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jnGAautQ+TJDIvi6dzMm2DG8mi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108" y="4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32220bb816_2_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g132220bb816_2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5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5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927075" y="848537"/>
            <a:ext cx="1852225" cy="185222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"/>
          <p:cNvSpPr txBox="1"/>
          <p:nvPr/>
        </p:nvSpPr>
        <p:spPr>
          <a:xfrm>
            <a:off x="1481700" y="3238550"/>
            <a:ext cx="9228600" cy="11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>
                <a:solidFill>
                  <a:srgbClr val="202124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“Grounding </a:t>
            </a:r>
            <a:r>
              <a:rPr lang="it-IT" sz="2100" b="1">
                <a:solidFill>
                  <a:srgbClr val="202124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helps protect you and your home from the dangers of damaged circuits or electrical overloads</a:t>
            </a:r>
            <a:r>
              <a:rPr lang="it-IT" sz="2100">
                <a:solidFill>
                  <a:srgbClr val="202124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. When power surges happen, the excess electricity introduced to the system could leap out of the wiring”.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2"/>
          <p:cNvSpPr/>
          <p:nvPr/>
        </p:nvSpPr>
        <p:spPr>
          <a:xfrm rot="10800000">
            <a:off x="6875275" y="1925613"/>
            <a:ext cx="1330200" cy="915600"/>
          </a:xfrm>
          <a:prstGeom prst="bentUpArrow">
            <a:avLst>
              <a:gd name="adj1" fmla="val 26412"/>
              <a:gd name="adj2" fmla="val 24526"/>
              <a:gd name="adj3" fmla="val 2642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oogle Shape;99;p3"/>
          <p:cNvGrpSpPr/>
          <p:nvPr/>
        </p:nvGrpSpPr>
        <p:grpSpPr>
          <a:xfrm>
            <a:off x="4923301" y="1485594"/>
            <a:ext cx="6878632" cy="3659707"/>
            <a:chOff x="1323149" y="157450"/>
            <a:chExt cx="9545700" cy="5472050"/>
          </a:xfrm>
        </p:grpSpPr>
        <p:pic>
          <p:nvPicPr>
            <p:cNvPr id="100" name="Google Shape;100;p3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323149" y="157450"/>
              <a:ext cx="9545700" cy="54720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3"/>
            <p:cNvPicPr preferRelativeResize="0"/>
            <p:nvPr/>
          </p:nvPicPr>
          <p:blipFill rotWithShape="1">
            <a:blip r:embed="rId5">
              <a:alphaModFix/>
            </a:blip>
            <a:srcRect l="29698" t="44162" r="23539" b="12609"/>
            <a:stretch/>
          </p:blipFill>
          <p:spPr>
            <a:xfrm>
              <a:off x="4086975" y="519225"/>
              <a:ext cx="4573851" cy="474850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02" name="Google Shape;102;p3"/>
          <p:cNvSpPr txBox="1"/>
          <p:nvPr/>
        </p:nvSpPr>
        <p:spPr>
          <a:xfrm>
            <a:off x="738950" y="1001900"/>
            <a:ext cx="4719900" cy="341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 dirty="0">
                <a:latin typeface="Calibri"/>
                <a:ea typeface="Calibri"/>
                <a:cs typeface="Calibri"/>
                <a:sym typeface="Calibri"/>
              </a:rPr>
              <a:t>“Rural areas provide indispensable contributions</a:t>
            </a:r>
            <a:r>
              <a:rPr lang="it-IT" sz="2100" b="1" dirty="0">
                <a:latin typeface="Calibri"/>
                <a:ea typeface="Calibri"/>
                <a:cs typeface="Calibri"/>
                <a:sym typeface="Calibri"/>
              </a:rPr>
              <a:t> to solve many of the big societal challenges</a:t>
            </a:r>
            <a:r>
              <a:rPr lang="it-IT" sz="2100" dirty="0">
                <a:latin typeface="Calibri"/>
                <a:ea typeface="Calibri"/>
                <a:cs typeface="Calibri"/>
                <a:sym typeface="Calibri"/>
              </a:rPr>
              <a:t> such as climate change or the sustainable provision of food, biomass and energy. “</a:t>
            </a:r>
            <a:endParaRPr sz="21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 dirty="0">
                <a:latin typeface="Calibri"/>
                <a:ea typeface="Calibri"/>
                <a:cs typeface="Calibri"/>
                <a:sym typeface="Calibri"/>
              </a:rPr>
              <a:t>																</a:t>
            </a:r>
            <a:endParaRPr sz="21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 dirty="0">
                <a:latin typeface="Calibri"/>
                <a:ea typeface="Calibri"/>
                <a:cs typeface="Calibri"/>
                <a:sym typeface="Calibri"/>
              </a:rPr>
              <a:t>	EU Action for SMART VILLAGES</a:t>
            </a:r>
            <a:endParaRPr sz="2100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"/>
          <p:cNvSpPr txBox="1"/>
          <p:nvPr/>
        </p:nvSpPr>
        <p:spPr>
          <a:xfrm>
            <a:off x="596500" y="1684300"/>
            <a:ext cx="6400800" cy="320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lang="it-IT" sz="1800" b="1">
                <a:solidFill>
                  <a:srgbClr val="FF0000"/>
                </a:solidFill>
              </a:rPr>
              <a:t>JR21 RURAL YOUTH DIALOGUE</a:t>
            </a:r>
            <a:endParaRPr sz="1800" b="1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lang="it-IT" sz="1800">
                <a:solidFill>
                  <a:srgbClr val="FF0000"/>
                </a:solidFill>
              </a:rPr>
              <a:t>ERASMUS + </a:t>
            </a: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lang="it-IT" sz="1800">
                <a:solidFill>
                  <a:srgbClr val="FF0000"/>
                </a:solidFill>
              </a:rPr>
              <a:t>KA3 YOUTH DIALOGUE</a:t>
            </a: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lang="it-IT" sz="1800">
                <a:solidFill>
                  <a:srgbClr val="FF0000"/>
                </a:solidFill>
              </a:rPr>
              <a:t>By the 5 Local Action Groups in Cantabria.</a:t>
            </a: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</p:txBody>
      </p:sp>
      <p:sp>
        <p:nvSpPr>
          <p:cNvPr id="108" name="Google Shape;108;p4"/>
          <p:cNvSpPr txBox="1">
            <a:spLocks noGrp="1"/>
          </p:cNvSpPr>
          <p:nvPr>
            <p:ph type="ctrTitle"/>
          </p:nvPr>
        </p:nvSpPr>
        <p:spPr>
          <a:xfrm>
            <a:off x="596500" y="410925"/>
            <a:ext cx="7772400" cy="10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</a:pPr>
            <a:r>
              <a:rPr lang="it-IT" sz="4500" b="1">
                <a:latin typeface="Arial"/>
                <a:ea typeface="Arial"/>
                <a:cs typeface="Arial"/>
                <a:sym typeface="Arial"/>
              </a:rPr>
              <a:t>YOUTH PARTICIPATION!</a:t>
            </a:r>
            <a:endParaRPr b="1"/>
          </a:p>
        </p:txBody>
      </p:sp>
      <p:pic>
        <p:nvPicPr>
          <p:cNvPr id="109" name="Google Shape;109;p4"/>
          <p:cNvPicPr preferRelativeResize="0"/>
          <p:nvPr/>
        </p:nvPicPr>
        <p:blipFill rotWithShape="1">
          <a:blip r:embed="rId4">
            <a:alphaModFix/>
          </a:blip>
          <a:srcRect l="52763" t="24373" r="30159" b="16395"/>
          <a:stretch/>
        </p:blipFill>
        <p:spPr>
          <a:xfrm>
            <a:off x="6096000" y="2081575"/>
            <a:ext cx="1381975" cy="26948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4"/>
          <p:cNvPicPr preferRelativeResize="0"/>
          <p:nvPr/>
        </p:nvPicPr>
        <p:blipFill rotWithShape="1">
          <a:blip r:embed="rId5">
            <a:alphaModFix/>
          </a:blip>
          <a:srcRect l="44321" t="30391" r="24613" b="9200"/>
          <a:stretch/>
        </p:blipFill>
        <p:spPr>
          <a:xfrm>
            <a:off x="7832875" y="1470027"/>
            <a:ext cx="3906050" cy="427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63875" y="2798736"/>
            <a:ext cx="3706725" cy="1059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4"/>
          <p:cNvPicPr preferRelativeResize="0"/>
          <p:nvPr/>
        </p:nvPicPr>
        <p:blipFill rotWithShape="1">
          <a:blip r:embed="rId7">
            <a:alphaModFix/>
          </a:blip>
          <a:srcRect l="32670" t="51099" r="32555" b="32475"/>
          <a:stretch/>
        </p:blipFill>
        <p:spPr>
          <a:xfrm>
            <a:off x="553950" y="4491225"/>
            <a:ext cx="4774173" cy="1267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"/>
          <p:cNvSpPr txBox="1">
            <a:spLocks noGrp="1"/>
          </p:cNvSpPr>
          <p:nvPr>
            <p:ph type="subTitle" idx="1"/>
          </p:nvPr>
        </p:nvSpPr>
        <p:spPr>
          <a:xfrm>
            <a:off x="651011" y="1504176"/>
            <a:ext cx="113301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800" b="1">
                <a:latin typeface="Arial"/>
                <a:ea typeface="Arial"/>
                <a:cs typeface="Arial"/>
                <a:sym typeface="Arial"/>
              </a:rPr>
              <a:t>RURAL YOUTH HAVE THEIR SAY!</a:t>
            </a:r>
            <a:endParaRPr sz="28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8" name="Google Shape;118;p5"/>
          <p:cNvPicPr preferRelativeResize="0"/>
          <p:nvPr/>
        </p:nvPicPr>
        <p:blipFill rotWithShape="1">
          <a:blip r:embed="rId4">
            <a:alphaModFix/>
          </a:blip>
          <a:srcRect l="45877" t="35156" r="25152" b="28924"/>
          <a:stretch/>
        </p:blipFill>
        <p:spPr>
          <a:xfrm>
            <a:off x="7305650" y="1575950"/>
            <a:ext cx="4258276" cy="3742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5"/>
          <p:cNvPicPr preferRelativeResize="0"/>
          <p:nvPr/>
        </p:nvPicPr>
        <p:blipFill rotWithShape="1">
          <a:blip r:embed="rId5">
            <a:alphaModFix/>
          </a:blip>
          <a:srcRect l="40637" t="35720" r="20578" b="17888"/>
          <a:stretch/>
        </p:blipFill>
        <p:spPr>
          <a:xfrm>
            <a:off x="2220350" y="3618700"/>
            <a:ext cx="4816724" cy="3239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5"/>
          <p:cNvPicPr preferRelativeResize="0"/>
          <p:nvPr/>
        </p:nvPicPr>
        <p:blipFill rotWithShape="1">
          <a:blip r:embed="rId6">
            <a:alphaModFix/>
          </a:blip>
          <a:srcRect l="52763" t="24373" r="30159" b="16395"/>
          <a:stretch/>
        </p:blipFill>
        <p:spPr>
          <a:xfrm>
            <a:off x="8117803" y="5676806"/>
            <a:ext cx="557601" cy="801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807050" y="5690771"/>
            <a:ext cx="2756883" cy="787681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5"/>
          <p:cNvSpPr txBox="1"/>
          <p:nvPr/>
        </p:nvSpPr>
        <p:spPr>
          <a:xfrm>
            <a:off x="651000" y="2083775"/>
            <a:ext cx="9483900" cy="230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66666"/>
              <a:buFont typeface="Arial"/>
              <a:buNone/>
            </a:pPr>
            <a:r>
              <a:rPr lang="it-IT" sz="1800" b="1">
                <a:solidFill>
                  <a:srgbClr val="FF0000"/>
                </a:solidFill>
              </a:rPr>
              <a:t>JR21 CONNECTING RURAL YOUTH WITH </a:t>
            </a:r>
            <a:endParaRPr sz="1800" b="1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66666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  <a:p>
            <a:pPr marL="457200" marR="0" lvl="0" indent="-33432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Char char="●"/>
            </a:pPr>
            <a:r>
              <a:rPr lang="it-IT" sz="1800">
                <a:solidFill>
                  <a:srgbClr val="FF0000"/>
                </a:solidFill>
              </a:rPr>
              <a:t>THE 5 LOCAL ACTION GROUPS </a:t>
            </a:r>
            <a:endParaRPr sz="1800">
              <a:solidFill>
                <a:srgbClr val="FF0000"/>
              </a:solidFill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</a:endParaRPr>
          </a:p>
          <a:p>
            <a:pPr marL="457200" marR="0" lvl="0" indent="-33432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Char char="●"/>
            </a:pPr>
            <a:r>
              <a:rPr lang="it-IT" sz="1800">
                <a:solidFill>
                  <a:srgbClr val="FF0000"/>
                </a:solidFill>
              </a:rPr>
              <a:t>LEADER PROGRAM </a:t>
            </a:r>
            <a:endParaRPr sz="1800">
              <a:solidFill>
                <a:srgbClr val="FF0000"/>
              </a:solidFill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</a:endParaRPr>
          </a:p>
          <a:p>
            <a:pPr marL="457200" marR="0" lvl="0" indent="-33432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00000"/>
              <a:buChar char="●"/>
            </a:pPr>
            <a:r>
              <a:rPr lang="it-IT" sz="1800">
                <a:solidFill>
                  <a:srgbClr val="FF0000"/>
                </a:solidFill>
              </a:rPr>
              <a:t>LOCAL NEEDS AND OPPORTUNITIES</a:t>
            </a: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66666"/>
              <a:buFont typeface="Arial"/>
              <a:buNone/>
            </a:pPr>
            <a:r>
              <a:rPr lang="it-IT" sz="1800">
                <a:solidFill>
                  <a:srgbClr val="FF0000"/>
                </a:solidFill>
              </a:rPr>
              <a:t> </a:t>
            </a: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66666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166666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32220bb816_2_6"/>
          <p:cNvSpPr txBox="1"/>
          <p:nvPr/>
        </p:nvSpPr>
        <p:spPr>
          <a:xfrm>
            <a:off x="1116550" y="2138175"/>
            <a:ext cx="9483900" cy="24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2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r>
              <a:rPr lang="it-IT" sz="1800" b="1">
                <a:solidFill>
                  <a:srgbClr val="FF0000"/>
                </a:solidFill>
              </a:rPr>
              <a:t>JR21 CONNECTING RURAL YOUTH WITH </a:t>
            </a:r>
            <a:endParaRPr sz="1800" b="1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Char char="●"/>
            </a:pPr>
            <a:r>
              <a:rPr lang="it-IT" sz="1800">
                <a:solidFill>
                  <a:srgbClr val="FF0000"/>
                </a:solidFill>
              </a:rPr>
              <a:t>POLICY MAKERS</a:t>
            </a:r>
            <a:endParaRPr sz="1800">
              <a:solidFill>
                <a:srgbClr val="FF0000"/>
              </a:solidFill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</a:endParaRPr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Char char="●"/>
            </a:pPr>
            <a:r>
              <a:rPr lang="it-IT" sz="1800">
                <a:solidFill>
                  <a:srgbClr val="FF0000"/>
                </a:solidFill>
              </a:rPr>
              <a:t>LOCAL NGO´s</a:t>
            </a: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</a:endParaRPr>
          </a:p>
          <a:p>
            <a:pPr marL="457200" marR="0" lvl="0" indent="-3429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800"/>
              <a:buChar char="●"/>
            </a:pPr>
            <a:r>
              <a:rPr lang="it-IT" sz="1800">
                <a:solidFill>
                  <a:srgbClr val="FF0000"/>
                </a:solidFill>
              </a:rPr>
              <a:t>STAKEHOLDERS</a:t>
            </a: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</a:endParaRPr>
          </a:p>
          <a:p>
            <a:pPr marL="45720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3000"/>
              <a:buFont typeface="Arial"/>
              <a:buNone/>
            </a:pPr>
            <a:endParaRPr sz="1800">
              <a:solidFill>
                <a:srgbClr val="FF0000"/>
              </a:solidFill>
            </a:endParaRPr>
          </a:p>
        </p:txBody>
      </p:sp>
      <p:sp>
        <p:nvSpPr>
          <p:cNvPr id="128" name="Google Shape;128;g132220bb816_2_6"/>
          <p:cNvSpPr txBox="1">
            <a:spLocks noGrp="1"/>
          </p:cNvSpPr>
          <p:nvPr>
            <p:ph type="subTitle" idx="1"/>
          </p:nvPr>
        </p:nvSpPr>
        <p:spPr>
          <a:xfrm>
            <a:off x="651011" y="1326026"/>
            <a:ext cx="11330100" cy="5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it-IT" sz="2800" b="1">
                <a:latin typeface="Arial"/>
                <a:ea typeface="Arial"/>
                <a:cs typeface="Arial"/>
                <a:sym typeface="Arial"/>
              </a:rPr>
              <a:t>LET'S WORK TOGETHER!</a:t>
            </a:r>
            <a:endParaRPr sz="28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endParaRPr sz="2800" b="1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9" name="Google Shape;129;g132220bb816_2_6"/>
          <p:cNvPicPr preferRelativeResize="0"/>
          <p:nvPr/>
        </p:nvPicPr>
        <p:blipFill rotWithShape="1">
          <a:blip r:embed="rId4">
            <a:alphaModFix/>
          </a:blip>
          <a:srcRect l="52763" t="24373" r="30159" b="16395"/>
          <a:stretch/>
        </p:blipFill>
        <p:spPr>
          <a:xfrm>
            <a:off x="8117803" y="5676806"/>
            <a:ext cx="557601" cy="8016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g132220bb816_2_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07050" y="5690771"/>
            <a:ext cx="2756883" cy="78768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1" name="Google Shape;131;g132220bb816_2_6"/>
          <p:cNvGrpSpPr/>
          <p:nvPr/>
        </p:nvGrpSpPr>
        <p:grpSpPr>
          <a:xfrm>
            <a:off x="7825375" y="1494250"/>
            <a:ext cx="3550360" cy="3869501"/>
            <a:chOff x="7825375" y="2090175"/>
            <a:chExt cx="3550360" cy="3869501"/>
          </a:xfrm>
        </p:grpSpPr>
        <p:pic>
          <p:nvPicPr>
            <p:cNvPr id="132" name="Google Shape;132;g132220bb816_2_6"/>
            <p:cNvPicPr preferRelativeResize="0"/>
            <p:nvPr/>
          </p:nvPicPr>
          <p:blipFill rotWithShape="1">
            <a:blip r:embed="rId6">
              <a:alphaModFix/>
            </a:blip>
            <a:srcRect l="12427" t="16832" r="48893" b="8187"/>
            <a:stretch/>
          </p:blipFill>
          <p:spPr>
            <a:xfrm>
              <a:off x="7825375" y="2090175"/>
              <a:ext cx="3550360" cy="38695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g132220bb816_2_6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825375" y="5573325"/>
              <a:ext cx="386351" cy="3863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4" name="Google Shape;134;g132220bb816_2_6"/>
            <p:cNvPicPr preferRelativeResize="0"/>
            <p:nvPr/>
          </p:nvPicPr>
          <p:blipFill rotWithShape="1">
            <a:blip r:embed="rId4">
              <a:alphaModFix/>
            </a:blip>
            <a:srcRect l="52763" t="24373" r="30159" b="16395"/>
            <a:stretch/>
          </p:blipFill>
          <p:spPr>
            <a:xfrm>
              <a:off x="10989375" y="5206300"/>
              <a:ext cx="386349" cy="75337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5" name="Google Shape;135;g132220bb816_2_6"/>
          <p:cNvSpPr txBox="1"/>
          <p:nvPr/>
        </p:nvSpPr>
        <p:spPr>
          <a:xfrm>
            <a:off x="883800" y="4354450"/>
            <a:ext cx="68517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100">
                <a:latin typeface="Calibri"/>
                <a:ea typeface="Calibri"/>
                <a:cs typeface="Calibri"/>
                <a:sym typeface="Calibri"/>
              </a:rPr>
              <a:t>“We invite stakeholders and policy makers to get involved and work with us, so together we can deliver on the promise of </a:t>
            </a:r>
            <a:r>
              <a:rPr lang="it-IT" sz="2100" i="1">
                <a:latin typeface="Calibri"/>
                <a:ea typeface="Calibri"/>
                <a:cs typeface="Calibri"/>
                <a:sym typeface="Calibri"/>
              </a:rPr>
              <a:t>A Better Life in Rural Areas</a:t>
            </a:r>
            <a:r>
              <a:rPr lang="it-IT" sz="2100">
                <a:latin typeface="Calibri"/>
                <a:ea typeface="Calibri"/>
                <a:cs typeface="Calibri"/>
                <a:sym typeface="Calibri"/>
              </a:rPr>
              <a:t>”.</a:t>
            </a: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it-IT" sz="21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				EU Action for SMART VILLAGES</a:t>
            </a:r>
            <a:endParaRPr sz="2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1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3"/>
          <p:cNvSpPr txBox="1">
            <a:spLocks noGrp="1"/>
          </p:cNvSpPr>
          <p:nvPr>
            <p:ph type="ctrTitle"/>
          </p:nvPr>
        </p:nvSpPr>
        <p:spPr>
          <a:xfrm>
            <a:off x="0" y="1550987"/>
            <a:ext cx="121920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Font typeface="Arial"/>
              <a:buNone/>
            </a:pPr>
            <a:r>
              <a:rPr lang="it-IT" sz="15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Thank you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</Words>
  <Application>Microsoft Office PowerPoint</Application>
  <PresentationFormat>Panorámica</PresentationFormat>
  <Paragraphs>41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Presentación de PowerPoint</vt:lpstr>
      <vt:lpstr>Presentación de PowerPoint</vt:lpstr>
      <vt:lpstr>Presentación de PowerPoint</vt:lpstr>
      <vt:lpstr>YOUTH PARTICIPATION!</vt:lpstr>
      <vt:lpstr>Presentación de PowerPoint</vt:lpstr>
      <vt:lpstr>Presentación de PowerPoint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Valentina Corvi</dc:creator>
  <cp:lastModifiedBy>PALOMA RUBIO</cp:lastModifiedBy>
  <cp:revision>1</cp:revision>
  <dcterms:created xsi:type="dcterms:W3CDTF">2016-11-14T13:56:45Z</dcterms:created>
  <dcterms:modified xsi:type="dcterms:W3CDTF">2022-06-08T17:52:26Z</dcterms:modified>
</cp:coreProperties>
</file>