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4" r:id="rId2"/>
    <p:sldMasterId id="2147483688" r:id="rId3"/>
  </p:sldMasterIdLst>
  <p:notesMasterIdLst>
    <p:notesMasterId r:id="rId55"/>
  </p:notesMasterIdLst>
  <p:sldIdLst>
    <p:sldId id="986" r:id="rId4"/>
    <p:sldId id="272" r:id="rId5"/>
    <p:sldId id="466" r:id="rId6"/>
    <p:sldId id="273" r:id="rId7"/>
    <p:sldId id="328" r:id="rId8"/>
    <p:sldId id="458" r:id="rId9"/>
    <p:sldId id="460" r:id="rId10"/>
    <p:sldId id="378" r:id="rId11"/>
    <p:sldId id="461" r:id="rId12"/>
    <p:sldId id="445" r:id="rId13"/>
    <p:sldId id="463" r:id="rId14"/>
    <p:sldId id="437" r:id="rId15"/>
    <p:sldId id="285" r:id="rId16"/>
    <p:sldId id="282" r:id="rId17"/>
    <p:sldId id="430" r:id="rId18"/>
    <p:sldId id="464" r:id="rId19"/>
    <p:sldId id="449" r:id="rId20"/>
    <p:sldId id="987" r:id="rId21"/>
    <p:sldId id="468" r:id="rId22"/>
    <p:sldId id="453" r:id="rId23"/>
    <p:sldId id="454" r:id="rId24"/>
    <p:sldId id="455" r:id="rId25"/>
    <p:sldId id="456" r:id="rId26"/>
    <p:sldId id="457" r:id="rId27"/>
    <p:sldId id="988" r:id="rId28"/>
    <p:sldId id="470" r:id="rId29"/>
    <p:sldId id="982" r:id="rId30"/>
    <p:sldId id="974" r:id="rId31"/>
    <p:sldId id="968" r:id="rId32"/>
    <p:sldId id="969" r:id="rId33"/>
    <p:sldId id="970" r:id="rId34"/>
    <p:sldId id="971" r:id="rId35"/>
    <p:sldId id="956" r:id="rId36"/>
    <p:sldId id="972" r:id="rId37"/>
    <p:sldId id="975" r:id="rId38"/>
    <p:sldId id="976" r:id="rId39"/>
    <p:sldId id="977" r:id="rId40"/>
    <p:sldId id="978" r:id="rId41"/>
    <p:sldId id="979" r:id="rId42"/>
    <p:sldId id="980" r:id="rId43"/>
    <p:sldId id="788" r:id="rId44"/>
    <p:sldId id="981" r:id="rId45"/>
    <p:sldId id="961" r:id="rId46"/>
    <p:sldId id="989" r:id="rId47"/>
    <p:sldId id="256" r:id="rId48"/>
    <p:sldId id="257" r:id="rId49"/>
    <p:sldId id="258" r:id="rId50"/>
    <p:sldId id="259" r:id="rId51"/>
    <p:sldId id="984" r:id="rId52"/>
    <p:sldId id="985" r:id="rId53"/>
    <p:sldId id="483" r:id="rId5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5F43"/>
    <a:srgbClr val="E0255A"/>
    <a:srgbClr val="681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53"/>
    <p:restoredTop sz="94694"/>
  </p:normalViewPr>
  <p:slideViewPr>
    <p:cSldViewPr snapToGrid="0">
      <p:cViewPr varScale="1">
        <p:scale>
          <a:sx n="60" d="100"/>
          <a:sy n="60" d="100"/>
        </p:scale>
        <p:origin x="560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theme" Target="theme/theme1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presProps" Target="pres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viewProps" Target="view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AF1499-360A-43DC-83BA-9CC51B1A473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B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13F67-51C8-4CFB-9E3C-6CC6536DE695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37119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DA3867-1F1E-7846-AE1E-8EB973B85D4C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28176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33eaacf4e0_0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g133eaacf4e0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bddb8c43d5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bddb8c43d5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106d429eec_0_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106d429eec_0_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32220bb816_2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g132220bb816_2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-SE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41</a:t>
            </a:fld>
            <a:endParaRPr lang="sv-SE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1376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00669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64496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777534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29" name="Textebene 1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</p:spTree>
    <p:extLst>
      <p:ext uri="{BB962C8B-B14F-4D97-AF65-F5344CB8AC3E}">
        <p14:creationId xmlns:p14="http://schemas.microsoft.com/office/powerpoint/2010/main" val="2856260606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>
            <a:extLst>
              <a:ext uri="{FF2B5EF4-FFF2-40B4-BE49-F238E27FC236}">
                <a16:creationId xmlns:a16="http://schemas.microsoft.com/office/drawing/2014/main" id="{467B4E28-C512-3142-A114-FFDCE68D3565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915" y="1771445"/>
            <a:ext cx="4752528" cy="25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9513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78468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02233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0472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74179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333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277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986025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56717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300950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06618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024972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57794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63782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54270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157217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057920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7343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1055320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536891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61821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2488827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71517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884706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54935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864410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79649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249841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484719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08432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56976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14F18-5F8D-498B-B124-FADE0289FDE3}" type="datetimeFigureOut">
              <a:rPr lang="fr-BE" smtClean="0"/>
              <a:t>14-06-22</a:t>
            </a:fld>
            <a:endParaRPr lang="fr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C90DD-8CF0-4AD8-8C87-4D113EF0A4FE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12456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3" r:id="rId12"/>
    <p:sldLayoutId id="214748368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1365274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06181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https://lh3.googleusercontent.com/GwMvWjGc8Xf_yJZv8G4c124_QMB2zPcmyl4xOmZgyinwoU2QyLMMUZSmwWa2BZdSeRW7h4OEWcU_5y78ChFJbUkiapxqjYqIkNqscggS5d6Dzqw8miOa_IxzsST1ylxHAgPqzoEM1XUU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8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emf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png"/><Relationship Id="rId5" Type="http://schemas.openxmlformats.org/officeDocument/2006/relationships/image" Target="../media/image37.png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svg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emf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0327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9782" y="525781"/>
            <a:ext cx="5253358" cy="571148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43;p25">
            <a:extLst>
              <a:ext uri="{FF2B5EF4-FFF2-40B4-BE49-F238E27FC236}">
                <a16:creationId xmlns:a16="http://schemas.microsoft.com/office/drawing/2014/main" id="{291B2838-3E02-2F4D-9679-B77E486C5899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45840" y="525781"/>
            <a:ext cx="5486400" cy="5711482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8BEF05E-987C-0E4B-9D3A-F1969AADF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902" y="1097217"/>
            <a:ext cx="8064500" cy="283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marL="457182" indent="-457182" eaLnBrk="1" hangingPunct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de-DE" altLang="de-DE" sz="8640" u="sng" dirty="0">
                <a:solidFill>
                  <a:schemeClr val="bg1"/>
                </a:solidFill>
              </a:rPr>
              <a:t>EMOTION</a:t>
            </a:r>
            <a:endParaRPr lang="de-DE" altLang="de-DE" sz="864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65;p29">
            <a:extLst>
              <a:ext uri="{FF2B5EF4-FFF2-40B4-BE49-F238E27FC236}">
                <a16:creationId xmlns:a16="http://schemas.microsoft.com/office/drawing/2014/main" id="{53AC312B-B6FA-6A0A-0008-1B4086B37B4E}"/>
              </a:ext>
            </a:extLst>
          </p:cNvPr>
          <p:cNvPicPr preferRelativeResize="0"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941" y="1899292"/>
            <a:ext cx="4762500" cy="3571876"/>
          </a:xfrm>
          <a:prstGeom prst="rect">
            <a:avLst/>
          </a:prstGeom>
          <a:noFill/>
        </p:spPr>
      </p:pic>
      <p:pic>
        <p:nvPicPr>
          <p:cNvPr id="3" name="Grafik 18" descr="Ein Bild, das Gebäude, Himmel, draußen, Haus enthält.&#10;&#10;Automatisch generierte Beschreibung">
            <a:extLst>
              <a:ext uri="{FF2B5EF4-FFF2-40B4-BE49-F238E27FC236}">
                <a16:creationId xmlns:a16="http://schemas.microsoft.com/office/drawing/2014/main" id="{BD817442-2A13-2A10-3729-7916FA03DC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r:link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858000" y="1899292"/>
            <a:ext cx="4762500" cy="3571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4">
            <a:extLst>
              <a:ext uri="{FF2B5EF4-FFF2-40B4-BE49-F238E27FC236}">
                <a16:creationId xmlns:a16="http://schemas.microsoft.com/office/drawing/2014/main" id="{700A2D79-B96C-274D-4251-554573489760}"/>
              </a:ext>
            </a:extLst>
          </p:cNvPr>
          <p:cNvSpPr txBox="1"/>
          <p:nvPr/>
        </p:nvSpPr>
        <p:spPr>
          <a:xfrm>
            <a:off x="680541" y="1256031"/>
            <a:ext cx="4018046" cy="6986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/>
            <a:r>
              <a:rPr lang="de-DE" sz="4000" dirty="0"/>
              <a:t> plan 2016</a:t>
            </a:r>
            <a:endParaRPr lang="de-DE" sz="4000" dirty="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5" name="Textfeld 5">
            <a:extLst>
              <a:ext uri="{FF2B5EF4-FFF2-40B4-BE49-F238E27FC236}">
                <a16:creationId xmlns:a16="http://schemas.microsoft.com/office/drawing/2014/main" id="{289E3DA8-75D6-E2F0-0093-56FD067DC7BC}"/>
              </a:ext>
            </a:extLst>
          </p:cNvPr>
          <p:cNvSpPr txBox="1"/>
          <p:nvPr/>
        </p:nvSpPr>
        <p:spPr>
          <a:xfrm>
            <a:off x="5807840" y="1320351"/>
            <a:ext cx="4812660" cy="6986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/>
            <a:r>
              <a:rPr lang="de-DE" sz="4000" dirty="0" err="1"/>
              <a:t>implementation</a:t>
            </a:r>
            <a:r>
              <a:rPr lang="de-DE" sz="4000" dirty="0"/>
              <a:t> 2019</a:t>
            </a:r>
            <a:endParaRPr lang="de-DE" sz="4000" dirty="0"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6" name="Bild 3" descr="Posterserie.pdf">
            <a:extLst>
              <a:ext uri="{FF2B5EF4-FFF2-40B4-BE49-F238E27FC236}">
                <a16:creationId xmlns:a16="http://schemas.microsoft.com/office/drawing/2014/main" id="{C1BA52E1-AD73-0E72-EDAF-9F20C6F8DB6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10095803" y="-180822"/>
            <a:ext cx="2019204" cy="197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754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in Bild, das Text, Person, drinnen, Decke enthält.&#10;&#10;Automatisch generierte Beschreibung">
            <a:extLst>
              <a:ext uri="{FF2B5EF4-FFF2-40B4-BE49-F238E27FC236}">
                <a16:creationId xmlns:a16="http://schemas.microsoft.com/office/drawing/2014/main" id="{D111FE0E-CA97-71DF-5B50-631B8902A8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0"/>
            <a:ext cx="10976611" cy="6858000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7A0BC76-3B4A-CD44-8E64-469D6EB85B0C}"/>
              </a:ext>
            </a:extLst>
          </p:cNvPr>
          <p:cNvSpPr txBox="1"/>
          <p:nvPr/>
        </p:nvSpPr>
        <p:spPr>
          <a:xfrm>
            <a:off x="13542818" y="350520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1992687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42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0532" y="1301246"/>
            <a:ext cx="9043920" cy="536346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F849C7D5-D8A1-9845-84D1-5F92883554B1}"/>
              </a:ext>
            </a:extLst>
          </p:cNvPr>
          <p:cNvSpPr txBox="1"/>
          <p:nvPr/>
        </p:nvSpPr>
        <p:spPr>
          <a:xfrm>
            <a:off x="2909978" y="794448"/>
            <a:ext cx="6789999" cy="5632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22860" tIns="22860" rIns="22860" bIns="22860" numCol="1" spcCol="38100" rtlCol="0" anchor="ctr">
            <a:spAutoFit/>
          </a:bodyPr>
          <a:lstStyle/>
          <a:p>
            <a:pPr algn="ctr" defTabSz="1097252" hangingPunct="0"/>
            <a:r>
              <a:rPr lang="de-DE" sz="3360" dirty="0" err="1">
                <a:sym typeface="Helvetica Neue"/>
              </a:rPr>
              <a:t>Local</a:t>
            </a:r>
            <a:r>
              <a:rPr lang="de-DE" sz="3360" dirty="0">
                <a:sym typeface="Helvetica Neue"/>
              </a:rPr>
              <a:t> </a:t>
            </a:r>
            <a:r>
              <a:rPr lang="de-DE" sz="3360" dirty="0" err="1"/>
              <a:t>E</a:t>
            </a:r>
            <a:r>
              <a:rPr lang="de-DE" sz="3360" dirty="0" err="1">
                <a:sym typeface="Helvetica Neue"/>
              </a:rPr>
              <a:t>nergy</a:t>
            </a:r>
            <a:r>
              <a:rPr lang="de-DE" sz="3360" dirty="0">
                <a:sym typeface="Helvetica Neue"/>
              </a:rPr>
              <a:t> </a:t>
            </a:r>
            <a:r>
              <a:rPr lang="de-DE" sz="3360" dirty="0"/>
              <a:t>G</a:t>
            </a:r>
            <a:r>
              <a:rPr lang="de-DE" sz="3360" dirty="0">
                <a:sym typeface="Helvetica Neue"/>
              </a:rPr>
              <a:t>roup STANZERTAL</a:t>
            </a:r>
          </a:p>
        </p:txBody>
      </p:sp>
      <p:pic>
        <p:nvPicPr>
          <p:cNvPr id="4" name="Bild 3" descr="Posterserie.pdf">
            <a:extLst>
              <a:ext uri="{FF2B5EF4-FFF2-40B4-BE49-F238E27FC236}">
                <a16:creationId xmlns:a16="http://schemas.microsoft.com/office/drawing/2014/main" id="{E12216EA-9A05-694B-9AB3-4B2345F44D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9383422" y="87279"/>
            <a:ext cx="2019204" cy="1977572"/>
          </a:xfrm>
          <a:prstGeom prst="rect">
            <a:avLst/>
          </a:prstGeom>
        </p:spPr>
      </p:pic>
      <p:pic>
        <p:nvPicPr>
          <p:cNvPr id="5" name="Google Shape;56;p13">
            <a:extLst>
              <a:ext uri="{FF2B5EF4-FFF2-40B4-BE49-F238E27FC236}">
                <a16:creationId xmlns:a16="http://schemas.microsoft.com/office/drawing/2014/main" id="{49F581DC-2883-3840-A112-2EA900BF392D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619" y="87279"/>
            <a:ext cx="2674538" cy="15471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8CB79446-DE6C-1A56-7819-A34695793C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6990" y="2457908"/>
            <a:ext cx="5270560" cy="2963276"/>
          </a:xfrm>
          <a:prstGeom prst="rect">
            <a:avLst/>
          </a:prstGeom>
        </p:spPr>
      </p:pic>
      <p:sp>
        <p:nvSpPr>
          <p:cNvPr id="335" name="Titel 1"/>
          <p:cNvSpPr txBox="1">
            <a:spLocks noGrp="1"/>
          </p:cNvSpPr>
          <p:nvPr>
            <p:ph type="title"/>
          </p:nvPr>
        </p:nvSpPr>
        <p:spPr>
          <a:xfrm>
            <a:off x="2950100" y="406308"/>
            <a:ext cx="6563144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de-AT" sz="2880" dirty="0" err="1"/>
              <a:t>Stanz</a:t>
            </a:r>
            <a:r>
              <a:rPr lang="de-AT" sz="2880" dirty="0"/>
              <a:t>+ An innovative, </a:t>
            </a:r>
            <a:r>
              <a:rPr lang="de-AT" sz="2880" dirty="0" err="1"/>
              <a:t>energy</a:t>
            </a:r>
            <a:r>
              <a:rPr lang="de-AT" sz="2880" dirty="0"/>
              <a:t>-flexible plus-</a:t>
            </a:r>
            <a:r>
              <a:rPr lang="de-AT" sz="2880" dirty="0" err="1"/>
              <a:t>energy</a:t>
            </a:r>
            <a:r>
              <a:rPr lang="de-AT" sz="2880" dirty="0"/>
              <a:t> </a:t>
            </a:r>
            <a:r>
              <a:rPr lang="de-AT" sz="2880" dirty="0" err="1"/>
              <a:t>quarter</a:t>
            </a:r>
            <a:br>
              <a:rPr lang="de-AT" sz="2880" dirty="0"/>
            </a:br>
            <a:r>
              <a:rPr lang="de-AT" sz="2880" dirty="0"/>
              <a:t>in </a:t>
            </a:r>
            <a:r>
              <a:rPr lang="de-AT" sz="2880" dirty="0" err="1"/>
              <a:t>the</a:t>
            </a:r>
            <a:r>
              <a:rPr lang="de-AT" sz="2880" dirty="0"/>
              <a:t> </a:t>
            </a:r>
            <a:r>
              <a:rPr lang="de-AT" sz="2880" dirty="0" err="1"/>
              <a:t>centre</a:t>
            </a:r>
            <a:r>
              <a:rPr lang="de-AT" sz="2880" dirty="0"/>
              <a:t> </a:t>
            </a:r>
            <a:r>
              <a:rPr lang="de-AT" sz="2880" dirty="0" err="1"/>
              <a:t>of</a:t>
            </a:r>
            <a:r>
              <a:rPr lang="de-AT" sz="2880" dirty="0"/>
              <a:t> </a:t>
            </a:r>
            <a:r>
              <a:rPr lang="de-AT" sz="2880" dirty="0" err="1"/>
              <a:t>Stanz</a:t>
            </a:r>
            <a:endParaRPr sz="2880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FC1924F5-9CA3-4D47-9031-B55F3BA602C1}"/>
              </a:ext>
            </a:extLst>
          </p:cNvPr>
          <p:cNvGrpSpPr/>
          <p:nvPr/>
        </p:nvGrpSpPr>
        <p:grpSpPr>
          <a:xfrm>
            <a:off x="6387633" y="3151228"/>
            <a:ext cx="2300656" cy="1671127"/>
            <a:chOff x="13128104" y="6335670"/>
            <a:chExt cx="4932251" cy="3582639"/>
          </a:xfrm>
        </p:grpSpPr>
        <p:sp>
          <p:nvSpPr>
            <p:cNvPr id="32" name="Freihandform: Form 31">
              <a:extLst>
                <a:ext uri="{FF2B5EF4-FFF2-40B4-BE49-F238E27FC236}">
                  <a16:creationId xmlns:a16="http://schemas.microsoft.com/office/drawing/2014/main" id="{1DFDDF52-BDEE-43FF-8DD6-50DA7A9659E4}"/>
                </a:ext>
              </a:extLst>
            </p:cNvPr>
            <p:cNvSpPr/>
            <p:nvPr/>
          </p:nvSpPr>
          <p:spPr>
            <a:xfrm>
              <a:off x="13197284" y="7828116"/>
              <a:ext cx="2268082" cy="2090193"/>
            </a:xfrm>
            <a:custGeom>
              <a:avLst/>
              <a:gdLst>
                <a:gd name="connsiteX0" fmla="*/ 1238250 w 2185987"/>
                <a:gd name="connsiteY0" fmla="*/ 1857375 h 2014537"/>
                <a:gd name="connsiteX1" fmla="*/ 1028700 w 2185987"/>
                <a:gd name="connsiteY1" fmla="*/ 2014537 h 2014537"/>
                <a:gd name="connsiteX2" fmla="*/ 681037 w 2185987"/>
                <a:gd name="connsiteY2" fmla="*/ 1976437 h 2014537"/>
                <a:gd name="connsiteX3" fmla="*/ 381000 w 2185987"/>
                <a:gd name="connsiteY3" fmla="*/ 1843087 h 2014537"/>
                <a:gd name="connsiteX4" fmla="*/ 0 w 2185987"/>
                <a:gd name="connsiteY4" fmla="*/ 1266825 h 2014537"/>
                <a:gd name="connsiteX5" fmla="*/ 1671637 w 2185987"/>
                <a:gd name="connsiteY5" fmla="*/ 342900 h 2014537"/>
                <a:gd name="connsiteX6" fmla="*/ 2171700 w 2185987"/>
                <a:gd name="connsiteY6" fmla="*/ 19050 h 2014537"/>
                <a:gd name="connsiteX7" fmla="*/ 2176462 w 2185987"/>
                <a:gd name="connsiteY7" fmla="*/ 0 h 2014537"/>
                <a:gd name="connsiteX8" fmla="*/ 2185987 w 2185987"/>
                <a:gd name="connsiteY8" fmla="*/ 4762 h 201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5987" h="2014537">
                  <a:moveTo>
                    <a:pt x="1238250" y="1857375"/>
                  </a:moveTo>
                  <a:lnTo>
                    <a:pt x="1028700" y="2014537"/>
                  </a:lnTo>
                  <a:lnTo>
                    <a:pt x="681037" y="1976437"/>
                  </a:lnTo>
                  <a:lnTo>
                    <a:pt x="381000" y="1843087"/>
                  </a:lnTo>
                  <a:lnTo>
                    <a:pt x="0" y="1266825"/>
                  </a:lnTo>
                  <a:lnTo>
                    <a:pt x="1671637" y="342900"/>
                  </a:lnTo>
                  <a:lnTo>
                    <a:pt x="2171700" y="19050"/>
                  </a:lnTo>
                  <a:lnTo>
                    <a:pt x="2176462" y="0"/>
                  </a:lnTo>
                  <a:lnTo>
                    <a:pt x="2185987" y="4762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41148" tIns="20574" rIns="41148" bIns="20574" numCol="1" spcCol="38100" rtlCol="0" anchor="t">
              <a:noAutofit/>
            </a:bodyPr>
            <a:lstStyle/>
            <a:p>
              <a:pPr latinLnBrk="1"/>
              <a:endParaRPr lang="de-DE" sz="810">
                <a:solidFill>
                  <a:srgbClr val="000000"/>
                </a:solidFill>
              </a:endParaRPr>
            </a:p>
          </p:txBody>
        </p:sp>
        <p:sp>
          <p:nvSpPr>
            <p:cNvPr id="33" name="Freihandform: Form 32">
              <a:extLst>
                <a:ext uri="{FF2B5EF4-FFF2-40B4-BE49-F238E27FC236}">
                  <a16:creationId xmlns:a16="http://schemas.microsoft.com/office/drawing/2014/main" id="{260EA1A6-E379-4D5E-8100-F0EEA4705E21}"/>
                </a:ext>
              </a:extLst>
            </p:cNvPr>
            <p:cNvSpPr/>
            <p:nvPr/>
          </p:nvSpPr>
          <p:spPr>
            <a:xfrm>
              <a:off x="15698433" y="7375157"/>
              <a:ext cx="208405" cy="230597"/>
            </a:xfrm>
            <a:custGeom>
              <a:avLst/>
              <a:gdLst>
                <a:gd name="connsiteX0" fmla="*/ 0 w 177800"/>
                <a:gd name="connsiteY0" fmla="*/ 222250 h 222250"/>
                <a:gd name="connsiteX1" fmla="*/ 177800 w 177800"/>
                <a:gd name="connsiteY1" fmla="*/ 19050 h 222250"/>
                <a:gd name="connsiteX2" fmla="*/ 133350 w 177800"/>
                <a:gd name="connsiteY2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222250">
                  <a:moveTo>
                    <a:pt x="0" y="222250"/>
                  </a:moveTo>
                  <a:lnTo>
                    <a:pt x="177800" y="19050"/>
                  </a:lnTo>
                  <a:lnTo>
                    <a:pt x="133350" y="0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41148" tIns="20574" rIns="41148" bIns="20574" numCol="1" spcCol="38100" rtlCol="0" anchor="t">
              <a:noAutofit/>
            </a:bodyPr>
            <a:lstStyle/>
            <a:p>
              <a:pPr defTabSz="411480" latinLnBrk="1" hangingPunct="0"/>
              <a:endParaRPr lang="de-DE" sz="810">
                <a:solidFill>
                  <a:srgbClr val="000000"/>
                </a:solidFill>
              </a:endParaRPr>
            </a:p>
          </p:txBody>
        </p:sp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2AAC0617-946A-4C52-AB06-D1AB2C5DCE75}"/>
                </a:ext>
              </a:extLst>
            </p:cNvPr>
            <p:cNvSpPr/>
            <p:nvPr/>
          </p:nvSpPr>
          <p:spPr>
            <a:xfrm>
              <a:off x="16031975" y="7869293"/>
              <a:ext cx="309658" cy="204243"/>
            </a:xfrm>
            <a:custGeom>
              <a:avLst/>
              <a:gdLst>
                <a:gd name="connsiteX0" fmla="*/ 0 w 298450"/>
                <a:gd name="connsiteY0" fmla="*/ 0 h 196850"/>
                <a:gd name="connsiteX1" fmla="*/ 298450 w 298450"/>
                <a:gd name="connsiteY1" fmla="*/ 19685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450" h="196850">
                  <a:moveTo>
                    <a:pt x="0" y="0"/>
                  </a:moveTo>
                  <a:lnTo>
                    <a:pt x="298450" y="196850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41148" tIns="20574" rIns="41148" bIns="20574" numCol="1" spcCol="38100" rtlCol="0" anchor="t">
              <a:noAutofit/>
            </a:bodyPr>
            <a:lstStyle/>
            <a:p>
              <a:pPr defTabSz="411480" latinLnBrk="1" hangingPunct="0"/>
              <a:endParaRPr lang="de-DE" sz="810">
                <a:solidFill>
                  <a:srgbClr val="000000"/>
                </a:solidFill>
              </a:endParaRPr>
            </a:p>
          </p:txBody>
        </p:sp>
        <p:sp>
          <p:nvSpPr>
            <p:cNvPr id="35" name="Freihandform: Form 34">
              <a:extLst>
                <a:ext uri="{FF2B5EF4-FFF2-40B4-BE49-F238E27FC236}">
                  <a16:creationId xmlns:a16="http://schemas.microsoft.com/office/drawing/2014/main" id="{1B4B8B9C-53EA-4805-9F65-726A36E75707}"/>
                </a:ext>
              </a:extLst>
            </p:cNvPr>
            <p:cNvSpPr/>
            <p:nvPr/>
          </p:nvSpPr>
          <p:spPr>
            <a:xfrm>
              <a:off x="16102533" y="6335670"/>
              <a:ext cx="915798" cy="1568057"/>
            </a:xfrm>
            <a:custGeom>
              <a:avLst/>
              <a:gdLst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66700 w 882650"/>
                <a:gd name="connsiteY2" fmla="*/ 1257300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60058 w 882650"/>
                <a:gd name="connsiteY2" fmla="*/ 124844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60058 w 882650"/>
                <a:gd name="connsiteY2" fmla="*/ 124844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60058 w 882650"/>
                <a:gd name="connsiteY2" fmla="*/ 124844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53417 w 882650"/>
                <a:gd name="connsiteY2" fmla="*/ 123737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53417 w 882650"/>
                <a:gd name="connsiteY2" fmla="*/ 123737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53417 w 882650"/>
                <a:gd name="connsiteY2" fmla="*/ 123737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412750 w 882650"/>
                <a:gd name="connsiteY2" fmla="*/ 1098550 h 1511300"/>
                <a:gd name="connsiteX3" fmla="*/ 654050 w 882650"/>
                <a:gd name="connsiteY3" fmla="*/ 914400 h 1511300"/>
                <a:gd name="connsiteX4" fmla="*/ 723900 w 882650"/>
                <a:gd name="connsiteY4" fmla="*/ 946150 h 1511300"/>
                <a:gd name="connsiteX5" fmla="*/ 768350 w 882650"/>
                <a:gd name="connsiteY5" fmla="*/ 895350 h 1511300"/>
                <a:gd name="connsiteX6" fmla="*/ 590550 w 882650"/>
                <a:gd name="connsiteY6" fmla="*/ 755650 h 1511300"/>
                <a:gd name="connsiteX7" fmla="*/ 882650 w 882650"/>
                <a:gd name="connsiteY7" fmla="*/ 425450 h 1511300"/>
                <a:gd name="connsiteX8" fmla="*/ 819150 w 882650"/>
                <a:gd name="connsiteY8" fmla="*/ 57150 h 1511300"/>
                <a:gd name="connsiteX9" fmla="*/ 882650 w 882650"/>
                <a:gd name="connsiteY9" fmla="*/ 6350 h 1511300"/>
                <a:gd name="connsiteX10" fmla="*/ 850900 w 882650"/>
                <a:gd name="connsiteY10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654050 w 882650"/>
                <a:gd name="connsiteY2" fmla="*/ 914400 h 1511300"/>
                <a:gd name="connsiteX3" fmla="*/ 723900 w 882650"/>
                <a:gd name="connsiteY3" fmla="*/ 946150 h 1511300"/>
                <a:gd name="connsiteX4" fmla="*/ 768350 w 882650"/>
                <a:gd name="connsiteY4" fmla="*/ 895350 h 1511300"/>
                <a:gd name="connsiteX5" fmla="*/ 590550 w 882650"/>
                <a:gd name="connsiteY5" fmla="*/ 755650 h 1511300"/>
                <a:gd name="connsiteX6" fmla="*/ 882650 w 882650"/>
                <a:gd name="connsiteY6" fmla="*/ 425450 h 1511300"/>
                <a:gd name="connsiteX7" fmla="*/ 819150 w 882650"/>
                <a:gd name="connsiteY7" fmla="*/ 57150 h 1511300"/>
                <a:gd name="connsiteX8" fmla="*/ 882650 w 882650"/>
                <a:gd name="connsiteY8" fmla="*/ 6350 h 1511300"/>
                <a:gd name="connsiteX9" fmla="*/ 850900 w 882650"/>
                <a:gd name="connsiteY9" fmla="*/ 0 h 151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2650" h="1511300">
                  <a:moveTo>
                    <a:pt x="0" y="1511300"/>
                  </a:moveTo>
                  <a:lnTo>
                    <a:pt x="165100" y="1327150"/>
                  </a:lnTo>
                  <a:cubicBezTo>
                    <a:pt x="274108" y="1227667"/>
                    <a:pt x="560917" y="977900"/>
                    <a:pt x="654050" y="914400"/>
                  </a:cubicBezTo>
                  <a:lnTo>
                    <a:pt x="723900" y="946150"/>
                  </a:lnTo>
                  <a:lnTo>
                    <a:pt x="768350" y="895350"/>
                  </a:lnTo>
                  <a:lnTo>
                    <a:pt x="590550" y="755650"/>
                  </a:lnTo>
                  <a:lnTo>
                    <a:pt x="882650" y="425450"/>
                  </a:lnTo>
                  <a:lnTo>
                    <a:pt x="819150" y="57150"/>
                  </a:lnTo>
                  <a:lnTo>
                    <a:pt x="882650" y="6350"/>
                  </a:lnTo>
                  <a:lnTo>
                    <a:pt x="850900" y="0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41148" tIns="20574" rIns="41148" bIns="20574" numCol="1" spcCol="38100" rtlCol="0" anchor="t">
              <a:noAutofit/>
            </a:bodyPr>
            <a:lstStyle/>
            <a:p>
              <a:pPr defTabSz="411480" latinLnBrk="1" hangingPunct="0"/>
              <a:endParaRPr lang="de-DE" sz="810" dirty="0">
                <a:solidFill>
                  <a:srgbClr val="000000"/>
                </a:solidFill>
              </a:endParaRPr>
            </a:p>
          </p:txBody>
        </p:sp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8C327D64-9AB4-46B8-AEB5-A1DCC6973AF4}"/>
                </a:ext>
              </a:extLst>
            </p:cNvPr>
            <p:cNvSpPr/>
            <p:nvPr/>
          </p:nvSpPr>
          <p:spPr>
            <a:xfrm>
              <a:off x="17435139" y="8181601"/>
              <a:ext cx="625216" cy="619961"/>
            </a:xfrm>
            <a:custGeom>
              <a:avLst/>
              <a:gdLst>
                <a:gd name="connsiteX0" fmla="*/ 0 w 587375"/>
                <a:gd name="connsiteY0" fmla="*/ 523875 h 587375"/>
                <a:gd name="connsiteX1" fmla="*/ 98425 w 587375"/>
                <a:gd name="connsiteY1" fmla="*/ 587375 h 587375"/>
                <a:gd name="connsiteX2" fmla="*/ 587375 w 587375"/>
                <a:gd name="connsiteY2" fmla="*/ 0 h 587375"/>
                <a:gd name="connsiteX3" fmla="*/ 584200 w 587375"/>
                <a:gd name="connsiteY3" fmla="*/ 0 h 587375"/>
                <a:gd name="connsiteX4" fmla="*/ 584200 w 587375"/>
                <a:gd name="connsiteY4" fmla="*/ 3175 h 587375"/>
                <a:gd name="connsiteX5" fmla="*/ 584200 w 587375"/>
                <a:gd name="connsiteY5" fmla="*/ 3175 h 5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75" h="587375">
                  <a:moveTo>
                    <a:pt x="0" y="523875"/>
                  </a:moveTo>
                  <a:lnTo>
                    <a:pt x="98425" y="587375"/>
                  </a:lnTo>
                  <a:lnTo>
                    <a:pt x="587375" y="0"/>
                  </a:lnTo>
                  <a:lnTo>
                    <a:pt x="584200" y="0"/>
                  </a:lnTo>
                  <a:lnTo>
                    <a:pt x="584200" y="3175"/>
                  </a:lnTo>
                  <a:lnTo>
                    <a:pt x="584200" y="3175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41148" tIns="20574" rIns="41148" bIns="20574" numCol="1" spcCol="38100" rtlCol="0" anchor="t">
              <a:noAutofit/>
            </a:bodyPr>
            <a:lstStyle/>
            <a:p>
              <a:pPr defTabSz="411480" latinLnBrk="1" hangingPunct="0"/>
              <a:endParaRPr lang="de-DE" sz="810">
                <a:solidFill>
                  <a:srgbClr val="000000"/>
                </a:solidFill>
              </a:endParaRPr>
            </a:p>
          </p:txBody>
        </p:sp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072DEB9D-70AA-464E-8361-DF113A72188A}"/>
                </a:ext>
              </a:extLst>
            </p:cNvPr>
            <p:cNvSpPr/>
            <p:nvPr/>
          </p:nvSpPr>
          <p:spPr>
            <a:xfrm>
              <a:off x="17944749" y="8226053"/>
              <a:ext cx="49414" cy="44107"/>
            </a:xfrm>
            <a:custGeom>
              <a:avLst/>
              <a:gdLst>
                <a:gd name="connsiteX0" fmla="*/ 0 w 47625"/>
                <a:gd name="connsiteY0" fmla="*/ 0 h 31750"/>
                <a:gd name="connsiteX1" fmla="*/ 47625 w 47625"/>
                <a:gd name="connsiteY1" fmla="*/ 31750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" h="31750">
                  <a:moveTo>
                    <a:pt x="0" y="0"/>
                  </a:moveTo>
                  <a:lnTo>
                    <a:pt x="47625" y="31750"/>
                  </a:lnTo>
                </a:path>
              </a:pathLst>
            </a:cu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41148" tIns="20574" rIns="41148" bIns="20574" numCol="1" spcCol="38100" rtlCol="0" anchor="t">
              <a:noAutofit/>
            </a:bodyPr>
            <a:lstStyle/>
            <a:p>
              <a:pPr defTabSz="411480" latinLnBrk="1" hangingPunct="0"/>
              <a:endParaRPr lang="de-DE" sz="810">
                <a:solidFill>
                  <a:srgbClr val="000000"/>
                </a:solidFill>
              </a:endParaRPr>
            </a:p>
          </p:txBody>
        </p:sp>
        <p:cxnSp>
          <p:nvCxnSpPr>
            <p:cNvPr id="38" name="Gerader Verbinder 37">
              <a:extLst>
                <a:ext uri="{FF2B5EF4-FFF2-40B4-BE49-F238E27FC236}">
                  <a16:creationId xmlns:a16="http://schemas.microsoft.com/office/drawing/2014/main" id="{CE3C498C-95EE-47D0-9CE6-23918D0B5C33}"/>
                </a:ext>
              </a:extLst>
            </p:cNvPr>
            <p:cNvCxnSpPr>
              <a:cxnSpLocks/>
              <a:stCxn id="36" idx="1"/>
            </p:cNvCxnSpPr>
            <p:nvPr/>
          </p:nvCxnSpPr>
          <p:spPr>
            <a:xfrm>
              <a:off x="17539905" y="8801563"/>
              <a:ext cx="173109" cy="71648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0" name="Freihandform: Form 39">
              <a:extLst>
                <a:ext uri="{FF2B5EF4-FFF2-40B4-BE49-F238E27FC236}">
                  <a16:creationId xmlns:a16="http://schemas.microsoft.com/office/drawing/2014/main" id="{CBF7BD19-A9BA-4CB1-8CC2-F756C8127BD0}"/>
                </a:ext>
              </a:extLst>
            </p:cNvPr>
            <p:cNvSpPr/>
            <p:nvPr/>
          </p:nvSpPr>
          <p:spPr>
            <a:xfrm>
              <a:off x="16825886" y="8406254"/>
              <a:ext cx="171300" cy="214125"/>
            </a:xfrm>
            <a:custGeom>
              <a:avLst/>
              <a:gdLst>
                <a:gd name="connsiteX0" fmla="*/ 107950 w 165100"/>
                <a:gd name="connsiteY0" fmla="*/ 0 h 206375"/>
                <a:gd name="connsiteX1" fmla="*/ 165100 w 165100"/>
                <a:gd name="connsiteY1" fmla="*/ 41275 h 206375"/>
                <a:gd name="connsiteX2" fmla="*/ 0 w 165100"/>
                <a:gd name="connsiteY2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100" h="206375">
                  <a:moveTo>
                    <a:pt x="107950" y="0"/>
                  </a:moveTo>
                  <a:lnTo>
                    <a:pt x="165100" y="41275"/>
                  </a:lnTo>
                  <a:lnTo>
                    <a:pt x="0" y="206375"/>
                  </a:lnTo>
                </a:path>
              </a:pathLst>
            </a:cu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41148" tIns="20574" rIns="41148" bIns="20574" numCol="1" spcCol="38100" rtlCol="0" anchor="t">
              <a:noAutofit/>
            </a:bodyPr>
            <a:lstStyle/>
            <a:p>
              <a:pPr defTabSz="411480" latinLnBrk="1" hangingPunct="0"/>
              <a:endParaRPr lang="de-DE" sz="810">
                <a:solidFill>
                  <a:srgbClr val="000000"/>
                </a:solidFill>
              </a:endParaRPr>
            </a:p>
          </p:txBody>
        </p:sp>
        <p:sp>
          <p:nvSpPr>
            <p:cNvPr id="41" name="Freihandform: Form 40">
              <a:extLst>
                <a:ext uri="{FF2B5EF4-FFF2-40B4-BE49-F238E27FC236}">
                  <a16:creationId xmlns:a16="http://schemas.microsoft.com/office/drawing/2014/main" id="{7B11A44D-8076-497D-AB88-9B509D6D9859}"/>
                </a:ext>
              </a:extLst>
            </p:cNvPr>
            <p:cNvSpPr/>
            <p:nvPr/>
          </p:nvSpPr>
          <p:spPr>
            <a:xfrm>
              <a:off x="16743530" y="8528141"/>
              <a:ext cx="92239" cy="65885"/>
            </a:xfrm>
            <a:custGeom>
              <a:avLst/>
              <a:gdLst>
                <a:gd name="connsiteX0" fmla="*/ 0 w 88900"/>
                <a:gd name="connsiteY0" fmla="*/ 0 h 63500"/>
                <a:gd name="connsiteX1" fmla="*/ 88900 w 88900"/>
                <a:gd name="connsiteY1" fmla="*/ 6350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900" h="63500">
                  <a:moveTo>
                    <a:pt x="0" y="0"/>
                  </a:moveTo>
                  <a:lnTo>
                    <a:pt x="88900" y="63500"/>
                  </a:lnTo>
                </a:path>
              </a:pathLst>
            </a:cu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41148" tIns="20574" rIns="41148" bIns="20574" numCol="1" spcCol="38100" rtlCol="0" anchor="t">
              <a:noAutofit/>
            </a:bodyPr>
            <a:lstStyle/>
            <a:p>
              <a:pPr defTabSz="411480" latinLnBrk="1" hangingPunct="0"/>
              <a:endParaRPr lang="de-DE" sz="810">
                <a:solidFill>
                  <a:srgbClr val="000000"/>
                </a:solidFill>
              </a:endParaRPr>
            </a:p>
          </p:txBody>
        </p:sp>
        <p:sp>
          <p:nvSpPr>
            <p:cNvPr id="42" name="Freihandform: Form 41">
              <a:extLst>
                <a:ext uri="{FF2B5EF4-FFF2-40B4-BE49-F238E27FC236}">
                  <a16:creationId xmlns:a16="http://schemas.microsoft.com/office/drawing/2014/main" id="{7C0C15B6-CE7D-42D6-9880-BFCA51352F5A}"/>
                </a:ext>
              </a:extLst>
            </p:cNvPr>
            <p:cNvSpPr/>
            <p:nvPr/>
          </p:nvSpPr>
          <p:spPr>
            <a:xfrm>
              <a:off x="13128104" y="8974510"/>
              <a:ext cx="69179" cy="163064"/>
            </a:xfrm>
            <a:custGeom>
              <a:avLst/>
              <a:gdLst>
                <a:gd name="connsiteX0" fmla="*/ 50006 w 50006"/>
                <a:gd name="connsiteY0" fmla="*/ 157162 h 157162"/>
                <a:gd name="connsiteX1" fmla="*/ 0 w 50006"/>
                <a:gd name="connsiteY1" fmla="*/ 0 h 15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06" h="157162">
                  <a:moveTo>
                    <a:pt x="50006" y="157162"/>
                  </a:moveTo>
                  <a:lnTo>
                    <a:pt x="0" y="0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41148" tIns="20574" rIns="41148" bIns="20574" numCol="1" spcCol="38100" rtlCol="0" anchor="t">
              <a:noAutofit/>
            </a:bodyPr>
            <a:lstStyle/>
            <a:p>
              <a:pPr defTabSz="411480" latinLnBrk="1" hangingPunct="0"/>
              <a:endParaRPr lang="de-DE" sz="810">
                <a:solidFill>
                  <a:srgbClr val="000000"/>
                </a:solidFill>
              </a:endParaRPr>
            </a:p>
          </p:txBody>
        </p:sp>
      </p:grp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67D80AE3-BA9C-4170-A185-9EA58407B4FB}"/>
              </a:ext>
            </a:extLst>
          </p:cNvPr>
          <p:cNvCxnSpPr>
            <a:cxnSpLocks/>
          </p:cNvCxnSpPr>
          <p:nvPr/>
        </p:nvCxnSpPr>
        <p:spPr>
          <a:xfrm>
            <a:off x="8229302" y="5841943"/>
            <a:ext cx="334061" cy="0"/>
          </a:xfrm>
          <a:prstGeom prst="line">
            <a:avLst/>
          </a:prstGeom>
          <a:ln w="38100"/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243A8AED-A32E-4158-A99A-D5EE3AD873B1}"/>
              </a:ext>
            </a:extLst>
          </p:cNvPr>
          <p:cNvSpPr txBox="1"/>
          <p:nvPr/>
        </p:nvSpPr>
        <p:spPr>
          <a:xfrm>
            <a:off x="6810530" y="4923936"/>
            <a:ext cx="1944216" cy="1661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/>
            <a:r>
              <a:rPr lang="de-DE" sz="540" dirty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  <a:sym typeface="Helvetica"/>
              </a:rPr>
              <a:t>Nahwärmezentrale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E15BB3EC-E889-4299-B321-168299635E3A}"/>
              </a:ext>
            </a:extLst>
          </p:cNvPr>
          <p:cNvCxnSpPr>
            <a:cxnSpLocks/>
          </p:cNvCxnSpPr>
          <p:nvPr/>
        </p:nvCxnSpPr>
        <p:spPr>
          <a:xfrm flipV="1">
            <a:off x="7230126" y="4627933"/>
            <a:ext cx="0" cy="296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75400965-FB5E-01E3-6AE4-C39DA03E82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264" y="2457907"/>
            <a:ext cx="5029516" cy="2958108"/>
          </a:xfrm>
          <a:prstGeom prst="rect">
            <a:avLst/>
          </a:prstGeom>
        </p:spPr>
      </p:pic>
      <p:sp>
        <p:nvSpPr>
          <p:cNvPr id="28" name="Rechteck 27">
            <a:extLst>
              <a:ext uri="{FF2B5EF4-FFF2-40B4-BE49-F238E27FC236}">
                <a16:creationId xmlns:a16="http://schemas.microsoft.com/office/drawing/2014/main" id="{78020EC1-F6B5-564F-9F81-75B3BB9D1716}"/>
              </a:ext>
            </a:extLst>
          </p:cNvPr>
          <p:cNvSpPr/>
          <p:nvPr/>
        </p:nvSpPr>
        <p:spPr>
          <a:xfrm rot="16200000">
            <a:off x="3140757" y="5721189"/>
            <a:ext cx="135316" cy="332397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ctr">
            <a:spAutoFit/>
          </a:bodyPr>
          <a:lstStyle/>
          <a:p>
            <a:pPr defTabSz="411480" hangingPunct="0"/>
            <a:endParaRPr lang="de-DE" sz="162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E51AC23E-3402-E64D-B7E7-E23D9D68B55D}"/>
              </a:ext>
            </a:extLst>
          </p:cNvPr>
          <p:cNvSpPr/>
          <p:nvPr/>
        </p:nvSpPr>
        <p:spPr>
          <a:xfrm rot="16200000">
            <a:off x="3140756" y="6011401"/>
            <a:ext cx="135317" cy="332397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ctr">
            <a:spAutoFit/>
          </a:bodyPr>
          <a:lstStyle/>
          <a:p>
            <a:pPr defTabSz="411480" hangingPunct="0"/>
            <a:endParaRPr lang="de-DE" sz="162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F394E85C-4E16-7B4C-A47D-16209209D67B}"/>
              </a:ext>
            </a:extLst>
          </p:cNvPr>
          <p:cNvSpPr/>
          <p:nvPr/>
        </p:nvSpPr>
        <p:spPr>
          <a:xfrm rot="16200000">
            <a:off x="5937192" y="5702413"/>
            <a:ext cx="135316" cy="332397"/>
          </a:xfrm>
          <a:prstGeom prst="rect">
            <a:avLst/>
          </a:prstGeom>
          <a:solidFill>
            <a:srgbClr val="E6AF0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ctr">
            <a:spAutoFit/>
          </a:bodyPr>
          <a:lstStyle/>
          <a:p>
            <a:pPr defTabSz="411480" hangingPunct="0"/>
            <a:endParaRPr lang="de-DE" sz="162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36F49C09-868D-2F45-84A1-53489A359AFB}"/>
              </a:ext>
            </a:extLst>
          </p:cNvPr>
          <p:cNvSpPr/>
          <p:nvPr/>
        </p:nvSpPr>
        <p:spPr>
          <a:xfrm rot="16200000">
            <a:off x="5922315" y="5954269"/>
            <a:ext cx="165074" cy="33239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ctr">
            <a:spAutoFit/>
          </a:bodyPr>
          <a:lstStyle/>
          <a:p>
            <a:pPr defTabSz="411480" hangingPunct="0"/>
            <a:endParaRPr lang="de-DE" sz="162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BC39A030-05A4-3649-8843-64AA117BC814}"/>
              </a:ext>
            </a:extLst>
          </p:cNvPr>
          <p:cNvSpPr/>
          <p:nvPr/>
        </p:nvSpPr>
        <p:spPr>
          <a:xfrm rot="16200000">
            <a:off x="8334557" y="5963754"/>
            <a:ext cx="129614" cy="332397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ctr">
            <a:spAutoFit/>
          </a:bodyPr>
          <a:lstStyle/>
          <a:p>
            <a:pPr defTabSz="411480" hangingPunct="0"/>
            <a:endParaRPr lang="de-DE" sz="162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B22E2F69-0648-4A48-8239-3AFD435E1894}"/>
              </a:ext>
            </a:extLst>
          </p:cNvPr>
          <p:cNvSpPr txBox="1"/>
          <p:nvPr/>
        </p:nvSpPr>
        <p:spPr>
          <a:xfrm>
            <a:off x="8657413" y="5691029"/>
            <a:ext cx="1695924" cy="350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>
              <a:spcAft>
                <a:spcPts val="540"/>
              </a:spcAft>
            </a:pP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district</a:t>
            </a:r>
            <a:r>
              <a:rPr lang="de-DE" sz="1320" dirty="0"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heating</a:t>
            </a:r>
            <a:r>
              <a:rPr lang="de-DE" sz="1320" dirty="0"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pipe</a:t>
            </a:r>
            <a:endParaRPr lang="de-DE" sz="1320" dirty="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1D0A866B-0390-B240-90C5-A58FA1AB55C9}"/>
              </a:ext>
            </a:extLst>
          </p:cNvPr>
          <p:cNvSpPr txBox="1"/>
          <p:nvPr/>
        </p:nvSpPr>
        <p:spPr>
          <a:xfrm>
            <a:off x="8664264" y="5979037"/>
            <a:ext cx="1695924" cy="350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>
              <a:spcAft>
                <a:spcPts val="540"/>
              </a:spcAft>
            </a:pPr>
            <a:r>
              <a:rPr lang="de-DE" sz="1320" dirty="0">
                <a:latin typeface="+mj-lt"/>
                <a:ea typeface="+mj-ea"/>
                <a:cs typeface="+mj-cs"/>
                <a:sym typeface="Helvetica"/>
              </a:rPr>
              <a:t>not </a:t>
            </a: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heated</a:t>
            </a:r>
            <a:endParaRPr lang="de-DE" sz="1320" dirty="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6F9F33DF-22E0-2043-B52B-2DC26AC7DF71}"/>
              </a:ext>
            </a:extLst>
          </p:cNvPr>
          <p:cNvSpPr txBox="1"/>
          <p:nvPr/>
        </p:nvSpPr>
        <p:spPr>
          <a:xfrm>
            <a:off x="3550025" y="5732731"/>
            <a:ext cx="2189662" cy="350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ctr">
            <a:spAutoFit/>
          </a:bodyPr>
          <a:lstStyle/>
          <a:p>
            <a:pPr defTabSz="411480" hangingPunct="0">
              <a:spcAft>
                <a:spcPts val="540"/>
              </a:spcAft>
            </a:pP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district</a:t>
            </a:r>
            <a:r>
              <a:rPr lang="de-DE" sz="1320" dirty="0"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heating</a:t>
            </a:r>
            <a:endParaRPr lang="de-DE" sz="1320" dirty="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624A0C68-22A0-0240-8736-EAEFA465E35E}"/>
              </a:ext>
            </a:extLst>
          </p:cNvPr>
          <p:cNvSpPr txBox="1"/>
          <p:nvPr/>
        </p:nvSpPr>
        <p:spPr>
          <a:xfrm>
            <a:off x="3531390" y="5996013"/>
            <a:ext cx="2189662" cy="350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>
              <a:spcAft>
                <a:spcPts val="540"/>
              </a:spcAft>
            </a:pP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wood</a:t>
            </a:r>
            <a:r>
              <a:rPr lang="de-DE" sz="1320" dirty="0"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chips</a:t>
            </a:r>
            <a:r>
              <a:rPr lang="de-DE" sz="1320" dirty="0"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wood</a:t>
            </a:r>
            <a:r>
              <a:rPr lang="de-DE" sz="1320" dirty="0"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pellets</a:t>
            </a:r>
            <a:endParaRPr lang="de-DE" sz="1320" dirty="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C30DEB00-25E5-A649-87AF-D1F508AB8681}"/>
              </a:ext>
            </a:extLst>
          </p:cNvPr>
          <p:cNvSpPr txBox="1"/>
          <p:nvPr/>
        </p:nvSpPr>
        <p:spPr>
          <a:xfrm>
            <a:off x="6327826" y="5739106"/>
            <a:ext cx="1018583" cy="350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>
              <a:spcAft>
                <a:spcPts val="540"/>
              </a:spcAft>
            </a:pP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natural</a:t>
            </a:r>
            <a:r>
              <a:rPr lang="de-DE" sz="1320" dirty="0">
                <a:latin typeface="+mj-lt"/>
                <a:ea typeface="+mj-ea"/>
                <a:cs typeface="+mj-cs"/>
                <a:sym typeface="Helvetica"/>
              </a:rPr>
              <a:t> gas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F1D855F3-F5F3-2D4B-882F-424BF5A84078}"/>
              </a:ext>
            </a:extLst>
          </p:cNvPr>
          <p:cNvSpPr txBox="1"/>
          <p:nvPr/>
        </p:nvSpPr>
        <p:spPr>
          <a:xfrm>
            <a:off x="6327825" y="5967878"/>
            <a:ext cx="927610" cy="3503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>
              <a:spcAft>
                <a:spcPts val="540"/>
              </a:spcAft>
            </a:pP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fuel</a:t>
            </a:r>
            <a:r>
              <a:rPr lang="de-DE" sz="1320" dirty="0"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320" dirty="0" err="1">
                <a:latin typeface="+mj-lt"/>
                <a:ea typeface="+mj-ea"/>
                <a:cs typeface="+mj-cs"/>
                <a:sym typeface="Helvetica"/>
              </a:rPr>
              <a:t>oil</a:t>
            </a:r>
            <a:endParaRPr lang="de-DE" sz="1320" dirty="0"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51" name="Grafik 50">
            <a:extLst>
              <a:ext uri="{FF2B5EF4-FFF2-40B4-BE49-F238E27FC236}">
                <a16:creationId xmlns:a16="http://schemas.microsoft.com/office/drawing/2014/main" id="{60AB1DC0-CDD0-3948-870E-8800AD6AC7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767" y="274639"/>
            <a:ext cx="2022768" cy="537450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1A6D18B6-7ED8-564F-A42B-3D13A705F1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9797" y="879508"/>
            <a:ext cx="1344738" cy="537347"/>
          </a:xfrm>
          <a:prstGeom prst="rect">
            <a:avLst/>
          </a:prstGeom>
        </p:spPr>
      </p:pic>
      <p:pic>
        <p:nvPicPr>
          <p:cNvPr id="53" name="Bild 3" descr="Posterserie.pdf">
            <a:extLst>
              <a:ext uri="{FF2B5EF4-FFF2-40B4-BE49-F238E27FC236}">
                <a16:creationId xmlns:a16="http://schemas.microsoft.com/office/drawing/2014/main" id="{A2E60DEC-8E14-3D4B-9100-0DA1C727544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9383422" y="87279"/>
            <a:ext cx="2019204" cy="1977572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57C4BA7-1ED8-D748-997F-ADFDB809D4F5}"/>
              </a:ext>
            </a:extLst>
          </p:cNvPr>
          <p:cNvSpPr txBox="1"/>
          <p:nvPr/>
        </p:nvSpPr>
        <p:spPr>
          <a:xfrm>
            <a:off x="4354824" y="1925582"/>
            <a:ext cx="3262432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680" dirty="0" err="1"/>
              <a:t>Inventory</a:t>
            </a:r>
            <a:r>
              <a:rPr lang="de-AT" sz="1680" dirty="0"/>
              <a:t> Analysis - </a:t>
            </a:r>
            <a:r>
              <a:rPr lang="de-AT" sz="1680" dirty="0" err="1">
                <a:solidFill>
                  <a:srgbClr val="FF0000"/>
                </a:solidFill>
              </a:rPr>
              <a:t>Heat</a:t>
            </a:r>
            <a:r>
              <a:rPr lang="de-AT" sz="1680" dirty="0">
                <a:solidFill>
                  <a:srgbClr val="FF0000"/>
                </a:solidFill>
              </a:rPr>
              <a:t> </a:t>
            </a:r>
            <a:r>
              <a:rPr lang="de-AT" sz="1680" dirty="0" err="1">
                <a:solidFill>
                  <a:srgbClr val="FF0000"/>
                </a:solidFill>
              </a:rPr>
              <a:t>supply</a:t>
            </a:r>
            <a:endParaRPr lang="de-DE" sz="1680" dirty="0">
              <a:solidFill>
                <a:srgbClr val="FF000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F3DC261-FC4E-4F05-AF9D-52C94E08181D}"/>
              </a:ext>
            </a:extLst>
          </p:cNvPr>
          <p:cNvSpPr txBox="1"/>
          <p:nvPr/>
        </p:nvSpPr>
        <p:spPr>
          <a:xfrm>
            <a:off x="5089811" y="2458179"/>
            <a:ext cx="832698" cy="4524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/>
            <a:r>
              <a:rPr lang="de-DE" sz="2400" dirty="0"/>
              <a:t>2015</a:t>
            </a:r>
            <a:endParaRPr lang="de-DE" sz="2400" dirty="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1A3FE77C-3B41-5D41-83A3-0B777DAA65C1}"/>
              </a:ext>
            </a:extLst>
          </p:cNvPr>
          <p:cNvSpPr txBox="1"/>
          <p:nvPr/>
        </p:nvSpPr>
        <p:spPr>
          <a:xfrm>
            <a:off x="10486925" y="2455718"/>
            <a:ext cx="832698" cy="4524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411480" hangingPunct="0"/>
            <a:r>
              <a:rPr lang="de-DE" sz="2400" dirty="0"/>
              <a:t>2022</a:t>
            </a:r>
            <a:endParaRPr lang="de-DE" sz="2400" dirty="0"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55" name="Bild 4" descr="FFG_Logo_Basis">
            <a:extLst>
              <a:ext uri="{FF2B5EF4-FFF2-40B4-BE49-F238E27FC236}">
                <a16:creationId xmlns:a16="http://schemas.microsoft.com/office/drawing/2014/main" id="{E86F8F4D-622B-3F4C-AA0B-1E6E0067E4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9375" y="1398818"/>
            <a:ext cx="1930384" cy="874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034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90689A13-9A4D-2C47-A767-390DDF674917}"/>
              </a:ext>
            </a:extLst>
          </p:cNvPr>
          <p:cNvSpPr txBox="1">
            <a:spLocks/>
          </p:cNvSpPr>
          <p:nvPr/>
        </p:nvSpPr>
        <p:spPr>
          <a:xfrm>
            <a:off x="933542" y="249810"/>
            <a:ext cx="8228533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dirty="0" err="1">
                <a:solidFill>
                  <a:srgbClr val="4B7A7B"/>
                </a:solidFill>
              </a:rPr>
              <a:t>technical</a:t>
            </a:r>
            <a:r>
              <a:rPr lang="de-DE" dirty="0">
                <a:solidFill>
                  <a:srgbClr val="4B7A7B"/>
                </a:solidFill>
              </a:rPr>
              <a:t> &amp; </a:t>
            </a:r>
            <a:r>
              <a:rPr lang="de-DE" u="sng" dirty="0" err="1">
                <a:solidFill>
                  <a:srgbClr val="FF0000"/>
                </a:solidFill>
              </a:rPr>
              <a:t>social</a:t>
            </a:r>
            <a:r>
              <a:rPr lang="de-DE" dirty="0">
                <a:solidFill>
                  <a:srgbClr val="4B7A7B"/>
                </a:solidFill>
              </a:rPr>
              <a:t> </a:t>
            </a:r>
            <a:r>
              <a:rPr lang="de-DE" dirty="0" err="1">
                <a:solidFill>
                  <a:srgbClr val="4B7A7B"/>
                </a:solidFill>
              </a:rPr>
              <a:t>innovation</a:t>
            </a:r>
            <a:endParaRPr lang="de-DE" baseline="30000" dirty="0">
              <a:solidFill>
                <a:srgbClr val="4B7A7B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37B59A9-0754-F341-83A1-D2032B71F0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048" t="11992" r="11647" b="35212"/>
          <a:stretch/>
        </p:blipFill>
        <p:spPr>
          <a:xfrm>
            <a:off x="609600" y="1975105"/>
            <a:ext cx="10972800" cy="3898073"/>
          </a:xfrm>
          <a:prstGeom prst="rect">
            <a:avLst/>
          </a:prstGeom>
        </p:spPr>
      </p:pic>
      <p:pic>
        <p:nvPicPr>
          <p:cNvPr id="5" name="Bild 3" descr="Posterserie.pdf">
            <a:extLst>
              <a:ext uri="{FF2B5EF4-FFF2-40B4-BE49-F238E27FC236}">
                <a16:creationId xmlns:a16="http://schemas.microsoft.com/office/drawing/2014/main" id="{973F17C9-0C9F-FE4E-AA18-A4313AFD5F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9383422" y="87279"/>
            <a:ext cx="2019204" cy="197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3781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9BA2A6AC-727B-7854-306D-A3936D34AAA7}"/>
              </a:ext>
            </a:extLst>
          </p:cNvPr>
          <p:cNvSpPr txBox="1">
            <a:spLocks/>
          </p:cNvSpPr>
          <p:nvPr/>
        </p:nvSpPr>
        <p:spPr bwMode="auto">
          <a:xfrm>
            <a:off x="789374" y="1076065"/>
            <a:ext cx="9571507" cy="4398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de-DE" sz="2800" b="1" dirty="0">
                <a:latin typeface="Arial" charset="0"/>
              </a:rPr>
              <a:t>We need more</a:t>
            </a:r>
          </a:p>
          <a:p>
            <a:pPr marL="800100" lvl="1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800" b="1" dirty="0">
                <a:latin typeface="Arial" charset="0"/>
              </a:rPr>
              <a:t>bottom up approach</a:t>
            </a:r>
          </a:p>
          <a:p>
            <a:pPr marL="800100" lvl="1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800" b="1" dirty="0">
                <a:latin typeface="Arial" charset="0"/>
              </a:rPr>
              <a:t>rooms for reflection</a:t>
            </a:r>
          </a:p>
          <a:p>
            <a:pPr marL="800100" lvl="1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800" b="1" dirty="0">
                <a:latin typeface="Arial" charset="0"/>
              </a:rPr>
              <a:t>knowledge / empathie in involvement of expertise</a:t>
            </a:r>
          </a:p>
          <a:p>
            <a:pPr marL="800100" lvl="1" indent="-3429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de-DE" sz="2800" b="1" dirty="0">
                <a:latin typeface="Arial" charset="0"/>
              </a:rPr>
              <a:t>more exchange between Smart Villages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ADB611C5-CC8F-2474-29C9-F605416CA4A5}"/>
              </a:ext>
            </a:extLst>
          </p:cNvPr>
          <p:cNvSpPr txBox="1">
            <a:spLocks/>
          </p:cNvSpPr>
          <p:nvPr/>
        </p:nvSpPr>
        <p:spPr>
          <a:xfrm>
            <a:off x="644276" y="87279"/>
            <a:ext cx="768937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6600" b="1" dirty="0" err="1">
                <a:solidFill>
                  <a:srgbClr val="4B7A7B"/>
                </a:solidFill>
              </a:rPr>
              <a:t>Conclusions</a:t>
            </a:r>
            <a:endParaRPr lang="de-DE" sz="6600" b="1" baseline="30000" dirty="0">
              <a:solidFill>
                <a:srgbClr val="4B7A7B"/>
              </a:solidFill>
            </a:endParaRPr>
          </a:p>
        </p:txBody>
      </p:sp>
      <p:pic>
        <p:nvPicPr>
          <p:cNvPr id="4" name="Bild 3" descr="Posterserie.pdf">
            <a:extLst>
              <a:ext uri="{FF2B5EF4-FFF2-40B4-BE49-F238E27FC236}">
                <a16:creationId xmlns:a16="http://schemas.microsoft.com/office/drawing/2014/main" id="{F6A0A136-9D4C-48BE-AB94-CC847B6D26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9383422" y="87279"/>
            <a:ext cx="2019204" cy="197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827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ung 12"/>
          <p:cNvGrpSpPr/>
          <p:nvPr/>
        </p:nvGrpSpPr>
        <p:grpSpPr>
          <a:xfrm>
            <a:off x="609600" y="-688444"/>
            <a:ext cx="10965276" cy="8255662"/>
            <a:chOff x="0" y="0"/>
            <a:chExt cx="9156700" cy="6894000"/>
          </a:xfrm>
        </p:grpSpPr>
        <p:pic>
          <p:nvPicPr>
            <p:cNvPr id="8" name="Bild 7" descr="Themenlogos.pdf"/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9259"/>
            <a:stretch/>
          </p:blipFill>
          <p:spPr>
            <a:xfrm>
              <a:off x="1148400" y="0"/>
              <a:ext cx="6894000" cy="6894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Rechteck 9"/>
            <p:cNvSpPr/>
            <p:nvPr/>
          </p:nvSpPr>
          <p:spPr>
            <a:xfrm>
              <a:off x="0" y="0"/>
              <a:ext cx="1257300" cy="6894000"/>
            </a:xfrm>
            <a:prstGeom prst="rect">
              <a:avLst/>
            </a:prstGeom>
            <a:solidFill>
              <a:srgbClr val="6C805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7899400" y="0"/>
              <a:ext cx="1257300" cy="6894000"/>
            </a:xfrm>
            <a:prstGeom prst="rect">
              <a:avLst/>
            </a:prstGeom>
            <a:solidFill>
              <a:srgbClr val="6C805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/>
            </a:p>
          </p:txBody>
        </p:sp>
      </p:grpSp>
    </p:spTree>
    <p:extLst>
      <p:ext uri="{BB962C8B-B14F-4D97-AF65-F5344CB8AC3E}">
        <p14:creationId xmlns:p14="http://schemas.microsoft.com/office/powerpoint/2010/main" val="17432700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</a:rPr>
              <a:t>Thank you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2612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3">
            <a:extLst>
              <a:ext uri="{FF2B5EF4-FFF2-40B4-BE49-F238E27FC236}">
                <a16:creationId xmlns:a16="http://schemas.microsoft.com/office/drawing/2014/main" id="{753B2CBA-ABE8-C845-97DC-6F8EAA211F1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127591" y="0"/>
            <a:ext cx="12192000" cy="461984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GB" sz="6600" b="1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  <a:t>Mr. </a:t>
            </a:r>
            <a:r>
              <a:rPr lang="en-GB" sz="6600" b="1" i="0" u="none" strike="noStrike" baseline="0" dirty="0" err="1">
                <a:solidFill>
                  <a:srgbClr val="000000"/>
                </a:solidFill>
                <a:latin typeface="EC Square Sans Pro" panose="020B0506040000020004"/>
              </a:rPr>
              <a:t>Matías</a:t>
            </a:r>
            <a:r>
              <a:rPr lang="en-GB" sz="6600" b="1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  <a:t> María RUBIO</a:t>
            </a:r>
            <a:br>
              <a:rPr lang="en-GB" sz="6600" b="1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</a:br>
            <a:r>
              <a:rPr lang="en-GB" sz="6600" b="0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  <a:t>Youth Leader, Jr21 Local Action Group (LAG) Spain</a:t>
            </a:r>
            <a:endParaRPr lang="en-GB" b="0" i="0" u="none" strike="noStrike" baseline="0" dirty="0">
              <a:solidFill>
                <a:srgbClr val="000000"/>
              </a:solidFill>
              <a:latin typeface="EC Square Sans Pro" panose="020B050604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2936438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3">
            <a:extLst>
              <a:ext uri="{FF2B5EF4-FFF2-40B4-BE49-F238E27FC236}">
                <a16:creationId xmlns:a16="http://schemas.microsoft.com/office/drawing/2014/main" id="{FB430E50-209B-8012-2944-C587A298846E}"/>
              </a:ext>
            </a:extLst>
          </p:cNvPr>
          <p:cNvSpPr txBox="1">
            <a:spLocks noChangeArrowheads="1"/>
          </p:cNvSpPr>
          <p:nvPr/>
        </p:nvSpPr>
        <p:spPr>
          <a:xfrm>
            <a:off x="223283" y="1083153"/>
            <a:ext cx="11802140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800" b="1">
                <a:solidFill>
                  <a:schemeClr val="bg1"/>
                </a:solidFill>
                <a:latin typeface="EC Square Sans Pro" panose="020B0506040000020004"/>
              </a:rPr>
              <a:t>Place-based approaches for rural development: LEADER, CLLD and Smart Villages </a:t>
            </a:r>
            <a:r>
              <a:rPr lang="en-GB" sz="4800">
                <a:solidFill>
                  <a:schemeClr val="bg1"/>
                </a:solidFill>
                <a:latin typeface="EC Square Sans Pro" panose="020B0506040000020004"/>
              </a:rPr>
              <a:t>	</a:t>
            </a:r>
            <a:endParaRPr lang="en-GB" sz="4800" dirty="0">
              <a:solidFill>
                <a:schemeClr val="bg1"/>
              </a:solidFill>
              <a:latin typeface="EC Square Sans Pro" panose="020B0506040000020004" pitchFamily="34" charset="0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2341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27075" y="848537"/>
            <a:ext cx="1852225" cy="18522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"/>
          <p:cNvSpPr txBox="1"/>
          <p:nvPr/>
        </p:nvSpPr>
        <p:spPr>
          <a:xfrm>
            <a:off x="723014" y="2841213"/>
            <a:ext cx="9625779" cy="21544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highlight>
                  <a:srgbClr val="FFFFFF"/>
                </a:highlight>
                <a:uLnTx/>
                <a:uFillTx/>
                <a:latin typeface="Calibri"/>
                <a:ea typeface="Calibri"/>
                <a:cs typeface="Calibri"/>
                <a:sym typeface="Calibri"/>
              </a:rPr>
              <a:t>“Grounding </a:t>
            </a:r>
            <a:r>
              <a:rPr kumimoji="0" lang="it-IT" sz="3200" b="1" i="0" u="none" strike="noStrike" kern="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highlight>
                  <a:srgbClr val="FFFFFF"/>
                </a:highlight>
                <a:uLnTx/>
                <a:uFillTx/>
                <a:latin typeface="Calibri"/>
                <a:ea typeface="Calibri"/>
                <a:cs typeface="Calibri"/>
                <a:sym typeface="Calibri"/>
              </a:rPr>
              <a:t>helps protect you and your home from the dangers of damaged circuits or electrical overloads</a:t>
            </a:r>
            <a:r>
              <a:rPr kumimoji="0" lang="it-IT" sz="3200" b="0" i="0" u="none" strike="noStrike" kern="0" cap="none" spc="0" normalizeH="0" baseline="0" noProof="0" dirty="0">
                <a:ln>
                  <a:noFill/>
                </a:ln>
                <a:solidFill>
                  <a:srgbClr val="202124"/>
                </a:solidFill>
                <a:effectLst/>
                <a:highlight>
                  <a:srgbClr val="FFFFFF"/>
                </a:highlight>
                <a:uLnTx/>
                <a:uFillTx/>
                <a:latin typeface="Calibri"/>
                <a:ea typeface="Calibri"/>
                <a:cs typeface="Calibri"/>
                <a:sym typeface="Calibri"/>
              </a:rPr>
              <a:t>. When power surges happen, the excess electricity introduced to the system could leap out of the wiring”.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2"/>
          <p:cNvSpPr/>
          <p:nvPr/>
        </p:nvSpPr>
        <p:spPr>
          <a:xfrm rot="10800000">
            <a:off x="6875275" y="1925613"/>
            <a:ext cx="1330200" cy="915600"/>
          </a:xfrm>
          <a:prstGeom prst="bentUpArrow">
            <a:avLst>
              <a:gd name="adj1" fmla="val 26412"/>
              <a:gd name="adj2" fmla="val 24526"/>
              <a:gd name="adj3" fmla="val 2642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3"/>
          <p:cNvGrpSpPr/>
          <p:nvPr/>
        </p:nvGrpSpPr>
        <p:grpSpPr>
          <a:xfrm>
            <a:off x="4923301" y="1485594"/>
            <a:ext cx="6878632" cy="3659707"/>
            <a:chOff x="1323149" y="157450"/>
            <a:chExt cx="9545700" cy="5472050"/>
          </a:xfrm>
        </p:grpSpPr>
        <p:pic>
          <p:nvPicPr>
            <p:cNvPr id="100" name="Google Shape;100;p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3149" y="157450"/>
              <a:ext cx="9545700" cy="5472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3"/>
            <p:cNvPicPr preferRelativeResize="0"/>
            <p:nvPr/>
          </p:nvPicPr>
          <p:blipFill rotWithShape="1">
            <a:blip r:embed="rId5">
              <a:alphaModFix/>
            </a:blip>
            <a:srcRect l="29698" t="44162" r="23539" b="12609"/>
            <a:stretch/>
          </p:blipFill>
          <p:spPr>
            <a:xfrm>
              <a:off x="4086975" y="519225"/>
              <a:ext cx="4573851" cy="474850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" name="Google Shape;102;p3"/>
          <p:cNvSpPr txBox="1"/>
          <p:nvPr/>
        </p:nvSpPr>
        <p:spPr>
          <a:xfrm>
            <a:off x="738950" y="1001900"/>
            <a:ext cx="4719900" cy="341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“Rural areas provide indispensable contributions</a:t>
            </a:r>
            <a:r>
              <a:rPr kumimoji="0" lang="it-IT" sz="21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to solve many of the big societal challenges</a:t>
            </a:r>
            <a:r>
              <a:rPr kumimoji="0" lang="it-IT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such as climate change or the sustainable provision of food, biomass and energy. “</a:t>
            </a:r>
            <a:endParaRPr kumimoji="0" sz="2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																</a:t>
            </a:r>
            <a:endParaRPr kumimoji="0" sz="2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	EU Action for SMART VILLAGES</a:t>
            </a:r>
            <a:endParaRPr kumimoji="0" sz="2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/>
          <p:nvPr/>
        </p:nvSpPr>
        <p:spPr>
          <a:xfrm>
            <a:off x="596500" y="1684300"/>
            <a:ext cx="6400800" cy="32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JR21 RURAL YOUTH DIALOGUE</a:t>
            </a: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ERASMUS + 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KA3 YOUTH DIALOGUE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By the 5 Local Action Groups in Cantabria.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8" name="Google Shape;108;p4"/>
          <p:cNvSpPr txBox="1">
            <a:spLocks noGrp="1"/>
          </p:cNvSpPr>
          <p:nvPr>
            <p:ph type="ctrTitle"/>
          </p:nvPr>
        </p:nvSpPr>
        <p:spPr>
          <a:xfrm>
            <a:off x="596500" y="410925"/>
            <a:ext cx="7772400" cy="10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b="1">
                <a:latin typeface="Arial"/>
                <a:ea typeface="Arial"/>
                <a:cs typeface="Arial"/>
                <a:sym typeface="Arial"/>
              </a:rPr>
              <a:t>YOUTH PARTICIPATION!</a:t>
            </a:r>
            <a:endParaRPr b="1"/>
          </a:p>
        </p:txBody>
      </p:sp>
      <p:pic>
        <p:nvPicPr>
          <p:cNvPr id="109" name="Google Shape;109;p4"/>
          <p:cNvPicPr preferRelativeResize="0"/>
          <p:nvPr/>
        </p:nvPicPr>
        <p:blipFill rotWithShape="1">
          <a:blip r:embed="rId4">
            <a:alphaModFix/>
          </a:blip>
          <a:srcRect l="52763" t="24373" r="30159" b="16395"/>
          <a:stretch/>
        </p:blipFill>
        <p:spPr>
          <a:xfrm>
            <a:off x="6096000" y="2081575"/>
            <a:ext cx="1381975" cy="2694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4"/>
          <p:cNvPicPr preferRelativeResize="0"/>
          <p:nvPr/>
        </p:nvPicPr>
        <p:blipFill rotWithShape="1">
          <a:blip r:embed="rId5">
            <a:alphaModFix/>
          </a:blip>
          <a:srcRect l="44321" t="30391" r="24613" b="9200"/>
          <a:stretch/>
        </p:blipFill>
        <p:spPr>
          <a:xfrm>
            <a:off x="7832875" y="1470027"/>
            <a:ext cx="3906050" cy="427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63875" y="2798736"/>
            <a:ext cx="3706725" cy="1059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4"/>
          <p:cNvPicPr preferRelativeResize="0"/>
          <p:nvPr/>
        </p:nvPicPr>
        <p:blipFill rotWithShape="1">
          <a:blip r:embed="rId7">
            <a:alphaModFix/>
          </a:blip>
          <a:srcRect l="32670" t="51099" r="32555" b="32475"/>
          <a:stretch/>
        </p:blipFill>
        <p:spPr>
          <a:xfrm>
            <a:off x="553950" y="4491225"/>
            <a:ext cx="4774173" cy="1267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 txBox="1">
            <a:spLocks noGrp="1"/>
          </p:cNvSpPr>
          <p:nvPr>
            <p:ph type="subTitle" idx="1"/>
          </p:nvPr>
        </p:nvSpPr>
        <p:spPr>
          <a:xfrm>
            <a:off x="651011" y="1504176"/>
            <a:ext cx="113301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800" b="1">
                <a:latin typeface="Arial"/>
                <a:ea typeface="Arial"/>
                <a:cs typeface="Arial"/>
                <a:sym typeface="Arial"/>
              </a:rPr>
              <a:t>RURAL YOUTH HAVE THEIR SAY!</a:t>
            </a:r>
            <a:endParaRPr sz="2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p5"/>
          <p:cNvPicPr preferRelativeResize="0"/>
          <p:nvPr/>
        </p:nvPicPr>
        <p:blipFill rotWithShape="1">
          <a:blip r:embed="rId4">
            <a:alphaModFix/>
          </a:blip>
          <a:srcRect l="45877" t="35156" r="25152" b="28924"/>
          <a:stretch/>
        </p:blipFill>
        <p:spPr>
          <a:xfrm>
            <a:off x="7305650" y="1575950"/>
            <a:ext cx="4258276" cy="3742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5"/>
          <p:cNvPicPr preferRelativeResize="0"/>
          <p:nvPr/>
        </p:nvPicPr>
        <p:blipFill rotWithShape="1">
          <a:blip r:embed="rId5">
            <a:alphaModFix/>
          </a:blip>
          <a:srcRect l="40637" t="35720" r="20578" b="17888"/>
          <a:stretch/>
        </p:blipFill>
        <p:spPr>
          <a:xfrm>
            <a:off x="2220350" y="3618700"/>
            <a:ext cx="4816724" cy="32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5"/>
          <p:cNvPicPr preferRelativeResize="0"/>
          <p:nvPr/>
        </p:nvPicPr>
        <p:blipFill rotWithShape="1">
          <a:blip r:embed="rId6">
            <a:alphaModFix/>
          </a:blip>
          <a:srcRect l="52763" t="24373" r="30159" b="16395"/>
          <a:stretch/>
        </p:blipFill>
        <p:spPr>
          <a:xfrm>
            <a:off x="8117803" y="5676806"/>
            <a:ext cx="557601" cy="801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807050" y="5690771"/>
            <a:ext cx="2756883" cy="787681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5"/>
          <p:cNvSpPr txBox="1"/>
          <p:nvPr/>
        </p:nvSpPr>
        <p:spPr>
          <a:xfrm>
            <a:off x="651000" y="2083775"/>
            <a:ext cx="9483900" cy="23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JR21 CONNECTING RURAL YOUTH WITH </a:t>
            </a: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334327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Char char="●"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5 LOCAL ACTION GROUPS 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334327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Char char="●"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LEADER PROGRAM 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334327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Font typeface="Arial"/>
              <a:buChar char="●"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LOCAL NEEDS AND OPPORTUNITIES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32220bb816_2_6"/>
          <p:cNvSpPr txBox="1"/>
          <p:nvPr/>
        </p:nvSpPr>
        <p:spPr>
          <a:xfrm>
            <a:off x="1116550" y="2138175"/>
            <a:ext cx="9483900" cy="24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r>
              <a:rPr kumimoji="0" lang="it-IT" sz="18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JR21 CONNECTING RURAL YOUTH WITH </a:t>
            </a:r>
            <a:endParaRPr kumimoji="0" sz="18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Char char="●"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POLICY MAKERS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Char char="●"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LOCAL NGO´s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-3429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Font typeface="Arial"/>
              <a:buChar char="●"/>
              <a:tabLst/>
              <a:defRPr/>
            </a:pPr>
            <a:r>
              <a:rPr kumimoji="0" lang="it-IT" sz="1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STAKEHOLDERS</a:t>
            </a: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45720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8" name="Google Shape;128;g132220bb816_2_6"/>
          <p:cNvSpPr txBox="1">
            <a:spLocks noGrp="1"/>
          </p:cNvSpPr>
          <p:nvPr>
            <p:ph type="subTitle" idx="1"/>
          </p:nvPr>
        </p:nvSpPr>
        <p:spPr>
          <a:xfrm>
            <a:off x="651011" y="1326026"/>
            <a:ext cx="113301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800" b="1">
                <a:latin typeface="Arial"/>
                <a:ea typeface="Arial"/>
                <a:cs typeface="Arial"/>
                <a:sym typeface="Arial"/>
              </a:rPr>
              <a:t>LET'S WORK TOGETHER!</a:t>
            </a:r>
            <a:endParaRPr sz="28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800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g132220bb816_2_6"/>
          <p:cNvPicPr preferRelativeResize="0"/>
          <p:nvPr/>
        </p:nvPicPr>
        <p:blipFill rotWithShape="1">
          <a:blip r:embed="rId4">
            <a:alphaModFix/>
          </a:blip>
          <a:srcRect l="52763" t="24373" r="30159" b="16395"/>
          <a:stretch/>
        </p:blipFill>
        <p:spPr>
          <a:xfrm>
            <a:off x="8117803" y="5676806"/>
            <a:ext cx="557601" cy="801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g132220bb816_2_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07050" y="5690771"/>
            <a:ext cx="2756883" cy="7876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1" name="Google Shape;131;g132220bb816_2_6"/>
          <p:cNvGrpSpPr/>
          <p:nvPr/>
        </p:nvGrpSpPr>
        <p:grpSpPr>
          <a:xfrm>
            <a:off x="7825375" y="1494250"/>
            <a:ext cx="3550360" cy="3869501"/>
            <a:chOff x="7825375" y="2090175"/>
            <a:chExt cx="3550360" cy="3869501"/>
          </a:xfrm>
        </p:grpSpPr>
        <p:pic>
          <p:nvPicPr>
            <p:cNvPr id="132" name="Google Shape;132;g132220bb816_2_6"/>
            <p:cNvPicPr preferRelativeResize="0"/>
            <p:nvPr/>
          </p:nvPicPr>
          <p:blipFill rotWithShape="1">
            <a:blip r:embed="rId6">
              <a:alphaModFix/>
            </a:blip>
            <a:srcRect l="12427" t="16832" r="48893" b="8187"/>
            <a:stretch/>
          </p:blipFill>
          <p:spPr>
            <a:xfrm>
              <a:off x="7825375" y="2090175"/>
              <a:ext cx="3550360" cy="38695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g132220bb816_2_6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825375" y="5573325"/>
              <a:ext cx="386351" cy="3863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Google Shape;134;g132220bb816_2_6"/>
            <p:cNvPicPr preferRelativeResize="0"/>
            <p:nvPr/>
          </p:nvPicPr>
          <p:blipFill rotWithShape="1">
            <a:blip r:embed="rId4">
              <a:alphaModFix/>
            </a:blip>
            <a:srcRect l="52763" t="24373" r="30159" b="16395"/>
            <a:stretch/>
          </p:blipFill>
          <p:spPr>
            <a:xfrm>
              <a:off x="10989375" y="5206300"/>
              <a:ext cx="386349" cy="7533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5" name="Google Shape;135;g132220bb816_2_6"/>
          <p:cNvSpPr txBox="1"/>
          <p:nvPr/>
        </p:nvSpPr>
        <p:spPr>
          <a:xfrm>
            <a:off x="883800" y="4354450"/>
            <a:ext cx="68517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2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“We invite stakeholders and policy makers to get involved and work with us, so together we can deliver on the promise of </a:t>
            </a:r>
            <a:r>
              <a:rPr kumimoji="0" lang="it-IT" sz="21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 Better Life in Rural Areas</a:t>
            </a:r>
            <a:r>
              <a:rPr kumimoji="0" lang="it-IT" sz="2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”.</a:t>
            </a:r>
            <a:endParaRPr kumimoji="0" sz="2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kumimoji="0" lang="it-IT" sz="2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							EU Action for SMART VILLAGES</a:t>
            </a:r>
            <a:endParaRPr kumimoji="0" sz="2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</a:rPr>
              <a:t>Thank you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959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3">
            <a:extLst>
              <a:ext uri="{FF2B5EF4-FFF2-40B4-BE49-F238E27FC236}">
                <a16:creationId xmlns:a16="http://schemas.microsoft.com/office/drawing/2014/main" id="{753B2CBA-ABE8-C845-97DC-6F8EAA211F1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127591" y="0"/>
            <a:ext cx="12192000" cy="4619847"/>
          </a:xfrm>
        </p:spPr>
        <p:txBody>
          <a:bodyPr>
            <a:noAutofit/>
          </a:bodyPr>
          <a:lstStyle/>
          <a:p>
            <a:br>
              <a:rPr lang="en-GB" sz="1800" b="0" i="0" u="none" strike="noStrike" baseline="0" dirty="0">
                <a:latin typeface="EC Square Sans Pro" panose="020B0506040000020004"/>
              </a:rPr>
            </a:br>
            <a:r>
              <a:rPr lang="en-GB" sz="6600" b="1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  <a:t>Ms. Linda TÖRNER</a:t>
            </a:r>
            <a:br>
              <a:rPr lang="en-GB" sz="6600" dirty="0">
                <a:solidFill>
                  <a:srgbClr val="000000"/>
                </a:solidFill>
                <a:latin typeface="EC Square Sans Pro" panose="020B0506040000020004"/>
              </a:rPr>
            </a:br>
            <a:r>
              <a:rPr lang="en-GB" sz="6600" b="0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  <a:t>Chair and Leader of Women on Wednesday (WOW), Sweden </a:t>
            </a:r>
            <a:endParaRPr lang="en-GB" sz="1800" b="0" i="0" u="none" strike="noStrike" baseline="0" dirty="0">
              <a:solidFill>
                <a:srgbClr val="000000"/>
              </a:solidFill>
              <a:latin typeface="EC Square Sans Pro" panose="020B0506040000020004"/>
            </a:endParaRPr>
          </a:p>
        </p:txBody>
      </p:sp>
    </p:spTree>
    <p:extLst>
      <p:ext uri="{BB962C8B-B14F-4D97-AF65-F5344CB8AC3E}">
        <p14:creationId xmlns:p14="http://schemas.microsoft.com/office/powerpoint/2010/main" val="3009183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88655B-1AFD-AEBE-7F02-B4B9EF4B10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6811"/>
          <a:stretch/>
        </p:blipFill>
        <p:spPr>
          <a:xfrm>
            <a:off x="405648" y="151298"/>
            <a:ext cx="11162575" cy="4595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395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C2BB5C-C48F-CDB8-D024-668841CE5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04" y="1371600"/>
            <a:ext cx="5872004" cy="44780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146248-901C-9837-9FC0-ED02C2A38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300" y="1371600"/>
            <a:ext cx="5727700" cy="44780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D994A8-540C-5DB2-0A79-D863C74DA8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900" y="-372110"/>
            <a:ext cx="1290620" cy="760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1023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3">
            <a:extLst>
              <a:ext uri="{FF2B5EF4-FFF2-40B4-BE49-F238E27FC236}">
                <a16:creationId xmlns:a16="http://schemas.microsoft.com/office/drawing/2014/main" id="{753B2CBA-ABE8-C845-97DC-6F8EAA211F1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74428" y="2798948"/>
            <a:ext cx="12192000" cy="1470025"/>
          </a:xfrm>
        </p:spPr>
        <p:txBody>
          <a:bodyPr>
            <a:noAutofit/>
          </a:bodyPr>
          <a:lstStyle/>
          <a:p>
            <a:br>
              <a:rPr lang="en-GB" b="0" i="0" u="none" strike="noStrike" baseline="0" dirty="0">
                <a:latin typeface="EC Square Sans Pro" panose="020B0506040000020004"/>
              </a:rPr>
            </a:br>
            <a:r>
              <a:rPr lang="en-GB" b="1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  <a:t>Mr. Friedrich PICHLER</a:t>
            </a:r>
            <a:br>
              <a:rPr lang="en-GB" b="1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</a:br>
            <a:r>
              <a:rPr lang="en-GB" b="0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  <a:t>Mayor, Municipality of </a:t>
            </a:r>
            <a:r>
              <a:rPr lang="en-GB" b="0" i="0" u="none" strike="noStrike" baseline="0" dirty="0" err="1">
                <a:solidFill>
                  <a:srgbClr val="000000"/>
                </a:solidFill>
                <a:latin typeface="EC Square Sans Pro" panose="020B0506040000020004"/>
              </a:rPr>
              <a:t>Stanz</a:t>
            </a:r>
            <a:r>
              <a:rPr lang="en-GB" b="0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  <a:t>, Austria </a:t>
            </a:r>
            <a:br>
              <a:rPr lang="en-GB" b="0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</a:br>
            <a:r>
              <a:rPr lang="en-GB" b="0" i="0" u="none" strike="noStrike" baseline="0" dirty="0">
                <a:solidFill>
                  <a:srgbClr val="000000"/>
                </a:solidFill>
                <a:latin typeface="EC Square Sans Pro" panose="020B0506040000020004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543082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3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person, indoor, people, crowd&#10;&#10;Description automatically generated">
            <a:extLst>
              <a:ext uri="{FF2B5EF4-FFF2-40B4-BE49-F238E27FC236}">
                <a16:creationId xmlns:a16="http://schemas.microsoft.com/office/drawing/2014/main" id="{0AE980CF-3CC0-0261-7921-579C6FA48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E7BDC4-B3F1-3D0E-75CA-F6C2AC0AE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75C6-24A5-0E44-A5F7-7F0C78A38267}" type="datetime1">
              <a:rPr lang="sv-SE" smtClean="0"/>
              <a:t>2022-06-14</a:t>
            </a:fld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1C0DD-19F7-479B-313C-A1DB9A0D2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33</a:t>
            </a:fld>
            <a:endParaRPr lang="sv-SE"/>
          </a:p>
        </p:txBody>
      </p:sp>
      <p:pic>
        <p:nvPicPr>
          <p:cNvPr id="11" name="Content Placeholder 10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177E59C9-69C3-6354-9B86-26BE9B09FC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53331" y="1825625"/>
            <a:ext cx="4351338" cy="4351338"/>
          </a:xfrm>
          <a:prstGeom prst="rect">
            <a:avLst/>
          </a:prstGeom>
        </p:spPr>
      </p:pic>
      <p:pic>
        <p:nvPicPr>
          <p:cNvPr id="12" name="Content Placeholder 11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C719325B-0A7D-8827-A364-1C5B1D8079A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87331" y="1825625"/>
            <a:ext cx="4351338" cy="4351338"/>
          </a:xfrm>
          <a:prstGeom prst="rect">
            <a:avLst/>
          </a:prstGeom>
        </p:spPr>
      </p:pic>
      <p:pic>
        <p:nvPicPr>
          <p:cNvPr id="13" name="Bild 173">
            <a:extLst>
              <a:ext uri="{FF2B5EF4-FFF2-40B4-BE49-F238E27FC236}">
                <a16:creationId xmlns:a16="http://schemas.microsoft.com/office/drawing/2014/main" id="{972080F3-732C-F1E6-F7C8-7D2EC353BB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68319" y="2036159"/>
            <a:ext cx="2017262" cy="153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550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store&#10;&#10;Description automatically generated">
            <a:extLst>
              <a:ext uri="{FF2B5EF4-FFF2-40B4-BE49-F238E27FC236}">
                <a16:creationId xmlns:a16="http://schemas.microsoft.com/office/drawing/2014/main" id="{4CD7E3B8-4F70-BC6A-04A0-44BC497FC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5707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300"/>
            <a:ext cx="12192000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F7D982AE-6453-5C44-B489-98ADF32B0808}"/>
              </a:ext>
            </a:extLst>
          </p:cNvPr>
          <p:cNvSpPr/>
          <p:nvPr/>
        </p:nvSpPr>
        <p:spPr>
          <a:xfrm>
            <a:off x="495300" y="381000"/>
            <a:ext cx="5295900" cy="5257800"/>
          </a:xfrm>
          <a:prstGeom prst="ellipse">
            <a:avLst/>
          </a:prstGeom>
          <a:solidFill>
            <a:srgbClr val="1C70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sz="3500" b="1" dirty="0">
                <a:solidFill>
                  <a:schemeClr val="bg1"/>
                </a:solidFill>
              </a:rPr>
              <a:t>Societal benefit</a:t>
            </a:r>
          </a:p>
          <a:p>
            <a:pPr algn="ctr"/>
            <a:r>
              <a:rPr lang="en-SE" sz="3500" b="1" dirty="0">
                <a:solidFill>
                  <a:schemeClr val="bg1"/>
                </a:solidFill>
              </a:rPr>
              <a:t>&gt; 1 MEUR annually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Posterserie.pdf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823"/>
          <a:stretch/>
        </p:blipFill>
        <p:spPr>
          <a:xfrm>
            <a:off x="835086" y="3358800"/>
            <a:ext cx="3425892" cy="3499200"/>
          </a:xfrm>
          <a:prstGeom prst="rect">
            <a:avLst/>
          </a:prstGeom>
        </p:spPr>
      </p:pic>
      <p:pic>
        <p:nvPicPr>
          <p:cNvPr id="5" name="Bild 4" descr="Posterserie.pdf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823"/>
          <a:stretch/>
        </p:blipFill>
        <p:spPr>
          <a:xfrm>
            <a:off x="4383054" y="3531043"/>
            <a:ext cx="3425892" cy="3499200"/>
          </a:xfrm>
          <a:prstGeom prst="rect">
            <a:avLst/>
          </a:prstGeom>
        </p:spPr>
      </p:pic>
      <p:pic>
        <p:nvPicPr>
          <p:cNvPr id="6" name="Bild 5" descr="Posterserie.pdf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823"/>
          <a:stretch/>
        </p:blipFill>
        <p:spPr>
          <a:xfrm>
            <a:off x="7965968" y="3531043"/>
            <a:ext cx="3425892" cy="3499200"/>
          </a:xfrm>
          <a:prstGeom prst="rect">
            <a:avLst/>
          </a:prstGeom>
        </p:spPr>
      </p:pic>
      <p:sp>
        <p:nvSpPr>
          <p:cNvPr id="8" name="Titel 1"/>
          <p:cNvSpPr txBox="1">
            <a:spLocks/>
          </p:cNvSpPr>
          <p:nvPr/>
        </p:nvSpPr>
        <p:spPr>
          <a:xfrm>
            <a:off x="106326" y="1155679"/>
            <a:ext cx="1064319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8000" dirty="0" err="1">
                <a:solidFill>
                  <a:srgbClr val="4B7A7B"/>
                </a:solidFill>
              </a:rPr>
              <a:t>Stanz</a:t>
            </a:r>
            <a:endParaRPr lang="de-DE" sz="8000" dirty="0">
              <a:solidFill>
                <a:srgbClr val="4B7A7B"/>
              </a:solidFill>
            </a:endParaRPr>
          </a:p>
          <a:p>
            <a:pPr>
              <a:spcBef>
                <a:spcPts val="720"/>
              </a:spcBef>
            </a:pPr>
            <a:r>
              <a:rPr lang="de-DE" dirty="0" err="1">
                <a:solidFill>
                  <a:srgbClr val="4B7A7B"/>
                </a:solidFill>
              </a:rPr>
              <a:t>transformation</a:t>
            </a:r>
            <a:r>
              <a:rPr lang="de-DE" dirty="0">
                <a:solidFill>
                  <a:srgbClr val="4B7A7B"/>
                </a:solidFill>
              </a:rPr>
              <a:t> </a:t>
            </a:r>
            <a:r>
              <a:rPr lang="de-DE" dirty="0" err="1">
                <a:solidFill>
                  <a:srgbClr val="4B7A7B"/>
                </a:solidFill>
              </a:rPr>
              <a:t>process</a:t>
            </a:r>
            <a:r>
              <a:rPr lang="de-DE" dirty="0">
                <a:solidFill>
                  <a:srgbClr val="4B7A7B"/>
                </a:solidFill>
              </a:rPr>
              <a:t> </a:t>
            </a:r>
            <a:r>
              <a:rPr lang="de-DE" dirty="0" err="1">
                <a:solidFill>
                  <a:srgbClr val="4B7A7B"/>
                </a:solidFill>
              </a:rPr>
              <a:t>of</a:t>
            </a:r>
            <a:r>
              <a:rPr lang="de-DE" dirty="0">
                <a:solidFill>
                  <a:srgbClr val="4B7A7B"/>
                </a:solidFill>
              </a:rPr>
              <a:t> a rural </a:t>
            </a:r>
            <a:r>
              <a:rPr lang="de-DE" dirty="0" err="1">
                <a:solidFill>
                  <a:srgbClr val="4B7A7B"/>
                </a:solidFill>
              </a:rPr>
              <a:t>community</a:t>
            </a:r>
            <a:endParaRPr lang="de-DE" dirty="0">
              <a:solidFill>
                <a:srgbClr val="4B7A7B"/>
              </a:solidFill>
            </a:endParaRPr>
          </a:p>
          <a:p>
            <a:pPr>
              <a:spcBef>
                <a:spcPts val="720"/>
              </a:spcBef>
            </a:pPr>
            <a:r>
              <a:rPr lang="de-DE" dirty="0">
                <a:solidFill>
                  <a:srgbClr val="4B7A7B"/>
                </a:solidFill>
              </a:rPr>
              <a:t>in Austria</a:t>
            </a:r>
            <a:endParaRPr lang="de-DE" sz="3600" dirty="0">
              <a:solidFill>
                <a:srgbClr val="4B7A7B"/>
              </a:solidFill>
            </a:endParaRPr>
          </a:p>
        </p:txBody>
      </p:sp>
      <p:pic>
        <p:nvPicPr>
          <p:cNvPr id="7" name="Bild 3" descr="Posterserie.pdf">
            <a:extLst>
              <a:ext uri="{FF2B5EF4-FFF2-40B4-BE49-F238E27FC236}">
                <a16:creationId xmlns:a16="http://schemas.microsoft.com/office/drawing/2014/main" id="{2FDC004F-AF7B-C74F-8D75-ECE29F64A4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9819356" y="25894"/>
            <a:ext cx="2019204" cy="197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04641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2">
            <a:extLst>
              <a:ext uri="{FF2B5EF4-FFF2-40B4-BE49-F238E27FC236}">
                <a16:creationId xmlns:a16="http://schemas.microsoft.com/office/drawing/2014/main" id="{510C27CC-F35D-744B-9FFF-C77341644166}"/>
              </a:ext>
            </a:extLst>
          </p:cNvPr>
          <p:cNvSpPr txBox="1">
            <a:spLocks/>
          </p:cNvSpPr>
          <p:nvPr/>
        </p:nvSpPr>
        <p:spPr>
          <a:xfrm>
            <a:off x="9448800" y="6492875"/>
            <a:ext cx="2743200" cy="36512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sv-SE" smtClean="0"/>
              <a:pPr algn="r"/>
              <a:t>41</a:t>
            </a:fld>
            <a:endParaRPr lang="sv-SE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75F6B0F-0E64-49EA-CD49-C33B13165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20" y="0"/>
            <a:ext cx="7121294" cy="72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79C609-CCF2-4169-8E4A-D04FC3F962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629" y="2206498"/>
            <a:ext cx="572407" cy="2627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B5EA7EC-A301-B87A-3910-EDB2880D8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8132" y="2815935"/>
            <a:ext cx="572407" cy="2627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4E1309C-0BFB-FEBB-AFE1-F740B467E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4222" y="2337870"/>
            <a:ext cx="572407" cy="2627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D7C680E-4993-5035-E355-96DE16FC09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0875" y="3031256"/>
            <a:ext cx="572407" cy="262744"/>
          </a:xfrm>
          <a:prstGeom prst="rect">
            <a:avLst/>
          </a:prstGeom>
        </p:spPr>
      </p:pic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596DABD3-3DF7-A3FE-CD3E-F8BD6FFF1B4B}"/>
              </a:ext>
            </a:extLst>
          </p:cNvPr>
          <p:cNvSpPr txBox="1">
            <a:spLocks/>
          </p:cNvSpPr>
          <p:nvPr/>
        </p:nvSpPr>
        <p:spPr>
          <a:xfrm>
            <a:off x="8846622" y="2206498"/>
            <a:ext cx="2500369" cy="37473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SE" sz="2500" dirty="0"/>
              <a:t>HALMSTAD</a:t>
            </a:r>
            <a:br>
              <a:rPr lang="en-SE" sz="2500" dirty="0"/>
            </a:br>
            <a:endParaRPr lang="en-SE" sz="25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SE" sz="2500" dirty="0"/>
              <a:t>KARLSTAD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SE" sz="25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SE" sz="2500" dirty="0"/>
              <a:t>STOCKHOLM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2500" dirty="0"/>
          </a:p>
          <a:p>
            <a:pPr marL="0" indent="0" algn="ctr">
              <a:buNone/>
            </a:pPr>
            <a:r>
              <a:rPr lang="en-SE" sz="2500" dirty="0"/>
              <a:t>HELSINGBORG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SE" sz="2200" dirty="0"/>
          </a:p>
        </p:txBody>
      </p:sp>
    </p:spTree>
    <p:extLst>
      <p:ext uri="{BB962C8B-B14F-4D97-AF65-F5344CB8AC3E}">
        <p14:creationId xmlns:p14="http://schemas.microsoft.com/office/powerpoint/2010/main" val="36072004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66AFBD7-046E-F24C-CA34-CBAE93D7AF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605" b="47319"/>
          <a:stretch/>
        </p:blipFill>
        <p:spPr>
          <a:xfrm>
            <a:off x="4083546" y="6057903"/>
            <a:ext cx="3745804" cy="602158"/>
          </a:xfrm>
          <a:prstGeom prst="rect">
            <a:avLst/>
          </a:prstGeom>
        </p:spPr>
      </p:pic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9084549-284A-ADFD-834F-B2CC84995D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179" b="62653"/>
          <a:stretch/>
        </p:blipFill>
        <p:spPr>
          <a:xfrm>
            <a:off x="359146" y="6057904"/>
            <a:ext cx="3724400" cy="602157"/>
          </a:xfrm>
          <a:prstGeom prst="rect">
            <a:avLst/>
          </a:prstGeom>
        </p:spPr>
      </p:pic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00B9650-61A1-AF1B-4CD0-FAE8F79567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47" b="33178"/>
          <a:stretch/>
        </p:blipFill>
        <p:spPr>
          <a:xfrm>
            <a:off x="7807946" y="6058045"/>
            <a:ext cx="3744920" cy="60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8014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grass, outdoor, sky, nature&#10;&#10;Description automatically generated">
            <a:extLst>
              <a:ext uri="{FF2B5EF4-FFF2-40B4-BE49-F238E27FC236}">
                <a16:creationId xmlns:a16="http://schemas.microsoft.com/office/drawing/2014/main" id="{8ADEB16F-4279-8239-CF80-217F95DEEE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0988" y="-1"/>
            <a:ext cx="14673976" cy="6857999"/>
          </a:xfrm>
        </p:spPr>
      </p:pic>
      <p:sp>
        <p:nvSpPr>
          <p:cNvPr id="6" name="Rectangle 23">
            <a:extLst>
              <a:ext uri="{FF2B5EF4-FFF2-40B4-BE49-F238E27FC236}">
                <a16:creationId xmlns:a16="http://schemas.microsoft.com/office/drawing/2014/main" id="{D8C2212D-CA21-0595-9DAC-62783E99C0BE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2693987"/>
            <a:ext cx="12192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EC Square Sans Pro" panose="020B0506040000020004" pitchFamily="34" charset="0"/>
                <a:ea typeface="+mj-ea"/>
                <a:cs typeface="Circular Std Black Italic" panose="020B0A04020101010102" pitchFamily="34" charset="0"/>
              </a:rPr>
              <a:t>Thank you</a:t>
            </a:r>
            <a:endParaRPr kumimoji="0" lang="en-GB" sz="15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EC Square Sans Pro" panose="020B0506040000020004" pitchFamily="34" charset="0"/>
              <a:ea typeface="+mj-ea"/>
              <a:cs typeface="Circular Std Black Italic" panose="020B0A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670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600"/>
              <a:buFont typeface="Arial"/>
              <a:buNone/>
            </a:pPr>
            <a:r>
              <a:rPr lang="en-GB" sz="9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Time for your voices</a:t>
            </a:r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>
            <a:spLocks noGrp="1"/>
          </p:cNvSpPr>
          <p:nvPr>
            <p:ph type="ctrTitle"/>
          </p:nvPr>
        </p:nvSpPr>
        <p:spPr>
          <a:xfrm>
            <a:off x="260497" y="1605517"/>
            <a:ext cx="11522149" cy="2062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86C64"/>
              </a:buClr>
              <a:buSzPts val="5400"/>
              <a:buFont typeface="Arial"/>
              <a:buNone/>
            </a:pPr>
            <a:r>
              <a:rPr lang="en-GB" sz="5400" b="1" i="0" u="none" strike="noStrike">
                <a:solidFill>
                  <a:srgbClr val="386C64"/>
                </a:solidFill>
                <a:latin typeface="Arial"/>
                <a:ea typeface="Arial"/>
                <a:cs typeface="Arial"/>
                <a:sym typeface="Arial"/>
              </a:rPr>
              <a:t>How can we contribute to the Rural Pact?</a:t>
            </a:r>
            <a:endParaRPr sz="182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>
            <a:spLocks noGrp="1"/>
          </p:cNvSpPr>
          <p:nvPr>
            <p:ph type="ctrTitle"/>
          </p:nvPr>
        </p:nvSpPr>
        <p:spPr>
          <a:xfrm>
            <a:off x="220717" y="-107766"/>
            <a:ext cx="79947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>
                <a:latin typeface="Arial"/>
                <a:ea typeface="Arial"/>
                <a:cs typeface="Arial"/>
                <a:sym typeface="Arial"/>
              </a:rPr>
              <a:t>Conversations in small groups</a:t>
            </a:r>
            <a:endParaRPr/>
          </a:p>
        </p:txBody>
      </p:sp>
      <p:sp>
        <p:nvSpPr>
          <p:cNvPr id="99" name="Google Shape;99;p15"/>
          <p:cNvSpPr txBox="1"/>
          <p:nvPr/>
        </p:nvSpPr>
        <p:spPr>
          <a:xfrm>
            <a:off x="220725" y="1816876"/>
            <a:ext cx="11772900" cy="36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3600"/>
              <a:buFont typeface="Arial"/>
              <a:buAutoNum type="arabicPeriod"/>
              <a:tabLst/>
              <a:defRPr/>
            </a:pPr>
            <a:r>
              <a:rPr kumimoji="0" lang="en-GB" sz="3600" b="0" i="0" u="none" strike="noStrike" kern="0" cap="none" spc="0" normalizeH="0" baseline="0" noProof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Introduce each other and share any activities you already have related to the session topic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485F43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85F43"/>
              </a:buClr>
              <a:buSzPts val="3600"/>
              <a:buFont typeface="Arial"/>
              <a:buNone/>
              <a:tabLst/>
              <a:defRPr/>
            </a:pPr>
            <a:r>
              <a:rPr kumimoji="0" lang="en-GB" sz="3600" b="0" i="0" u="none" strike="noStrike" kern="0" cap="none" spc="0" normalizeH="0" baseline="0" noProof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2. </a:t>
            </a:r>
            <a:r>
              <a:rPr kumimoji="0" lang="en-GB" sz="3600" b="0" i="0" u="none" strike="noStrike" kern="0" cap="none" spc="0" normalizeH="0" baseline="0" noProof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Exchange ideas and t</a:t>
            </a:r>
            <a:r>
              <a:rPr kumimoji="0" lang="en-GB" sz="3600" b="0" i="0" u="none" strike="noStrike" kern="0" cap="none" spc="0" normalizeH="0" baseline="0" noProof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ake notes on the Template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485F43"/>
              </a:buClr>
              <a:buSzPts val="3600"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ctrTitle"/>
          </p:nvPr>
        </p:nvSpPr>
        <p:spPr>
          <a:xfrm>
            <a:off x="220717" y="-297716"/>
            <a:ext cx="79947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>
                <a:latin typeface="Arial"/>
                <a:ea typeface="Arial"/>
                <a:cs typeface="Arial"/>
                <a:sym typeface="Arial"/>
              </a:rPr>
              <a:t>Template</a:t>
            </a:r>
            <a:endParaRPr/>
          </a:p>
        </p:txBody>
      </p:sp>
      <p:pic>
        <p:nvPicPr>
          <p:cNvPr id="105" name="Google Shape;105;p16"/>
          <p:cNvPicPr preferRelativeResize="0"/>
          <p:nvPr/>
        </p:nvPicPr>
        <p:blipFill rotWithShape="1">
          <a:blip r:embed="rId4">
            <a:alphaModFix/>
          </a:blip>
          <a:srcRect b="7689"/>
          <a:stretch/>
        </p:blipFill>
        <p:spPr>
          <a:xfrm>
            <a:off x="3926625" y="98625"/>
            <a:ext cx="5612274" cy="581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7"/>
          <p:cNvSpPr txBox="1">
            <a:spLocks noGrp="1"/>
          </p:cNvSpPr>
          <p:nvPr>
            <p:ph type="ctrTitle"/>
          </p:nvPr>
        </p:nvSpPr>
        <p:spPr>
          <a:xfrm>
            <a:off x="220716" y="-297716"/>
            <a:ext cx="10752083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>
                <a:latin typeface="Arial"/>
                <a:ea typeface="Arial"/>
                <a:cs typeface="Arial"/>
                <a:sym typeface="Arial"/>
              </a:rPr>
              <a:t>Don’t forget to submit a commitment!</a:t>
            </a:r>
            <a:endParaRPr/>
          </a:p>
        </p:txBody>
      </p:sp>
      <p:pic>
        <p:nvPicPr>
          <p:cNvPr id="111" name="Google Shape;111;p17" descr="Tabl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59416" y="1397506"/>
            <a:ext cx="4845299" cy="50231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1981201" y="273734"/>
            <a:ext cx="6834415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de-DE" dirty="0">
              <a:solidFill>
                <a:srgbClr val="4B7A7B"/>
              </a:solidFill>
            </a:endParaRPr>
          </a:p>
        </p:txBody>
      </p:sp>
      <p:pic>
        <p:nvPicPr>
          <p:cNvPr id="13" name="Inhaltsplatzhalter 12" descr="Ein Bild, das Berg, draußen, Gras, Natur enthält.&#10;&#10;Automatisch generierte Beschreibung">
            <a:extLst>
              <a:ext uri="{FF2B5EF4-FFF2-40B4-BE49-F238E27FC236}">
                <a16:creationId xmlns:a16="http://schemas.microsoft.com/office/drawing/2014/main" id="{1DC64787-FC75-4147-AD05-8D7F238726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1" y="1"/>
            <a:ext cx="10972799" cy="6858000"/>
          </a:xfrm>
        </p:spPr>
      </p:pic>
      <p:pic>
        <p:nvPicPr>
          <p:cNvPr id="14" name="Bild 3" descr="Posterserie.pdf">
            <a:extLst>
              <a:ext uri="{FF2B5EF4-FFF2-40B4-BE49-F238E27FC236}">
                <a16:creationId xmlns:a16="http://schemas.microsoft.com/office/drawing/2014/main" id="{EE1BF295-9271-CC4C-A5EB-125650C699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9383422" y="87279"/>
            <a:ext cx="2019204" cy="1977572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7A0BC76-3B4A-CD44-8E64-469D6EB85B0C}"/>
              </a:ext>
            </a:extLst>
          </p:cNvPr>
          <p:cNvSpPr txBox="1"/>
          <p:nvPr/>
        </p:nvSpPr>
        <p:spPr>
          <a:xfrm>
            <a:off x="13542818" y="350520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1800" dirty="0"/>
          </a:p>
        </p:txBody>
      </p:sp>
      <p:pic>
        <p:nvPicPr>
          <p:cNvPr id="11" name="Grafik 10" descr="Ein Bild, das Karte enthält.&#10;&#10;Automatisch generierte Beschreibung">
            <a:extLst>
              <a:ext uri="{FF2B5EF4-FFF2-40B4-BE49-F238E27FC236}">
                <a16:creationId xmlns:a16="http://schemas.microsoft.com/office/drawing/2014/main" id="{E3E3F79C-0DDA-A642-8063-6D348F4A1E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1" y="0"/>
            <a:ext cx="4533335" cy="2833336"/>
          </a:xfrm>
          <a:prstGeom prst="rect">
            <a:avLst/>
          </a:prstGeom>
          <a:noFill/>
          <a:effectLst>
            <a:softEdge rad="21183"/>
          </a:effec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78211FF-B9AD-FD49-A1BA-41F707258C0D}"/>
              </a:ext>
            </a:extLst>
          </p:cNvPr>
          <p:cNvSpPr/>
          <p:nvPr/>
        </p:nvSpPr>
        <p:spPr>
          <a:xfrm>
            <a:off x="4083315" y="1520932"/>
            <a:ext cx="53500" cy="53500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680" dirty="0">
              <a:highlight>
                <a:srgbClr val="C0C0C0"/>
              </a:highlight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F62B573-AACD-784C-8E34-BAC5CC2A6339}"/>
              </a:ext>
            </a:extLst>
          </p:cNvPr>
          <p:cNvSpPr txBox="1"/>
          <p:nvPr/>
        </p:nvSpPr>
        <p:spPr>
          <a:xfrm>
            <a:off x="4083315" y="1363015"/>
            <a:ext cx="736099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80" dirty="0" err="1">
                <a:solidFill>
                  <a:schemeClr val="bg1"/>
                </a:solidFill>
              </a:rPr>
              <a:t>Stanz</a:t>
            </a:r>
            <a:endParaRPr lang="de-DE" sz="1680" dirty="0">
              <a:solidFill>
                <a:schemeClr val="bg1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2245E46-78C4-8842-A02E-C5AD229BDFEE}"/>
              </a:ext>
            </a:extLst>
          </p:cNvPr>
          <p:cNvSpPr txBox="1"/>
          <p:nvPr/>
        </p:nvSpPr>
        <p:spPr>
          <a:xfrm>
            <a:off x="4083314" y="785458"/>
            <a:ext cx="760144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40" dirty="0">
                <a:solidFill>
                  <a:schemeClr val="bg1"/>
                </a:solidFill>
              </a:rPr>
              <a:t>Vienna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786872F-3477-A94C-80CD-BE35D14A41A2}"/>
              </a:ext>
            </a:extLst>
          </p:cNvPr>
          <p:cNvSpPr txBox="1"/>
          <p:nvPr/>
        </p:nvSpPr>
        <p:spPr>
          <a:xfrm>
            <a:off x="3738889" y="1791729"/>
            <a:ext cx="585417" cy="3139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40" dirty="0">
                <a:solidFill>
                  <a:schemeClr val="bg1"/>
                </a:solidFill>
              </a:rPr>
              <a:t>Graz</a:t>
            </a:r>
          </a:p>
        </p:txBody>
      </p:sp>
    </p:spTree>
    <p:extLst>
      <p:ext uri="{BB962C8B-B14F-4D97-AF65-F5344CB8AC3E}">
        <p14:creationId xmlns:p14="http://schemas.microsoft.com/office/powerpoint/2010/main" val="249598324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8"/>
          <p:cNvSpPr txBox="1">
            <a:spLocks noGrp="1"/>
          </p:cNvSpPr>
          <p:nvPr>
            <p:ph type="ctrTitle"/>
          </p:nvPr>
        </p:nvSpPr>
        <p:spPr>
          <a:xfrm>
            <a:off x="220716" y="-297716"/>
            <a:ext cx="10326781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en-GB" sz="4500" b="1">
                <a:latin typeface="Arial"/>
                <a:ea typeface="Arial"/>
                <a:cs typeface="Arial"/>
                <a:sym typeface="Arial"/>
              </a:rPr>
              <a:t>“Harvesting” from our conversations</a:t>
            </a:r>
            <a:endParaRPr/>
          </a:p>
        </p:txBody>
      </p:sp>
      <p:sp>
        <p:nvSpPr>
          <p:cNvPr id="117" name="Google Shape;117;p18"/>
          <p:cNvSpPr txBox="1"/>
          <p:nvPr/>
        </p:nvSpPr>
        <p:spPr>
          <a:xfrm>
            <a:off x="220716" y="1523998"/>
            <a:ext cx="11772810" cy="3941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514350" marR="0" lvl="0" indent="-51435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AutoNum type="arabicParenR"/>
              <a:tabLst/>
              <a:defRPr/>
            </a:pPr>
            <a:r>
              <a:rPr kumimoji="0" lang="en-GB" sz="4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What new ideas emerged from our conversations?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  <a:tabLst/>
              <a:defRPr/>
            </a:pPr>
            <a:br>
              <a:rPr kumimoji="0" lang="en-GB" sz="5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</a:br>
            <a:r>
              <a:rPr kumimoji="0" lang="en-GB" sz="4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2)</a:t>
            </a:r>
            <a:r>
              <a:rPr kumimoji="0" lang="en-GB" sz="4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What </a:t>
            </a:r>
            <a:r>
              <a:rPr kumimoji="0" lang="en-GB" sz="4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o</a:t>
            </a:r>
            <a:r>
              <a:rPr kumimoji="0" lang="en-GB" sz="4000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pportunities for collaboration came to life that would contribute to the Rural Pact?</a:t>
            </a:r>
            <a:endParaRPr kumimoji="0" sz="6600" b="0" i="0" u="none" strike="noStrike" kern="0" cap="none" spc="0" normalizeH="0" baseline="0" noProof="0">
              <a:ln>
                <a:noFill/>
              </a:ln>
              <a:solidFill>
                <a:srgbClr val="485F43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/>
          <p:nvPr/>
        </p:nvSpPr>
        <p:spPr>
          <a:xfrm>
            <a:off x="337674" y="2746742"/>
            <a:ext cx="5421630" cy="3941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85F43"/>
              </a:buClr>
              <a:buSzPts val="6600"/>
              <a:buFont typeface="Arial"/>
              <a:buNone/>
              <a:tabLst/>
              <a:defRPr/>
            </a:pPr>
            <a:r>
              <a:rPr kumimoji="0" lang="en-GB" sz="9600" b="0" i="0" u="none" strike="noStrike" kern="0" cap="none" spc="0" normalizeH="0" baseline="0" noProof="0" dirty="0">
                <a:ln>
                  <a:noFill/>
                </a:ln>
                <a:solidFill>
                  <a:srgbClr val="485F4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#Valley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3" name="Picture 2" descr="Qr code&#10;&#10;Description automatically generated">
            <a:extLst>
              <a:ext uri="{FF2B5EF4-FFF2-40B4-BE49-F238E27FC236}">
                <a16:creationId xmlns:a16="http://schemas.microsoft.com/office/drawing/2014/main" id="{811D5E0A-9E26-533A-28DB-ECDE6A0BC0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121" y="102250"/>
            <a:ext cx="5421630" cy="5421630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32C5346-300E-4C9C-1C5C-731E6DB7B11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74" y="144781"/>
            <a:ext cx="3504437" cy="19469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1">
            <a:extLst>
              <a:ext uri="{FF2B5EF4-FFF2-40B4-BE49-F238E27FC236}">
                <a16:creationId xmlns:a16="http://schemas.microsoft.com/office/drawing/2014/main" id="{30D9CD1D-7920-0E5B-E9B4-5C40CE0E9521}"/>
              </a:ext>
            </a:extLst>
          </p:cNvPr>
          <p:cNvSpPr txBox="1">
            <a:spLocks/>
          </p:cNvSpPr>
          <p:nvPr/>
        </p:nvSpPr>
        <p:spPr>
          <a:xfrm>
            <a:off x="952621" y="0"/>
            <a:ext cx="768937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b="1" dirty="0">
                <a:solidFill>
                  <a:srgbClr val="4B7A7B"/>
                </a:solidFill>
              </a:rPr>
              <a:t>F</a:t>
            </a:r>
            <a:r>
              <a:rPr lang="de-DE" b="1" dirty="0">
                <a:solidFill>
                  <a:srgbClr val="4B7A7B"/>
                </a:solidFill>
              </a:rPr>
              <a:t>indings</a:t>
            </a:r>
            <a:endParaRPr lang="de-DE" b="1" baseline="30000" dirty="0">
              <a:solidFill>
                <a:srgbClr val="4B7A7B"/>
              </a:solidFill>
            </a:endParaRP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B3D00F73-CE2F-F8AA-4CC8-EB12819528E6}"/>
              </a:ext>
            </a:extLst>
          </p:cNvPr>
          <p:cNvSpPr txBox="1">
            <a:spLocks/>
          </p:cNvSpPr>
          <p:nvPr/>
        </p:nvSpPr>
        <p:spPr bwMode="auto">
          <a:xfrm>
            <a:off x="854640" y="1123621"/>
            <a:ext cx="10702951" cy="439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b="1" dirty="0">
                <a:latin typeface="Arial" charset="0"/>
              </a:rPr>
              <a:t>Politics only reaches people at the community level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b="1" dirty="0">
                <a:latin typeface="Arial" charset="0"/>
              </a:rPr>
              <a:t>Clientelpolitics is a huge obstacle to positive change.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b="1" dirty="0">
                <a:latin typeface="Arial" charset="0"/>
              </a:rPr>
              <a:t>At community level CHANGE can become meaningfully visible to citizens.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b="1" dirty="0">
                <a:latin typeface="Arial" charset="0"/>
              </a:rPr>
              <a:t>Municipalities are increasingly losing their ability to solve problems.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b="1" dirty="0">
                <a:latin typeface="Arial" charset="0"/>
              </a:rPr>
              <a:t>Gap between citizens and politicians is getting bigger and bigger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DE" b="1" dirty="0">
                <a:latin typeface="Arial" charset="0"/>
              </a:rPr>
              <a:t>People have lost faith in politics and in themselves</a:t>
            </a:r>
          </a:p>
        </p:txBody>
      </p:sp>
    </p:spTree>
    <p:extLst>
      <p:ext uri="{BB962C8B-B14F-4D97-AF65-F5344CB8AC3E}">
        <p14:creationId xmlns:p14="http://schemas.microsoft.com/office/powerpoint/2010/main" val="103773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00"/>
    </mc:Choice>
    <mc:Fallback xmlns="">
      <p:transition spd="slow" advTm="1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3">
            <a:extLst>
              <a:ext uri="{FF2B5EF4-FFF2-40B4-BE49-F238E27FC236}">
                <a16:creationId xmlns:a16="http://schemas.microsoft.com/office/drawing/2014/main" id="{87FAF249-4ED0-3161-28C8-662979A181FE}"/>
              </a:ext>
            </a:extLst>
          </p:cNvPr>
          <p:cNvSpPr/>
          <p:nvPr/>
        </p:nvSpPr>
        <p:spPr>
          <a:xfrm>
            <a:off x="2041452" y="1022207"/>
            <a:ext cx="67623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5400" b="1" dirty="0" err="1"/>
              <a:t>What</a:t>
            </a:r>
            <a:r>
              <a:rPr lang="de-DE" sz="5400" b="1" dirty="0"/>
              <a:t> </a:t>
            </a:r>
            <a:r>
              <a:rPr lang="de-DE" sz="5400" b="1" dirty="0" err="1"/>
              <a:t>should</a:t>
            </a:r>
            <a:r>
              <a:rPr lang="de-DE" sz="5400" b="1" dirty="0"/>
              <a:t> </a:t>
            </a:r>
            <a:r>
              <a:rPr lang="de-DE" sz="5400" b="1" dirty="0" err="1"/>
              <a:t>we</a:t>
            </a:r>
            <a:r>
              <a:rPr lang="de-DE" sz="5400" b="1" dirty="0"/>
              <a:t> do?</a:t>
            </a:r>
          </a:p>
        </p:txBody>
      </p:sp>
      <p:pic>
        <p:nvPicPr>
          <p:cNvPr id="12" name="Google Shape;136;p24" descr="Ein Bild, das Gebäude, draußen enthält.&#10;&#10;Automatisch generierte Beschreibung">
            <a:extLst>
              <a:ext uri="{FF2B5EF4-FFF2-40B4-BE49-F238E27FC236}">
                <a16:creationId xmlns:a16="http://schemas.microsoft.com/office/drawing/2014/main" id="{FCB5554A-4890-F472-0FFA-2F5B06CCCCA2}"/>
              </a:ext>
            </a:extLst>
          </p:cNvPr>
          <p:cNvPicPr preferRelativeResize="0"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340" y="2400283"/>
            <a:ext cx="4762500" cy="3178968"/>
          </a:xfrm>
          <a:prstGeom prst="rect">
            <a:avLst/>
          </a:prstGeom>
          <a:noFill/>
        </p:spPr>
      </p:pic>
      <p:pic>
        <p:nvPicPr>
          <p:cNvPr id="13" name="Google Shape;131;p23" descr="Ein Bild, das drinnen, Boden, Decke, Schritt enthält.&#10;&#10;Automatisch generierte Beschreibung">
            <a:extLst>
              <a:ext uri="{FF2B5EF4-FFF2-40B4-BE49-F238E27FC236}">
                <a16:creationId xmlns:a16="http://schemas.microsoft.com/office/drawing/2014/main" id="{84127080-AA94-B970-2913-141DF8A14C23}"/>
              </a:ext>
            </a:extLst>
          </p:cNvPr>
          <p:cNvPicPr preferRelativeResize="0"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673" y="2400283"/>
            <a:ext cx="4762500" cy="3178968"/>
          </a:xfrm>
          <a:prstGeom prst="rect">
            <a:avLst/>
          </a:prstGeom>
          <a:noFill/>
        </p:spPr>
      </p:pic>
      <p:pic>
        <p:nvPicPr>
          <p:cNvPr id="14" name="Bild 3" descr="Posterserie.pdf">
            <a:extLst>
              <a:ext uri="{FF2B5EF4-FFF2-40B4-BE49-F238E27FC236}">
                <a16:creationId xmlns:a16="http://schemas.microsoft.com/office/drawing/2014/main" id="{CD519E07-CB7E-99B4-6669-5D9AD77962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9383422" y="2218"/>
            <a:ext cx="2019204" cy="197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1513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1981201" y="273733"/>
            <a:ext cx="6834414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de-DE" dirty="0">
              <a:solidFill>
                <a:srgbClr val="4B7A7B"/>
              </a:solidFill>
            </a:endParaRP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972D07F4-21FD-1047-9136-F07C960617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44397" y="1048292"/>
            <a:ext cx="6738004" cy="4761416"/>
          </a:xfr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C2C17A-E594-C348-B43B-50669C223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716" y="920718"/>
            <a:ext cx="4903804" cy="2837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marL="457182" indent="-457182" eaLnBrk="1" hangingPunct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de-DE" altLang="de-DE" sz="8640" u="sng" dirty="0"/>
              <a:t>PLAN</a:t>
            </a:r>
            <a:endParaRPr lang="de-DE" altLang="de-DE" sz="8640" dirty="0"/>
          </a:p>
        </p:txBody>
      </p:sp>
    </p:spTree>
    <p:extLst>
      <p:ext uri="{BB962C8B-B14F-4D97-AF65-F5344CB8AC3E}">
        <p14:creationId xmlns:p14="http://schemas.microsoft.com/office/powerpoint/2010/main" val="801131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36;p24" descr="Ein Bild, das Gebäude, draußen enthält.&#10;&#10;Automatisch generierte Beschreibung">
            <a:extLst>
              <a:ext uri="{FF2B5EF4-FFF2-40B4-BE49-F238E27FC236}">
                <a16:creationId xmlns:a16="http://schemas.microsoft.com/office/drawing/2014/main" id="{CA1EC687-6DF8-920B-5368-6E42A5B2D169}"/>
              </a:ext>
            </a:extLst>
          </p:cNvPr>
          <p:cNvPicPr preferRelativeResize="0"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1580" y="2524322"/>
            <a:ext cx="4762500" cy="3178968"/>
          </a:xfrm>
          <a:prstGeom prst="rect">
            <a:avLst/>
          </a:prstGeom>
          <a:noFill/>
        </p:spPr>
      </p:pic>
      <p:sp>
        <p:nvSpPr>
          <p:cNvPr id="11" name="Rechteck 3">
            <a:extLst>
              <a:ext uri="{FF2B5EF4-FFF2-40B4-BE49-F238E27FC236}">
                <a16:creationId xmlns:a16="http://schemas.microsoft.com/office/drawing/2014/main" id="{ED561332-C72B-0AE8-F971-42FAE2FB9923}"/>
              </a:ext>
            </a:extLst>
          </p:cNvPr>
          <p:cNvSpPr/>
          <p:nvPr/>
        </p:nvSpPr>
        <p:spPr>
          <a:xfrm>
            <a:off x="2658140" y="879354"/>
            <a:ext cx="548639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6600" b="1" dirty="0" err="1"/>
              <a:t>How</a:t>
            </a:r>
            <a:r>
              <a:rPr lang="de-DE" sz="6600" b="1" dirty="0"/>
              <a:t> </a:t>
            </a:r>
            <a:r>
              <a:rPr lang="de-DE" sz="6600" b="1" dirty="0" err="1"/>
              <a:t>to</a:t>
            </a:r>
            <a:r>
              <a:rPr lang="de-DE" sz="6600" b="1" dirty="0"/>
              <a:t> do </a:t>
            </a:r>
            <a:r>
              <a:rPr lang="de-DE" sz="6600" b="1" dirty="0" err="1"/>
              <a:t>it</a:t>
            </a:r>
            <a:r>
              <a:rPr lang="de-DE" sz="6600" b="1" dirty="0"/>
              <a:t>?</a:t>
            </a:r>
          </a:p>
        </p:txBody>
      </p:sp>
      <p:pic>
        <p:nvPicPr>
          <p:cNvPr id="12" name="Google Shape;142;p25">
            <a:extLst>
              <a:ext uri="{FF2B5EF4-FFF2-40B4-BE49-F238E27FC236}">
                <a16:creationId xmlns:a16="http://schemas.microsoft.com/office/drawing/2014/main" id="{6D9E63C7-DD28-7FD3-FA09-0D31EB4BB44D}"/>
              </a:ext>
            </a:extLst>
          </p:cNvPr>
          <p:cNvPicPr preferRelativeResize="0"/>
          <p:nvPr/>
        </p:nvPicPr>
        <p:blipFill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852" y="2524322"/>
            <a:ext cx="4569908" cy="317896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Bild 3" descr="Posterserie.pdf">
            <a:extLst>
              <a:ext uri="{FF2B5EF4-FFF2-40B4-BE49-F238E27FC236}">
                <a16:creationId xmlns:a16="http://schemas.microsoft.com/office/drawing/2014/main" id="{3D9B8A57-50F2-257A-9B82-0923A683191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9383422" y="44749"/>
            <a:ext cx="2019204" cy="1977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2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1682</TotalTime>
  <Words>516</Words>
  <Application>Microsoft Office PowerPoint</Application>
  <PresentationFormat>Widescreen</PresentationFormat>
  <Paragraphs>110</Paragraphs>
  <Slides>51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51</vt:i4>
      </vt:variant>
    </vt:vector>
  </HeadingPairs>
  <TitlesOfParts>
    <vt:vector size="58" baseType="lpstr">
      <vt:lpstr>Arial</vt:lpstr>
      <vt:lpstr>Calibri</vt:lpstr>
      <vt:lpstr>Calibri Light</vt:lpstr>
      <vt:lpstr>EC Square Sans Pro</vt:lpstr>
      <vt:lpstr>Office Theme</vt:lpstr>
      <vt:lpstr>1_Office Theme</vt:lpstr>
      <vt:lpstr>2_Office Theme</vt:lpstr>
      <vt:lpstr>PowerPoint Presentation</vt:lpstr>
      <vt:lpstr>PowerPoint Presentation</vt:lpstr>
      <vt:lpstr> Mr. Friedrich PICHLER Mayor, Municipality of Stanz, Austria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Stanz+ An innovative, energy-flexible plus-energy quarter in the centre of Stanz</vt:lpstr>
      <vt:lpstr>PowerPoint Presentation</vt:lpstr>
      <vt:lpstr>PowerPoint Presentation</vt:lpstr>
      <vt:lpstr>PowerPoint Presentation</vt:lpstr>
      <vt:lpstr>PowerPoint Presentation</vt:lpstr>
      <vt:lpstr>Mr. Matías María RUBIO Youth Leader, Jr21 Local Action Group (LAG) Spain</vt:lpstr>
      <vt:lpstr>PowerPoint Presentation</vt:lpstr>
      <vt:lpstr>PowerPoint Presentation</vt:lpstr>
      <vt:lpstr>YOUTH PARTICIPATION!</vt:lpstr>
      <vt:lpstr>PowerPoint Presentation</vt:lpstr>
      <vt:lpstr>PowerPoint Presentation</vt:lpstr>
      <vt:lpstr>PowerPoint Presentation</vt:lpstr>
      <vt:lpstr> Ms. Linda TÖRNER Chair and Leader of Women on Wednesday (WOW), Sweden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Time for your voices</vt:lpstr>
      <vt:lpstr>How can we contribute to the Rural Pact?</vt:lpstr>
      <vt:lpstr>Conversations in small groups</vt:lpstr>
      <vt:lpstr>Template</vt:lpstr>
      <vt:lpstr>Don’t forget to submit a commitment!</vt:lpstr>
      <vt:lpstr>“Harvesting” from our conversations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Valentina Corvi</dc:creator>
  <cp:lastModifiedBy>anton@openspace-collective.com</cp:lastModifiedBy>
  <cp:revision>79</cp:revision>
  <dcterms:created xsi:type="dcterms:W3CDTF">2016-11-14T13:56:45Z</dcterms:created>
  <dcterms:modified xsi:type="dcterms:W3CDTF">2022-06-13T21:03:24Z</dcterms:modified>
</cp:coreProperties>
</file>