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8" r:id="rId2"/>
    <p:sldId id="328" r:id="rId3"/>
    <p:sldId id="447" r:id="rId4"/>
    <p:sldId id="400" r:id="rId5"/>
    <p:sldId id="378" r:id="rId6"/>
    <p:sldId id="446" r:id="rId7"/>
    <p:sldId id="445" r:id="rId8"/>
    <p:sldId id="381" r:id="rId9"/>
    <p:sldId id="437" r:id="rId10"/>
    <p:sldId id="285" r:id="rId11"/>
    <p:sldId id="282" r:id="rId12"/>
    <p:sldId id="430" r:id="rId13"/>
    <p:sldId id="448" r:id="rId14"/>
    <p:sldId id="270" r:id="rId15"/>
  </p:sldIdLst>
  <p:sldSz cx="9144000" cy="5715000" type="screen16x10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7A7B"/>
    <a:srgbClr val="6C8058"/>
    <a:srgbClr val="C75A36"/>
    <a:srgbClr val="AB874B"/>
    <a:srgbClr val="A48148"/>
    <a:srgbClr val="596E47"/>
    <a:srgbClr val="586D46"/>
    <a:srgbClr val="C55A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74"/>
    <p:restoredTop sz="94694"/>
  </p:normalViewPr>
  <p:slideViewPr>
    <p:cSldViewPr snapToGrid="0" snapToObjects="1">
      <p:cViewPr varScale="1">
        <p:scale>
          <a:sx n="97" d="100"/>
          <a:sy n="97" d="100"/>
        </p:scale>
        <p:origin x="1498" y="72"/>
      </p:cViewPr>
      <p:guideLst>
        <p:guide orient="horz" pos="178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4B103-DF90-3249-9421-45EDA6C3782C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A3867-1F1E-7846-AE1E-8EB973B85D4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8136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DA3867-1F1E-7846-AE1E-8EB973B85D4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2817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bddb8c43d5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bddb8c43d5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1106d429eec_0_4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1106d429eec_0_4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0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61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42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23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04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666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478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07082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2884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90432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Folien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97337249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xt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29" name="Textebene 1…"/>
          <p:cNvSpPr txBox="1"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</p:spTree>
    <p:extLst>
      <p:ext uri="{BB962C8B-B14F-4D97-AF65-F5344CB8AC3E}">
        <p14:creationId xmlns:p14="http://schemas.microsoft.com/office/powerpoint/2010/main" val="19679779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2641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3333" b="1" cap="all"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1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8635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333"/>
            </a:lvl1pPr>
            <a:lvl2pPr>
              <a:defRPr sz="2000"/>
            </a:lvl2pPr>
            <a:lvl3pPr>
              <a:defRPr sz="1667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68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000"/>
            </a:lvl1pPr>
            <a:lvl2pPr>
              <a:defRPr sz="1667"/>
            </a:lvl2pPr>
            <a:lvl3pPr>
              <a:defRPr sz="15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8721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1366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  <p:pic>
        <p:nvPicPr>
          <p:cNvPr id="5" name="Bild 3" descr="Posterserie.pdf">
            <a:extLst>
              <a:ext uri="{FF2B5EF4-FFF2-40B4-BE49-F238E27FC236}">
                <a16:creationId xmlns:a16="http://schemas.microsoft.com/office/drawing/2014/main" id="{46523D20-63FE-B641-9FF2-86AE52696F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926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7926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67" b="1"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67"/>
            </a:lvl1pPr>
            <a:lvl2pPr marL="380985" indent="0">
              <a:buNone/>
              <a:defRPr sz="1000"/>
            </a:lvl2pPr>
            <a:lvl3pPr marL="761970" indent="0">
              <a:buNone/>
              <a:defRPr sz="833"/>
            </a:lvl3pPr>
            <a:lvl4pPr marL="1142954" indent="0">
              <a:buNone/>
              <a:defRPr sz="750"/>
            </a:lvl4pPr>
            <a:lvl5pPr marL="1523939" indent="0">
              <a:buNone/>
              <a:defRPr sz="750"/>
            </a:lvl5pPr>
            <a:lvl6pPr marL="1904924" indent="0">
              <a:buNone/>
              <a:defRPr sz="750"/>
            </a:lvl6pPr>
            <a:lvl7pPr marL="2285909" indent="0">
              <a:buNone/>
              <a:defRPr sz="750"/>
            </a:lvl7pPr>
            <a:lvl8pPr marL="2666893" indent="0">
              <a:buNone/>
              <a:defRPr sz="750"/>
            </a:lvl8pPr>
            <a:lvl9pPr marL="3047878" indent="0">
              <a:buNone/>
              <a:defRPr sz="750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95865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202B0-BF34-3D4F-95C3-91ECD4EFB89A}" type="datetimeFigureOut">
              <a:rPr lang="de-DE" smtClean="0"/>
              <a:t>20.06.2022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3D7B6-4114-E347-B026-B458709E94D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6710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380985" rtl="0" eaLnBrk="1" latinLnBrk="0" hangingPunct="1"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39" indent="-285739" algn="l" defTabSz="3809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1pPr>
      <a:lvl2pPr marL="619100" indent="-238115" algn="l" defTabSz="380985" rtl="0" eaLnBrk="1" latinLnBrk="0" hangingPunct="1">
        <a:spcBef>
          <a:spcPct val="20000"/>
        </a:spcBef>
        <a:buFont typeface="Arial"/>
        <a:buChar char="–"/>
        <a:defRPr sz="2333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380985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380985" rtl="0" eaLnBrk="1" latinLnBrk="0" hangingPunct="1">
        <a:spcBef>
          <a:spcPct val="20000"/>
        </a:spcBef>
        <a:buFont typeface="Arial"/>
        <a:buChar char="–"/>
        <a:defRPr sz="1667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380985" rtl="0" eaLnBrk="1" latinLnBrk="0" hangingPunct="1">
        <a:spcBef>
          <a:spcPct val="20000"/>
        </a:spcBef>
        <a:buFont typeface="Arial"/>
        <a:buChar char="»"/>
        <a:defRPr sz="1667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380985" rtl="0" eaLnBrk="1" latinLnBrk="0" hangingPunct="1">
        <a:spcBef>
          <a:spcPct val="20000"/>
        </a:spcBef>
        <a:buFont typeface="Arial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38098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emf"/><Relationship Id="rId4" Type="http://schemas.openxmlformats.org/officeDocument/2006/relationships/image" Target="https://lh3.googleusercontent.com/GwMvWjGc8Xf_yJZv8G4c124_QMB2zPcmyl4xOmZgyinwoU2QyLMMUZSmwWa2BZdSeRW7h4OEWcU_5y78ChFJbUkiapxqjYqIkNqscggS5d6Dzqw8miOa_IxzsST1ylxHAgPqzoEM1XUU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3" descr="Posterserie.pdf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823"/>
          <a:stretch/>
        </p:blipFill>
        <p:spPr>
          <a:xfrm>
            <a:off x="187905" y="2799000"/>
            <a:ext cx="2854910" cy="2916000"/>
          </a:xfrm>
          <a:prstGeom prst="rect">
            <a:avLst/>
          </a:prstGeom>
        </p:spPr>
      </p:pic>
      <p:pic>
        <p:nvPicPr>
          <p:cNvPr id="5" name="Bild 4" descr="Posterserie.pdf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823"/>
          <a:stretch/>
        </p:blipFill>
        <p:spPr>
          <a:xfrm>
            <a:off x="3144545" y="2942536"/>
            <a:ext cx="2854910" cy="2916000"/>
          </a:xfrm>
          <a:prstGeom prst="rect">
            <a:avLst/>
          </a:prstGeom>
        </p:spPr>
      </p:pic>
      <p:pic>
        <p:nvPicPr>
          <p:cNvPr id="6" name="Bild 5" descr="Posterserie.pdf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823"/>
          <a:stretch/>
        </p:blipFill>
        <p:spPr>
          <a:xfrm>
            <a:off x="6130307" y="2942536"/>
            <a:ext cx="2854910" cy="2916000"/>
          </a:xfrm>
          <a:prstGeom prst="rect">
            <a:avLst/>
          </a:prstGeom>
        </p:spPr>
      </p:pic>
      <p:sp>
        <p:nvSpPr>
          <p:cNvPr id="8" name="Titel 1"/>
          <p:cNvSpPr txBox="1">
            <a:spLocks/>
          </p:cNvSpPr>
          <p:nvPr/>
        </p:nvSpPr>
        <p:spPr>
          <a:xfrm>
            <a:off x="1250346" y="1341653"/>
            <a:ext cx="6477000" cy="1225021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dirty="0" err="1">
                <a:solidFill>
                  <a:srgbClr val="4B7A7B"/>
                </a:solidFill>
              </a:rPr>
              <a:t>Stanz</a:t>
            </a:r>
            <a:endParaRPr lang="de-DE" dirty="0">
              <a:solidFill>
                <a:srgbClr val="4B7A7B"/>
              </a:solidFill>
            </a:endParaRPr>
          </a:p>
          <a:p>
            <a:pPr>
              <a:spcBef>
                <a:spcPts val="600"/>
              </a:spcBef>
            </a:pPr>
            <a:r>
              <a:rPr lang="de-DE" sz="2000" dirty="0" err="1">
                <a:solidFill>
                  <a:srgbClr val="4B7A7B"/>
                </a:solidFill>
              </a:rPr>
              <a:t>transformation</a:t>
            </a:r>
            <a:r>
              <a:rPr lang="de-DE" sz="2000" dirty="0">
                <a:solidFill>
                  <a:srgbClr val="4B7A7B"/>
                </a:solidFill>
              </a:rPr>
              <a:t> </a:t>
            </a:r>
            <a:r>
              <a:rPr lang="de-DE" sz="2000" dirty="0" err="1">
                <a:solidFill>
                  <a:srgbClr val="4B7A7B"/>
                </a:solidFill>
              </a:rPr>
              <a:t>process</a:t>
            </a:r>
            <a:r>
              <a:rPr lang="de-DE" sz="2000" dirty="0">
                <a:solidFill>
                  <a:srgbClr val="4B7A7B"/>
                </a:solidFill>
              </a:rPr>
              <a:t> </a:t>
            </a:r>
            <a:r>
              <a:rPr lang="de-DE" sz="2000" dirty="0" err="1">
                <a:solidFill>
                  <a:srgbClr val="4B7A7B"/>
                </a:solidFill>
              </a:rPr>
              <a:t>of</a:t>
            </a:r>
            <a:r>
              <a:rPr lang="de-DE" sz="2000" dirty="0">
                <a:solidFill>
                  <a:srgbClr val="4B7A7B"/>
                </a:solidFill>
              </a:rPr>
              <a:t> a rural </a:t>
            </a:r>
            <a:r>
              <a:rPr lang="de-DE" sz="2000" dirty="0" err="1">
                <a:solidFill>
                  <a:srgbClr val="4B7A7B"/>
                </a:solidFill>
              </a:rPr>
              <a:t>community</a:t>
            </a:r>
            <a:endParaRPr lang="de-DE" sz="2000" dirty="0">
              <a:solidFill>
                <a:srgbClr val="4B7A7B"/>
              </a:solidFill>
            </a:endParaRPr>
          </a:p>
          <a:p>
            <a:pPr>
              <a:spcBef>
                <a:spcPts val="600"/>
              </a:spcBef>
            </a:pPr>
            <a:r>
              <a:rPr lang="de-DE" sz="2000" dirty="0">
                <a:solidFill>
                  <a:srgbClr val="4B7A7B"/>
                </a:solidFill>
              </a:rPr>
              <a:t>in Austria</a:t>
            </a:r>
          </a:p>
        </p:txBody>
      </p:sp>
      <p:pic>
        <p:nvPicPr>
          <p:cNvPr id="7" name="Bild 3" descr="Posterserie.pdf">
            <a:extLst>
              <a:ext uri="{FF2B5EF4-FFF2-40B4-BE49-F238E27FC236}">
                <a16:creationId xmlns:a16="http://schemas.microsoft.com/office/drawing/2014/main" id="{2FDC004F-AF7B-C74F-8D75-ECE29F64A41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0464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42"/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443" y="1084372"/>
            <a:ext cx="7536600" cy="44695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F849C7D5-D8A1-9845-84D1-5F92883554B1}"/>
              </a:ext>
            </a:extLst>
          </p:cNvPr>
          <p:cNvSpPr txBox="1"/>
          <p:nvPr/>
        </p:nvSpPr>
        <p:spPr>
          <a:xfrm>
            <a:off x="2385149" y="662040"/>
            <a:ext cx="4721998" cy="46935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19050" tIns="19050" rIns="19050" bIns="19050" numCol="1" spcCol="38100" rtlCol="0" anchor="ctr">
            <a:spAutoFit/>
          </a:bodyPr>
          <a:lstStyle/>
          <a:p>
            <a:pPr algn="ctr" defTabSz="914377" hangingPunct="0"/>
            <a:r>
              <a:rPr lang="de-DE" sz="2800" dirty="0" err="1">
                <a:sym typeface="Helvetica Neue"/>
              </a:rPr>
              <a:t>Local</a:t>
            </a:r>
            <a:r>
              <a:rPr lang="de-DE" sz="2800" dirty="0">
                <a:sym typeface="Helvetica Neue"/>
              </a:rPr>
              <a:t> </a:t>
            </a:r>
            <a:r>
              <a:rPr lang="de-DE" sz="2800" dirty="0" err="1"/>
              <a:t>E</a:t>
            </a:r>
            <a:r>
              <a:rPr lang="de-DE" sz="2800" dirty="0" err="1">
                <a:sym typeface="Helvetica Neue"/>
              </a:rPr>
              <a:t>nergy</a:t>
            </a:r>
            <a:r>
              <a:rPr lang="de-DE" sz="2800" dirty="0">
                <a:sym typeface="Helvetica Neue"/>
              </a:rPr>
              <a:t> </a:t>
            </a:r>
            <a:r>
              <a:rPr lang="de-DE" sz="2800" dirty="0"/>
              <a:t>G</a:t>
            </a:r>
            <a:r>
              <a:rPr lang="de-DE" sz="2800" dirty="0">
                <a:sym typeface="Helvetica Neue"/>
              </a:rPr>
              <a:t>roup STANZERTAL</a:t>
            </a:r>
          </a:p>
        </p:txBody>
      </p:sp>
      <p:pic>
        <p:nvPicPr>
          <p:cNvPr id="4" name="Bild 3" descr="Posterserie.pdf">
            <a:extLst>
              <a:ext uri="{FF2B5EF4-FFF2-40B4-BE49-F238E27FC236}">
                <a16:creationId xmlns:a16="http://schemas.microsoft.com/office/drawing/2014/main" id="{E12216EA-9A05-694B-9AB3-4B2345F44D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  <p:pic>
        <p:nvPicPr>
          <p:cNvPr id="5" name="Google Shape;56;p13">
            <a:extLst>
              <a:ext uri="{FF2B5EF4-FFF2-40B4-BE49-F238E27FC236}">
                <a16:creationId xmlns:a16="http://schemas.microsoft.com/office/drawing/2014/main" id="{49F581DC-2883-3840-A112-2EA900BF392D}"/>
              </a:ext>
            </a:extLst>
          </p:cNvPr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82" y="72732"/>
            <a:ext cx="2228782" cy="12893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8CB79446-DE6C-1A56-7819-A34695793CB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1158" y="2048256"/>
            <a:ext cx="4392133" cy="2469397"/>
          </a:xfrm>
          <a:prstGeom prst="rect">
            <a:avLst/>
          </a:prstGeom>
        </p:spPr>
      </p:pic>
      <p:sp>
        <p:nvSpPr>
          <p:cNvPr id="335" name="Titel 1"/>
          <p:cNvSpPr txBox="1">
            <a:spLocks noGrp="1"/>
          </p:cNvSpPr>
          <p:nvPr>
            <p:ph type="title"/>
          </p:nvPr>
        </p:nvSpPr>
        <p:spPr>
          <a:xfrm>
            <a:off x="1950416" y="338590"/>
            <a:ext cx="5469287" cy="9525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de-AT" sz="2400" dirty="0" err="1"/>
              <a:t>Stanz</a:t>
            </a:r>
            <a:r>
              <a:rPr lang="de-AT" sz="2400" dirty="0"/>
              <a:t>+ An innovative, </a:t>
            </a:r>
            <a:r>
              <a:rPr lang="de-AT" sz="2400" dirty="0" err="1"/>
              <a:t>energy</a:t>
            </a:r>
            <a:r>
              <a:rPr lang="de-AT" sz="2400" dirty="0"/>
              <a:t>-flexible plus-</a:t>
            </a:r>
            <a:r>
              <a:rPr lang="de-AT" sz="2400" dirty="0" err="1"/>
              <a:t>energy</a:t>
            </a:r>
            <a:r>
              <a:rPr lang="de-AT" sz="2400" dirty="0"/>
              <a:t> </a:t>
            </a:r>
            <a:r>
              <a:rPr lang="de-AT" sz="2400" dirty="0" err="1"/>
              <a:t>quarter</a:t>
            </a:r>
            <a:br>
              <a:rPr lang="de-AT" sz="2400" dirty="0"/>
            </a:br>
            <a:r>
              <a:rPr lang="de-AT" sz="2400" dirty="0"/>
              <a:t>in </a:t>
            </a:r>
            <a:r>
              <a:rPr lang="de-AT" sz="2400" dirty="0" err="1"/>
              <a:t>the</a:t>
            </a:r>
            <a:r>
              <a:rPr lang="de-AT" sz="2400" dirty="0"/>
              <a:t> </a:t>
            </a:r>
            <a:r>
              <a:rPr lang="de-AT" sz="2400" dirty="0" err="1"/>
              <a:t>centre</a:t>
            </a:r>
            <a:r>
              <a:rPr lang="de-AT" sz="2400" dirty="0"/>
              <a:t> </a:t>
            </a:r>
            <a:r>
              <a:rPr lang="de-AT" sz="2400" dirty="0" err="1"/>
              <a:t>of</a:t>
            </a:r>
            <a:r>
              <a:rPr lang="de-AT" sz="2400" dirty="0"/>
              <a:t> </a:t>
            </a:r>
            <a:r>
              <a:rPr lang="de-AT" sz="2400" dirty="0" err="1"/>
              <a:t>Stanz</a:t>
            </a:r>
            <a:endParaRPr sz="2400" dirty="0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FC1924F5-9CA3-4D47-9031-B55F3BA602C1}"/>
              </a:ext>
            </a:extLst>
          </p:cNvPr>
          <p:cNvGrpSpPr/>
          <p:nvPr/>
        </p:nvGrpSpPr>
        <p:grpSpPr>
          <a:xfrm>
            <a:off x="4815027" y="2626023"/>
            <a:ext cx="1917213" cy="1392606"/>
            <a:chOff x="13128104" y="6335670"/>
            <a:chExt cx="4932251" cy="3582639"/>
          </a:xfrm>
        </p:grpSpPr>
        <p:sp>
          <p:nvSpPr>
            <p:cNvPr id="32" name="Freihandform: Form 31">
              <a:extLst>
                <a:ext uri="{FF2B5EF4-FFF2-40B4-BE49-F238E27FC236}">
                  <a16:creationId xmlns:a16="http://schemas.microsoft.com/office/drawing/2014/main" id="{1DFDDF52-BDEE-43FF-8DD6-50DA7A9659E4}"/>
                </a:ext>
              </a:extLst>
            </p:cNvPr>
            <p:cNvSpPr/>
            <p:nvPr/>
          </p:nvSpPr>
          <p:spPr>
            <a:xfrm>
              <a:off x="13197284" y="7828116"/>
              <a:ext cx="2268082" cy="2090193"/>
            </a:xfrm>
            <a:custGeom>
              <a:avLst/>
              <a:gdLst>
                <a:gd name="connsiteX0" fmla="*/ 1238250 w 2185987"/>
                <a:gd name="connsiteY0" fmla="*/ 1857375 h 2014537"/>
                <a:gd name="connsiteX1" fmla="*/ 1028700 w 2185987"/>
                <a:gd name="connsiteY1" fmla="*/ 2014537 h 2014537"/>
                <a:gd name="connsiteX2" fmla="*/ 681037 w 2185987"/>
                <a:gd name="connsiteY2" fmla="*/ 1976437 h 2014537"/>
                <a:gd name="connsiteX3" fmla="*/ 381000 w 2185987"/>
                <a:gd name="connsiteY3" fmla="*/ 1843087 h 2014537"/>
                <a:gd name="connsiteX4" fmla="*/ 0 w 2185987"/>
                <a:gd name="connsiteY4" fmla="*/ 1266825 h 2014537"/>
                <a:gd name="connsiteX5" fmla="*/ 1671637 w 2185987"/>
                <a:gd name="connsiteY5" fmla="*/ 342900 h 2014537"/>
                <a:gd name="connsiteX6" fmla="*/ 2171700 w 2185987"/>
                <a:gd name="connsiteY6" fmla="*/ 19050 h 2014537"/>
                <a:gd name="connsiteX7" fmla="*/ 2176462 w 2185987"/>
                <a:gd name="connsiteY7" fmla="*/ 0 h 2014537"/>
                <a:gd name="connsiteX8" fmla="*/ 2185987 w 2185987"/>
                <a:gd name="connsiteY8" fmla="*/ 4762 h 201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85987" h="2014537">
                  <a:moveTo>
                    <a:pt x="1238250" y="1857375"/>
                  </a:moveTo>
                  <a:lnTo>
                    <a:pt x="1028700" y="2014537"/>
                  </a:lnTo>
                  <a:lnTo>
                    <a:pt x="681037" y="1976437"/>
                  </a:lnTo>
                  <a:lnTo>
                    <a:pt x="381000" y="1843087"/>
                  </a:lnTo>
                  <a:lnTo>
                    <a:pt x="0" y="1266825"/>
                  </a:lnTo>
                  <a:lnTo>
                    <a:pt x="1671637" y="342900"/>
                  </a:lnTo>
                  <a:lnTo>
                    <a:pt x="2171700" y="19050"/>
                  </a:lnTo>
                  <a:lnTo>
                    <a:pt x="2176462" y="0"/>
                  </a:lnTo>
                  <a:lnTo>
                    <a:pt x="2185987" y="4762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34290" tIns="17145" rIns="34290" bIns="17145" numCol="1" spcCol="38100" rtlCol="0" anchor="t">
              <a:noAutofit/>
            </a:bodyPr>
            <a:lstStyle/>
            <a:p>
              <a:pPr latinLnBrk="1"/>
              <a:endParaRPr lang="de-DE" sz="675">
                <a:solidFill>
                  <a:srgbClr val="000000"/>
                </a:solidFill>
              </a:endParaRPr>
            </a:p>
          </p:txBody>
        </p:sp>
        <p:sp>
          <p:nvSpPr>
            <p:cNvPr id="33" name="Freihandform: Form 32">
              <a:extLst>
                <a:ext uri="{FF2B5EF4-FFF2-40B4-BE49-F238E27FC236}">
                  <a16:creationId xmlns:a16="http://schemas.microsoft.com/office/drawing/2014/main" id="{260EA1A6-E379-4D5E-8100-F0EEA4705E21}"/>
                </a:ext>
              </a:extLst>
            </p:cNvPr>
            <p:cNvSpPr/>
            <p:nvPr/>
          </p:nvSpPr>
          <p:spPr>
            <a:xfrm>
              <a:off x="15698433" y="7375157"/>
              <a:ext cx="208405" cy="230597"/>
            </a:xfrm>
            <a:custGeom>
              <a:avLst/>
              <a:gdLst>
                <a:gd name="connsiteX0" fmla="*/ 0 w 177800"/>
                <a:gd name="connsiteY0" fmla="*/ 222250 h 222250"/>
                <a:gd name="connsiteX1" fmla="*/ 177800 w 177800"/>
                <a:gd name="connsiteY1" fmla="*/ 19050 h 222250"/>
                <a:gd name="connsiteX2" fmla="*/ 133350 w 177800"/>
                <a:gd name="connsiteY2" fmla="*/ 0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7800" h="222250">
                  <a:moveTo>
                    <a:pt x="0" y="222250"/>
                  </a:moveTo>
                  <a:lnTo>
                    <a:pt x="177800" y="19050"/>
                  </a:lnTo>
                  <a:lnTo>
                    <a:pt x="133350" y="0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34290" tIns="17145" rIns="34290" bIns="17145" numCol="1" spcCol="38100" rtlCol="0" anchor="t">
              <a:noAutofit/>
            </a:bodyPr>
            <a:lstStyle/>
            <a:p>
              <a:pPr defTabSz="342900" latinLnBrk="1" hangingPunct="0"/>
              <a:endParaRPr lang="de-DE" sz="675">
                <a:solidFill>
                  <a:srgbClr val="000000"/>
                </a:solidFill>
              </a:endParaRPr>
            </a:p>
          </p:txBody>
        </p:sp>
        <p:sp>
          <p:nvSpPr>
            <p:cNvPr id="34" name="Freihandform: Form 33">
              <a:extLst>
                <a:ext uri="{FF2B5EF4-FFF2-40B4-BE49-F238E27FC236}">
                  <a16:creationId xmlns:a16="http://schemas.microsoft.com/office/drawing/2014/main" id="{2AAC0617-946A-4C52-AB06-D1AB2C5DCE75}"/>
                </a:ext>
              </a:extLst>
            </p:cNvPr>
            <p:cNvSpPr/>
            <p:nvPr/>
          </p:nvSpPr>
          <p:spPr>
            <a:xfrm>
              <a:off x="16031975" y="7869293"/>
              <a:ext cx="309658" cy="204243"/>
            </a:xfrm>
            <a:custGeom>
              <a:avLst/>
              <a:gdLst>
                <a:gd name="connsiteX0" fmla="*/ 0 w 298450"/>
                <a:gd name="connsiteY0" fmla="*/ 0 h 196850"/>
                <a:gd name="connsiteX1" fmla="*/ 298450 w 298450"/>
                <a:gd name="connsiteY1" fmla="*/ 19685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450" h="196850">
                  <a:moveTo>
                    <a:pt x="0" y="0"/>
                  </a:moveTo>
                  <a:lnTo>
                    <a:pt x="298450" y="196850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34290" tIns="17145" rIns="34290" bIns="17145" numCol="1" spcCol="38100" rtlCol="0" anchor="t">
              <a:noAutofit/>
            </a:bodyPr>
            <a:lstStyle/>
            <a:p>
              <a:pPr defTabSz="342900" latinLnBrk="1" hangingPunct="0"/>
              <a:endParaRPr lang="de-DE" sz="675">
                <a:solidFill>
                  <a:srgbClr val="000000"/>
                </a:solidFill>
              </a:endParaRPr>
            </a:p>
          </p:txBody>
        </p:sp>
        <p:sp>
          <p:nvSpPr>
            <p:cNvPr id="35" name="Freihandform: Form 34">
              <a:extLst>
                <a:ext uri="{FF2B5EF4-FFF2-40B4-BE49-F238E27FC236}">
                  <a16:creationId xmlns:a16="http://schemas.microsoft.com/office/drawing/2014/main" id="{1B4B8B9C-53EA-4805-9F65-726A36E75707}"/>
                </a:ext>
              </a:extLst>
            </p:cNvPr>
            <p:cNvSpPr/>
            <p:nvPr/>
          </p:nvSpPr>
          <p:spPr>
            <a:xfrm>
              <a:off x="16102533" y="6335670"/>
              <a:ext cx="915798" cy="1568057"/>
            </a:xfrm>
            <a:custGeom>
              <a:avLst/>
              <a:gdLst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66700 w 882650"/>
                <a:gd name="connsiteY2" fmla="*/ 1257300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60058 w 882650"/>
                <a:gd name="connsiteY2" fmla="*/ 124844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60058 w 882650"/>
                <a:gd name="connsiteY2" fmla="*/ 124844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60058 w 882650"/>
                <a:gd name="connsiteY2" fmla="*/ 124844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53417 w 882650"/>
                <a:gd name="connsiteY2" fmla="*/ 123737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53417 w 882650"/>
                <a:gd name="connsiteY2" fmla="*/ 123737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253417 w 882650"/>
                <a:gd name="connsiteY2" fmla="*/ 1237373 h 1511300"/>
                <a:gd name="connsiteX3" fmla="*/ 412750 w 882650"/>
                <a:gd name="connsiteY3" fmla="*/ 1098550 h 1511300"/>
                <a:gd name="connsiteX4" fmla="*/ 654050 w 882650"/>
                <a:gd name="connsiteY4" fmla="*/ 914400 h 1511300"/>
                <a:gd name="connsiteX5" fmla="*/ 723900 w 882650"/>
                <a:gd name="connsiteY5" fmla="*/ 946150 h 1511300"/>
                <a:gd name="connsiteX6" fmla="*/ 768350 w 882650"/>
                <a:gd name="connsiteY6" fmla="*/ 895350 h 1511300"/>
                <a:gd name="connsiteX7" fmla="*/ 590550 w 882650"/>
                <a:gd name="connsiteY7" fmla="*/ 755650 h 1511300"/>
                <a:gd name="connsiteX8" fmla="*/ 882650 w 882650"/>
                <a:gd name="connsiteY8" fmla="*/ 425450 h 1511300"/>
                <a:gd name="connsiteX9" fmla="*/ 819150 w 882650"/>
                <a:gd name="connsiteY9" fmla="*/ 57150 h 1511300"/>
                <a:gd name="connsiteX10" fmla="*/ 882650 w 882650"/>
                <a:gd name="connsiteY10" fmla="*/ 6350 h 1511300"/>
                <a:gd name="connsiteX11" fmla="*/ 850900 w 882650"/>
                <a:gd name="connsiteY11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412750 w 882650"/>
                <a:gd name="connsiteY2" fmla="*/ 1098550 h 1511300"/>
                <a:gd name="connsiteX3" fmla="*/ 654050 w 882650"/>
                <a:gd name="connsiteY3" fmla="*/ 914400 h 1511300"/>
                <a:gd name="connsiteX4" fmla="*/ 723900 w 882650"/>
                <a:gd name="connsiteY4" fmla="*/ 946150 h 1511300"/>
                <a:gd name="connsiteX5" fmla="*/ 768350 w 882650"/>
                <a:gd name="connsiteY5" fmla="*/ 895350 h 1511300"/>
                <a:gd name="connsiteX6" fmla="*/ 590550 w 882650"/>
                <a:gd name="connsiteY6" fmla="*/ 755650 h 1511300"/>
                <a:gd name="connsiteX7" fmla="*/ 882650 w 882650"/>
                <a:gd name="connsiteY7" fmla="*/ 425450 h 1511300"/>
                <a:gd name="connsiteX8" fmla="*/ 819150 w 882650"/>
                <a:gd name="connsiteY8" fmla="*/ 57150 h 1511300"/>
                <a:gd name="connsiteX9" fmla="*/ 882650 w 882650"/>
                <a:gd name="connsiteY9" fmla="*/ 6350 h 1511300"/>
                <a:gd name="connsiteX10" fmla="*/ 850900 w 882650"/>
                <a:gd name="connsiteY10" fmla="*/ 0 h 1511300"/>
                <a:gd name="connsiteX0" fmla="*/ 0 w 882650"/>
                <a:gd name="connsiteY0" fmla="*/ 1511300 h 1511300"/>
                <a:gd name="connsiteX1" fmla="*/ 165100 w 882650"/>
                <a:gd name="connsiteY1" fmla="*/ 1327150 h 1511300"/>
                <a:gd name="connsiteX2" fmla="*/ 654050 w 882650"/>
                <a:gd name="connsiteY2" fmla="*/ 914400 h 1511300"/>
                <a:gd name="connsiteX3" fmla="*/ 723900 w 882650"/>
                <a:gd name="connsiteY3" fmla="*/ 946150 h 1511300"/>
                <a:gd name="connsiteX4" fmla="*/ 768350 w 882650"/>
                <a:gd name="connsiteY4" fmla="*/ 895350 h 1511300"/>
                <a:gd name="connsiteX5" fmla="*/ 590550 w 882650"/>
                <a:gd name="connsiteY5" fmla="*/ 755650 h 1511300"/>
                <a:gd name="connsiteX6" fmla="*/ 882650 w 882650"/>
                <a:gd name="connsiteY6" fmla="*/ 425450 h 1511300"/>
                <a:gd name="connsiteX7" fmla="*/ 819150 w 882650"/>
                <a:gd name="connsiteY7" fmla="*/ 57150 h 1511300"/>
                <a:gd name="connsiteX8" fmla="*/ 882650 w 882650"/>
                <a:gd name="connsiteY8" fmla="*/ 6350 h 1511300"/>
                <a:gd name="connsiteX9" fmla="*/ 850900 w 882650"/>
                <a:gd name="connsiteY9" fmla="*/ 0 h 151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2650" h="1511300">
                  <a:moveTo>
                    <a:pt x="0" y="1511300"/>
                  </a:moveTo>
                  <a:lnTo>
                    <a:pt x="165100" y="1327150"/>
                  </a:lnTo>
                  <a:cubicBezTo>
                    <a:pt x="274108" y="1227667"/>
                    <a:pt x="560917" y="977900"/>
                    <a:pt x="654050" y="914400"/>
                  </a:cubicBezTo>
                  <a:lnTo>
                    <a:pt x="723900" y="946150"/>
                  </a:lnTo>
                  <a:lnTo>
                    <a:pt x="768350" y="895350"/>
                  </a:lnTo>
                  <a:lnTo>
                    <a:pt x="590550" y="755650"/>
                  </a:lnTo>
                  <a:lnTo>
                    <a:pt x="882650" y="425450"/>
                  </a:lnTo>
                  <a:lnTo>
                    <a:pt x="819150" y="57150"/>
                  </a:lnTo>
                  <a:lnTo>
                    <a:pt x="882650" y="6350"/>
                  </a:lnTo>
                  <a:lnTo>
                    <a:pt x="850900" y="0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34290" tIns="17145" rIns="34290" bIns="17145" numCol="1" spcCol="38100" rtlCol="0" anchor="t">
              <a:noAutofit/>
            </a:bodyPr>
            <a:lstStyle/>
            <a:p>
              <a:pPr defTabSz="342900" latinLnBrk="1" hangingPunct="0"/>
              <a:endParaRPr lang="de-DE" sz="675" dirty="0">
                <a:solidFill>
                  <a:srgbClr val="000000"/>
                </a:solidFill>
              </a:endParaRPr>
            </a:p>
          </p:txBody>
        </p:sp>
        <p:sp>
          <p:nvSpPr>
            <p:cNvPr id="36" name="Freihandform: Form 35">
              <a:extLst>
                <a:ext uri="{FF2B5EF4-FFF2-40B4-BE49-F238E27FC236}">
                  <a16:creationId xmlns:a16="http://schemas.microsoft.com/office/drawing/2014/main" id="{8C327D64-9AB4-46B8-AEB5-A1DCC6973AF4}"/>
                </a:ext>
              </a:extLst>
            </p:cNvPr>
            <p:cNvSpPr/>
            <p:nvPr/>
          </p:nvSpPr>
          <p:spPr>
            <a:xfrm>
              <a:off x="17435139" y="8181601"/>
              <a:ext cx="625216" cy="619961"/>
            </a:xfrm>
            <a:custGeom>
              <a:avLst/>
              <a:gdLst>
                <a:gd name="connsiteX0" fmla="*/ 0 w 587375"/>
                <a:gd name="connsiteY0" fmla="*/ 523875 h 587375"/>
                <a:gd name="connsiteX1" fmla="*/ 98425 w 587375"/>
                <a:gd name="connsiteY1" fmla="*/ 587375 h 587375"/>
                <a:gd name="connsiteX2" fmla="*/ 587375 w 587375"/>
                <a:gd name="connsiteY2" fmla="*/ 0 h 587375"/>
                <a:gd name="connsiteX3" fmla="*/ 584200 w 587375"/>
                <a:gd name="connsiteY3" fmla="*/ 0 h 587375"/>
                <a:gd name="connsiteX4" fmla="*/ 584200 w 587375"/>
                <a:gd name="connsiteY4" fmla="*/ 3175 h 587375"/>
                <a:gd name="connsiteX5" fmla="*/ 584200 w 587375"/>
                <a:gd name="connsiteY5" fmla="*/ 3175 h 58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87375" h="587375">
                  <a:moveTo>
                    <a:pt x="0" y="523875"/>
                  </a:moveTo>
                  <a:lnTo>
                    <a:pt x="98425" y="587375"/>
                  </a:lnTo>
                  <a:lnTo>
                    <a:pt x="587375" y="0"/>
                  </a:lnTo>
                  <a:lnTo>
                    <a:pt x="584200" y="0"/>
                  </a:lnTo>
                  <a:lnTo>
                    <a:pt x="584200" y="3175"/>
                  </a:lnTo>
                  <a:lnTo>
                    <a:pt x="584200" y="3175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34290" tIns="17145" rIns="34290" bIns="17145" numCol="1" spcCol="38100" rtlCol="0" anchor="t">
              <a:noAutofit/>
            </a:bodyPr>
            <a:lstStyle/>
            <a:p>
              <a:pPr defTabSz="342900" latinLnBrk="1" hangingPunct="0"/>
              <a:endParaRPr lang="de-DE" sz="675">
                <a:solidFill>
                  <a:srgbClr val="000000"/>
                </a:solidFill>
              </a:endParaRPr>
            </a:p>
          </p:txBody>
        </p:sp>
        <p:sp>
          <p:nvSpPr>
            <p:cNvPr id="37" name="Freihandform: Form 36">
              <a:extLst>
                <a:ext uri="{FF2B5EF4-FFF2-40B4-BE49-F238E27FC236}">
                  <a16:creationId xmlns:a16="http://schemas.microsoft.com/office/drawing/2014/main" id="{072DEB9D-70AA-464E-8361-DF113A72188A}"/>
                </a:ext>
              </a:extLst>
            </p:cNvPr>
            <p:cNvSpPr/>
            <p:nvPr/>
          </p:nvSpPr>
          <p:spPr>
            <a:xfrm>
              <a:off x="17944749" y="8226053"/>
              <a:ext cx="49414" cy="44107"/>
            </a:xfrm>
            <a:custGeom>
              <a:avLst/>
              <a:gdLst>
                <a:gd name="connsiteX0" fmla="*/ 0 w 47625"/>
                <a:gd name="connsiteY0" fmla="*/ 0 h 31750"/>
                <a:gd name="connsiteX1" fmla="*/ 47625 w 47625"/>
                <a:gd name="connsiteY1" fmla="*/ 31750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5" h="31750">
                  <a:moveTo>
                    <a:pt x="0" y="0"/>
                  </a:moveTo>
                  <a:lnTo>
                    <a:pt x="47625" y="31750"/>
                  </a:lnTo>
                </a:path>
              </a:pathLst>
            </a:cu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34290" tIns="17145" rIns="34290" bIns="17145" numCol="1" spcCol="38100" rtlCol="0" anchor="t">
              <a:noAutofit/>
            </a:bodyPr>
            <a:lstStyle/>
            <a:p>
              <a:pPr defTabSz="342900" latinLnBrk="1" hangingPunct="0"/>
              <a:endParaRPr lang="de-DE" sz="675">
                <a:solidFill>
                  <a:srgbClr val="000000"/>
                </a:solidFill>
              </a:endParaRPr>
            </a:p>
          </p:txBody>
        </p:sp>
        <p:cxnSp>
          <p:nvCxnSpPr>
            <p:cNvPr id="38" name="Gerader Verbinder 37">
              <a:extLst>
                <a:ext uri="{FF2B5EF4-FFF2-40B4-BE49-F238E27FC236}">
                  <a16:creationId xmlns:a16="http://schemas.microsoft.com/office/drawing/2014/main" id="{CE3C498C-95EE-47D0-9CE6-23918D0B5C33}"/>
                </a:ext>
              </a:extLst>
            </p:cNvPr>
            <p:cNvCxnSpPr>
              <a:cxnSpLocks/>
              <a:stCxn id="36" idx="1"/>
            </p:cNvCxnSpPr>
            <p:nvPr/>
          </p:nvCxnSpPr>
          <p:spPr>
            <a:xfrm>
              <a:off x="17539905" y="8801563"/>
              <a:ext cx="173109" cy="71648"/>
            </a:xfrm>
            <a:prstGeom prst="line">
              <a:avLst/>
            </a:pr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sp>
          <p:nvSpPr>
            <p:cNvPr id="40" name="Freihandform: Form 39">
              <a:extLst>
                <a:ext uri="{FF2B5EF4-FFF2-40B4-BE49-F238E27FC236}">
                  <a16:creationId xmlns:a16="http://schemas.microsoft.com/office/drawing/2014/main" id="{CBF7BD19-A9BA-4CB1-8CC2-F756C8127BD0}"/>
                </a:ext>
              </a:extLst>
            </p:cNvPr>
            <p:cNvSpPr/>
            <p:nvPr/>
          </p:nvSpPr>
          <p:spPr>
            <a:xfrm>
              <a:off x="16825886" y="8406254"/>
              <a:ext cx="171300" cy="214125"/>
            </a:xfrm>
            <a:custGeom>
              <a:avLst/>
              <a:gdLst>
                <a:gd name="connsiteX0" fmla="*/ 107950 w 165100"/>
                <a:gd name="connsiteY0" fmla="*/ 0 h 206375"/>
                <a:gd name="connsiteX1" fmla="*/ 165100 w 165100"/>
                <a:gd name="connsiteY1" fmla="*/ 41275 h 206375"/>
                <a:gd name="connsiteX2" fmla="*/ 0 w 165100"/>
                <a:gd name="connsiteY2" fmla="*/ 206375 h 206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100" h="206375">
                  <a:moveTo>
                    <a:pt x="107950" y="0"/>
                  </a:moveTo>
                  <a:lnTo>
                    <a:pt x="165100" y="41275"/>
                  </a:lnTo>
                  <a:lnTo>
                    <a:pt x="0" y="206375"/>
                  </a:lnTo>
                </a:path>
              </a:pathLst>
            </a:cu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34290" tIns="17145" rIns="34290" bIns="17145" numCol="1" spcCol="38100" rtlCol="0" anchor="t">
              <a:noAutofit/>
            </a:bodyPr>
            <a:lstStyle/>
            <a:p>
              <a:pPr defTabSz="342900" latinLnBrk="1" hangingPunct="0"/>
              <a:endParaRPr lang="de-DE" sz="675">
                <a:solidFill>
                  <a:srgbClr val="000000"/>
                </a:solidFill>
              </a:endParaRPr>
            </a:p>
          </p:txBody>
        </p:sp>
        <p:sp>
          <p:nvSpPr>
            <p:cNvPr id="41" name="Freihandform: Form 40">
              <a:extLst>
                <a:ext uri="{FF2B5EF4-FFF2-40B4-BE49-F238E27FC236}">
                  <a16:creationId xmlns:a16="http://schemas.microsoft.com/office/drawing/2014/main" id="{7B11A44D-8076-497D-AB88-9B509D6D9859}"/>
                </a:ext>
              </a:extLst>
            </p:cNvPr>
            <p:cNvSpPr/>
            <p:nvPr/>
          </p:nvSpPr>
          <p:spPr>
            <a:xfrm>
              <a:off x="16743530" y="8528141"/>
              <a:ext cx="92239" cy="65885"/>
            </a:xfrm>
            <a:custGeom>
              <a:avLst/>
              <a:gdLst>
                <a:gd name="connsiteX0" fmla="*/ 0 w 88900"/>
                <a:gd name="connsiteY0" fmla="*/ 0 h 63500"/>
                <a:gd name="connsiteX1" fmla="*/ 88900 w 88900"/>
                <a:gd name="connsiteY1" fmla="*/ 63500 h 6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8900" h="63500">
                  <a:moveTo>
                    <a:pt x="0" y="0"/>
                  </a:moveTo>
                  <a:lnTo>
                    <a:pt x="88900" y="63500"/>
                  </a:lnTo>
                </a:path>
              </a:pathLst>
            </a:custGeom>
            <a:ln w="19050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34290" tIns="17145" rIns="34290" bIns="17145" numCol="1" spcCol="38100" rtlCol="0" anchor="t">
              <a:noAutofit/>
            </a:bodyPr>
            <a:lstStyle/>
            <a:p>
              <a:pPr defTabSz="342900" latinLnBrk="1" hangingPunct="0"/>
              <a:endParaRPr lang="de-DE" sz="675">
                <a:solidFill>
                  <a:srgbClr val="000000"/>
                </a:solidFill>
              </a:endParaRPr>
            </a:p>
          </p:txBody>
        </p:sp>
        <p:sp>
          <p:nvSpPr>
            <p:cNvPr id="42" name="Freihandform: Form 41">
              <a:extLst>
                <a:ext uri="{FF2B5EF4-FFF2-40B4-BE49-F238E27FC236}">
                  <a16:creationId xmlns:a16="http://schemas.microsoft.com/office/drawing/2014/main" id="{7C0C15B6-CE7D-42D6-9880-BFCA51352F5A}"/>
                </a:ext>
              </a:extLst>
            </p:cNvPr>
            <p:cNvSpPr/>
            <p:nvPr/>
          </p:nvSpPr>
          <p:spPr>
            <a:xfrm>
              <a:off x="13128104" y="8974510"/>
              <a:ext cx="69179" cy="163064"/>
            </a:xfrm>
            <a:custGeom>
              <a:avLst/>
              <a:gdLst>
                <a:gd name="connsiteX0" fmla="*/ 50006 w 50006"/>
                <a:gd name="connsiteY0" fmla="*/ 157162 h 157162"/>
                <a:gd name="connsiteX1" fmla="*/ 0 w 50006"/>
                <a:gd name="connsiteY1" fmla="*/ 0 h 15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006" h="157162">
                  <a:moveTo>
                    <a:pt x="50006" y="157162"/>
                  </a:moveTo>
                  <a:lnTo>
                    <a:pt x="0" y="0"/>
                  </a:lnTo>
                </a:path>
              </a:pathLst>
            </a:custGeom>
            <a:ln w="28575"/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34290" tIns="17145" rIns="34290" bIns="17145" numCol="1" spcCol="38100" rtlCol="0" anchor="t">
              <a:noAutofit/>
            </a:bodyPr>
            <a:lstStyle/>
            <a:p>
              <a:pPr defTabSz="342900" latinLnBrk="1" hangingPunct="0"/>
              <a:endParaRPr lang="de-DE" sz="675">
                <a:solidFill>
                  <a:srgbClr val="000000"/>
                </a:solidFill>
              </a:endParaRPr>
            </a:p>
          </p:txBody>
        </p:sp>
      </p:grp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67D80AE3-BA9C-4170-A185-9EA58407B4FB}"/>
              </a:ext>
            </a:extLst>
          </p:cNvPr>
          <p:cNvCxnSpPr>
            <a:cxnSpLocks/>
          </p:cNvCxnSpPr>
          <p:nvPr/>
        </p:nvCxnSpPr>
        <p:spPr>
          <a:xfrm>
            <a:off x="6349752" y="4868286"/>
            <a:ext cx="278384" cy="0"/>
          </a:xfrm>
          <a:prstGeom prst="line">
            <a:avLst/>
          </a:prstGeom>
          <a:ln w="38100"/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Textfeld 17">
            <a:extLst>
              <a:ext uri="{FF2B5EF4-FFF2-40B4-BE49-F238E27FC236}">
                <a16:creationId xmlns:a16="http://schemas.microsoft.com/office/drawing/2014/main" id="{243A8AED-A32E-4158-A99A-D5EE3AD873B1}"/>
              </a:ext>
            </a:extLst>
          </p:cNvPr>
          <p:cNvSpPr txBox="1"/>
          <p:nvPr/>
        </p:nvSpPr>
        <p:spPr>
          <a:xfrm>
            <a:off x="5167442" y="4103279"/>
            <a:ext cx="1620180" cy="1384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/>
            <a:r>
              <a:rPr lang="de-DE" sz="450" dirty="0">
                <a:solidFill>
                  <a:schemeClr val="accent3">
                    <a:lumMod val="50000"/>
                  </a:schemeClr>
                </a:solidFill>
                <a:latin typeface="+mj-lt"/>
                <a:ea typeface="+mj-ea"/>
                <a:cs typeface="+mj-cs"/>
                <a:sym typeface="Helvetica"/>
              </a:rPr>
              <a:t>Nahwärmezentrale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E15BB3EC-E889-4299-B321-168299635E3A}"/>
              </a:ext>
            </a:extLst>
          </p:cNvPr>
          <p:cNvCxnSpPr>
            <a:cxnSpLocks/>
          </p:cNvCxnSpPr>
          <p:nvPr/>
        </p:nvCxnSpPr>
        <p:spPr>
          <a:xfrm flipV="1">
            <a:off x="5517105" y="3856611"/>
            <a:ext cx="0" cy="246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75400965-FB5E-01E3-6AE4-C39DA03E82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1386" y="2048256"/>
            <a:ext cx="4191263" cy="2465090"/>
          </a:xfrm>
          <a:prstGeom prst="rect">
            <a:avLst/>
          </a:prstGeom>
        </p:spPr>
      </p:pic>
      <p:sp>
        <p:nvSpPr>
          <p:cNvPr id="28" name="Rechteck 27">
            <a:extLst>
              <a:ext uri="{FF2B5EF4-FFF2-40B4-BE49-F238E27FC236}">
                <a16:creationId xmlns:a16="http://schemas.microsoft.com/office/drawing/2014/main" id="{78020EC1-F6B5-564F-9F81-75B3BB9D1716}"/>
              </a:ext>
            </a:extLst>
          </p:cNvPr>
          <p:cNvSpPr/>
          <p:nvPr/>
        </p:nvSpPr>
        <p:spPr>
          <a:xfrm rot="16200000">
            <a:off x="2109297" y="4690896"/>
            <a:ext cx="112763" cy="43052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342900" hangingPunct="0"/>
            <a:endParaRPr lang="de-DE" sz="135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E51AC23E-3402-E64D-B7E7-E23D9D68B55D}"/>
              </a:ext>
            </a:extLst>
          </p:cNvPr>
          <p:cNvSpPr/>
          <p:nvPr/>
        </p:nvSpPr>
        <p:spPr>
          <a:xfrm rot="16200000">
            <a:off x="2109297" y="4932739"/>
            <a:ext cx="112764" cy="430522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342900" hangingPunct="0"/>
            <a:endParaRPr lang="de-DE" sz="135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F394E85C-4E16-7B4C-A47D-16209209D67B}"/>
              </a:ext>
            </a:extLst>
          </p:cNvPr>
          <p:cNvSpPr/>
          <p:nvPr/>
        </p:nvSpPr>
        <p:spPr>
          <a:xfrm rot="16200000">
            <a:off x="4439660" y="4675248"/>
            <a:ext cx="112763" cy="430523"/>
          </a:xfrm>
          <a:prstGeom prst="rect">
            <a:avLst/>
          </a:prstGeom>
          <a:solidFill>
            <a:srgbClr val="E6AF00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342900" hangingPunct="0"/>
            <a:endParaRPr lang="de-DE" sz="135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36F49C09-868D-2F45-84A1-53489A359AFB}"/>
              </a:ext>
            </a:extLst>
          </p:cNvPr>
          <p:cNvSpPr/>
          <p:nvPr/>
        </p:nvSpPr>
        <p:spPr>
          <a:xfrm rot="16200000">
            <a:off x="4427262" y="4885128"/>
            <a:ext cx="137562" cy="430523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342900" hangingPunct="0"/>
            <a:endParaRPr lang="de-DE" sz="1350"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BC39A030-05A4-3649-8843-64AA117BC814}"/>
              </a:ext>
            </a:extLst>
          </p:cNvPr>
          <p:cNvSpPr/>
          <p:nvPr/>
        </p:nvSpPr>
        <p:spPr>
          <a:xfrm rot="16200000">
            <a:off x="6437464" y="4969795"/>
            <a:ext cx="108012" cy="276997"/>
          </a:xfrm>
          <a:prstGeom prst="rect">
            <a:avLst/>
          </a:prstGeom>
          <a:solidFill>
            <a:schemeClr val="bg1">
              <a:lumMod val="50000"/>
            </a:schemeClr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342900" hangingPunct="0"/>
            <a:endParaRPr lang="de-DE" sz="135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B22E2F69-0648-4A48-8239-3AFD435E1894}"/>
              </a:ext>
            </a:extLst>
          </p:cNvPr>
          <p:cNvSpPr txBox="1"/>
          <p:nvPr/>
        </p:nvSpPr>
        <p:spPr>
          <a:xfrm>
            <a:off x="6706511" y="4742524"/>
            <a:ext cx="1413270" cy="302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>
              <a:spcAft>
                <a:spcPts val="450"/>
              </a:spcAft>
            </a:pP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district</a:t>
            </a:r>
            <a:r>
              <a:rPr lang="de-DE" sz="11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heating</a:t>
            </a:r>
            <a:r>
              <a:rPr lang="de-DE" sz="11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pipe</a:t>
            </a:r>
            <a:endParaRPr lang="de-DE" sz="11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1D0A866B-0390-B240-90C5-A58FA1AB55C9}"/>
              </a:ext>
            </a:extLst>
          </p:cNvPr>
          <p:cNvSpPr txBox="1"/>
          <p:nvPr/>
        </p:nvSpPr>
        <p:spPr>
          <a:xfrm>
            <a:off x="6712220" y="4982531"/>
            <a:ext cx="1413270" cy="302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>
              <a:spcAft>
                <a:spcPts val="450"/>
              </a:spcAft>
            </a:pPr>
            <a:r>
              <a:rPr lang="de-DE" sz="11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not </a:t>
            </a: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heated</a:t>
            </a:r>
            <a:endParaRPr lang="de-DE" sz="11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6F9F33DF-22E0-2043-B52B-2DC26AC7DF71}"/>
              </a:ext>
            </a:extLst>
          </p:cNvPr>
          <p:cNvSpPr txBox="1"/>
          <p:nvPr/>
        </p:nvSpPr>
        <p:spPr>
          <a:xfrm>
            <a:off x="2450354" y="4771932"/>
            <a:ext cx="1824718" cy="302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ctr">
            <a:spAutoFit/>
          </a:bodyPr>
          <a:lstStyle/>
          <a:p>
            <a:pPr defTabSz="342900" hangingPunct="0">
              <a:spcAft>
                <a:spcPts val="450"/>
              </a:spcAft>
            </a:pP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district</a:t>
            </a:r>
            <a:r>
              <a:rPr lang="de-DE" sz="11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heating</a:t>
            </a:r>
            <a:endParaRPr lang="de-DE" sz="11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8" name="Textfeld 47">
            <a:extLst>
              <a:ext uri="{FF2B5EF4-FFF2-40B4-BE49-F238E27FC236}">
                <a16:creationId xmlns:a16="http://schemas.microsoft.com/office/drawing/2014/main" id="{624A0C68-22A0-0240-8736-EAEFA465E35E}"/>
              </a:ext>
            </a:extLst>
          </p:cNvPr>
          <p:cNvSpPr txBox="1"/>
          <p:nvPr/>
        </p:nvSpPr>
        <p:spPr>
          <a:xfrm>
            <a:off x="2434825" y="4996677"/>
            <a:ext cx="1824718" cy="302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>
              <a:spcAft>
                <a:spcPts val="450"/>
              </a:spcAft>
            </a:pP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wood</a:t>
            </a:r>
            <a:r>
              <a:rPr lang="de-DE" sz="11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chips</a:t>
            </a:r>
            <a:r>
              <a:rPr lang="de-DE" sz="11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, </a:t>
            </a: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wood</a:t>
            </a:r>
            <a:r>
              <a:rPr lang="de-DE" sz="11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pellets</a:t>
            </a:r>
            <a:endParaRPr lang="de-DE" sz="11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C30DEB00-25E5-A649-87AF-D1F508AB8681}"/>
              </a:ext>
            </a:extLst>
          </p:cNvPr>
          <p:cNvSpPr txBox="1"/>
          <p:nvPr/>
        </p:nvSpPr>
        <p:spPr>
          <a:xfrm>
            <a:off x="4765188" y="4782588"/>
            <a:ext cx="848819" cy="302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>
              <a:spcAft>
                <a:spcPts val="450"/>
              </a:spcAft>
            </a:pP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natural</a:t>
            </a:r>
            <a:r>
              <a:rPr lang="de-DE" sz="11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 gas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F1D855F3-F5F3-2D4B-882F-424BF5A84078}"/>
              </a:ext>
            </a:extLst>
          </p:cNvPr>
          <p:cNvSpPr txBox="1"/>
          <p:nvPr/>
        </p:nvSpPr>
        <p:spPr>
          <a:xfrm>
            <a:off x="4765188" y="4973232"/>
            <a:ext cx="773008" cy="3026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>
              <a:spcAft>
                <a:spcPts val="450"/>
              </a:spcAft>
            </a:pP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fuel</a:t>
            </a:r>
            <a:r>
              <a:rPr lang="de-DE" sz="11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 </a:t>
            </a:r>
            <a:r>
              <a:rPr lang="de-DE" sz="1100" dirty="0" err="1">
                <a:solidFill>
                  <a:srgbClr val="000000"/>
                </a:solidFill>
                <a:latin typeface="+mj-lt"/>
                <a:ea typeface="+mj-ea"/>
                <a:cs typeface="+mj-cs"/>
                <a:sym typeface="Helvetica"/>
              </a:rPr>
              <a:t>oil</a:t>
            </a:r>
            <a:endParaRPr lang="de-DE" sz="11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51" name="Grafik 50">
            <a:extLst>
              <a:ext uri="{FF2B5EF4-FFF2-40B4-BE49-F238E27FC236}">
                <a16:creationId xmlns:a16="http://schemas.microsoft.com/office/drawing/2014/main" id="{60AB1DC0-CDD0-3948-870E-8800AD6AC7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5139" y="228865"/>
            <a:ext cx="1685640" cy="447875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1A6D18B6-7ED8-564F-A42B-3D13A705F10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164" y="732923"/>
            <a:ext cx="1120615" cy="447789"/>
          </a:xfrm>
          <a:prstGeom prst="rect">
            <a:avLst/>
          </a:prstGeom>
        </p:spPr>
      </p:pic>
      <p:pic>
        <p:nvPicPr>
          <p:cNvPr id="53" name="Bild 3" descr="Posterserie.pdf">
            <a:extLst>
              <a:ext uri="{FF2B5EF4-FFF2-40B4-BE49-F238E27FC236}">
                <a16:creationId xmlns:a16="http://schemas.microsoft.com/office/drawing/2014/main" id="{A2E60DEC-8E14-3D4B-9100-0DA1C727544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657C4BA7-1ED8-D748-997F-ADFDB809D4F5}"/>
              </a:ext>
            </a:extLst>
          </p:cNvPr>
          <p:cNvSpPr txBox="1"/>
          <p:nvPr/>
        </p:nvSpPr>
        <p:spPr>
          <a:xfrm>
            <a:off x="2894387" y="1604651"/>
            <a:ext cx="3171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dirty="0" err="1"/>
              <a:t>Inventory</a:t>
            </a:r>
            <a:r>
              <a:rPr lang="de-AT" dirty="0"/>
              <a:t> Analysis - </a:t>
            </a:r>
            <a:r>
              <a:rPr lang="de-AT" dirty="0" err="1">
                <a:solidFill>
                  <a:srgbClr val="FF0000"/>
                </a:solidFill>
              </a:rPr>
              <a:t>Heat</a:t>
            </a:r>
            <a:r>
              <a:rPr lang="de-AT" dirty="0">
                <a:solidFill>
                  <a:srgbClr val="FF0000"/>
                </a:solidFill>
              </a:rPr>
              <a:t> </a:t>
            </a:r>
            <a:r>
              <a:rPr lang="de-AT" dirty="0" err="1">
                <a:solidFill>
                  <a:srgbClr val="FF0000"/>
                </a:solidFill>
              </a:rPr>
              <a:t>supply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F3DC261-FC4E-4F05-AF9D-52C94E08181D}"/>
              </a:ext>
            </a:extLst>
          </p:cNvPr>
          <p:cNvSpPr txBox="1"/>
          <p:nvPr/>
        </p:nvSpPr>
        <p:spPr>
          <a:xfrm>
            <a:off x="3733509" y="2048482"/>
            <a:ext cx="693915" cy="3770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/>
            <a:r>
              <a:rPr lang="de-DE" sz="2000" dirty="0"/>
              <a:t>2015</a:t>
            </a:r>
            <a:endParaRPr lang="de-DE" sz="20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54" name="Textfeld 53">
            <a:extLst>
              <a:ext uri="{FF2B5EF4-FFF2-40B4-BE49-F238E27FC236}">
                <a16:creationId xmlns:a16="http://schemas.microsoft.com/office/drawing/2014/main" id="{1A3FE77C-3B41-5D41-83A3-0B777DAA65C1}"/>
              </a:ext>
            </a:extLst>
          </p:cNvPr>
          <p:cNvSpPr txBox="1"/>
          <p:nvPr/>
        </p:nvSpPr>
        <p:spPr>
          <a:xfrm>
            <a:off x="8231104" y="2046431"/>
            <a:ext cx="693915" cy="3770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/>
            <a:r>
              <a:rPr lang="de-DE" sz="2000" dirty="0"/>
              <a:t>2022</a:t>
            </a:r>
            <a:endParaRPr lang="de-DE" sz="20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55" name="Bild 4" descr="FFG_Logo_Basis">
            <a:extLst>
              <a:ext uri="{FF2B5EF4-FFF2-40B4-BE49-F238E27FC236}">
                <a16:creationId xmlns:a16="http://schemas.microsoft.com/office/drawing/2014/main" id="{E86F8F4D-622B-3F4C-AA0B-1E6E0067E4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812" y="1165681"/>
            <a:ext cx="1608653" cy="728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034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1">
            <a:extLst>
              <a:ext uri="{FF2B5EF4-FFF2-40B4-BE49-F238E27FC236}">
                <a16:creationId xmlns:a16="http://schemas.microsoft.com/office/drawing/2014/main" id="{90689A13-9A4D-2C47-A767-390DDF674917}"/>
              </a:ext>
            </a:extLst>
          </p:cNvPr>
          <p:cNvSpPr txBox="1">
            <a:spLocks/>
          </p:cNvSpPr>
          <p:nvPr/>
        </p:nvSpPr>
        <p:spPr>
          <a:xfrm>
            <a:off x="269951" y="208174"/>
            <a:ext cx="6857111" cy="1225021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667" dirty="0" err="1">
                <a:solidFill>
                  <a:srgbClr val="4B7A7B"/>
                </a:solidFill>
              </a:rPr>
              <a:t>technical</a:t>
            </a:r>
            <a:r>
              <a:rPr lang="de-DE" sz="3667" dirty="0">
                <a:solidFill>
                  <a:srgbClr val="4B7A7B"/>
                </a:solidFill>
              </a:rPr>
              <a:t> &amp; </a:t>
            </a:r>
            <a:r>
              <a:rPr lang="de-DE" sz="3667" u="sng" dirty="0" err="1">
                <a:solidFill>
                  <a:srgbClr val="FF0000"/>
                </a:solidFill>
              </a:rPr>
              <a:t>social</a:t>
            </a:r>
            <a:r>
              <a:rPr lang="de-DE" sz="3667" dirty="0">
                <a:solidFill>
                  <a:srgbClr val="4B7A7B"/>
                </a:solidFill>
              </a:rPr>
              <a:t> </a:t>
            </a:r>
            <a:r>
              <a:rPr lang="de-DE" sz="3667" dirty="0" err="1">
                <a:solidFill>
                  <a:srgbClr val="4B7A7B"/>
                </a:solidFill>
              </a:rPr>
              <a:t>innovation</a:t>
            </a:r>
            <a:endParaRPr lang="de-DE" sz="3667" baseline="30000" dirty="0">
              <a:solidFill>
                <a:srgbClr val="4B7A7B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37B59A9-0754-F341-83A1-D2032B71F0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048" t="11992" r="11647" b="35212"/>
          <a:stretch/>
        </p:blipFill>
        <p:spPr>
          <a:xfrm>
            <a:off x="0" y="1645921"/>
            <a:ext cx="9144000" cy="3248394"/>
          </a:xfrm>
          <a:prstGeom prst="rect">
            <a:avLst/>
          </a:prstGeom>
        </p:spPr>
      </p:pic>
      <p:pic>
        <p:nvPicPr>
          <p:cNvPr id="5" name="Bild 3" descr="Posterserie.pdf">
            <a:extLst>
              <a:ext uri="{FF2B5EF4-FFF2-40B4-BE49-F238E27FC236}">
                <a16:creationId xmlns:a16="http://schemas.microsoft.com/office/drawing/2014/main" id="{973F17C9-0C9F-FE4E-AA18-A4313AFD5F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3781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"/>
          </p:nvPr>
        </p:nvSpPr>
        <p:spPr bwMode="auto">
          <a:xfrm>
            <a:off x="682666" y="1453129"/>
            <a:ext cx="7976256" cy="366508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indent="0" algn="just">
              <a:lnSpc>
                <a:spcPct val="200000"/>
              </a:lnSpc>
              <a:buNone/>
            </a:pPr>
            <a:r>
              <a:rPr lang="de-DE" sz="2000" b="1" dirty="0" err="1">
                <a:latin typeface="Arial" charset="0"/>
              </a:rPr>
              <a:t>We</a:t>
            </a:r>
            <a:r>
              <a:rPr lang="de-DE" sz="2000" b="1" dirty="0">
                <a:latin typeface="Arial" charset="0"/>
              </a:rPr>
              <a:t> </a:t>
            </a:r>
            <a:r>
              <a:rPr lang="de-DE" sz="2000" b="1" dirty="0" err="1">
                <a:latin typeface="Arial" charset="0"/>
              </a:rPr>
              <a:t>need</a:t>
            </a:r>
            <a:r>
              <a:rPr lang="de-DE" sz="2000" b="1" dirty="0">
                <a:latin typeface="Arial" charset="0"/>
              </a:rPr>
              <a:t> </a:t>
            </a:r>
            <a:r>
              <a:rPr lang="de-DE" sz="2000" b="1" dirty="0" err="1">
                <a:latin typeface="Arial" charset="0"/>
              </a:rPr>
              <a:t>more</a:t>
            </a:r>
            <a:endParaRPr lang="de-DE" sz="2000" b="1" dirty="0">
              <a:latin typeface="Arial" charset="0"/>
            </a:endParaRPr>
          </a:p>
          <a:p>
            <a:pPr lvl="1" algn="just">
              <a:lnSpc>
                <a:spcPct val="200000"/>
              </a:lnSpc>
            </a:pPr>
            <a:r>
              <a:rPr lang="de-DE" sz="1800" b="1" dirty="0" err="1">
                <a:latin typeface="Arial" charset="0"/>
              </a:rPr>
              <a:t>bottom</a:t>
            </a:r>
            <a:r>
              <a:rPr lang="de-DE" sz="1800" b="1" dirty="0">
                <a:latin typeface="Arial" charset="0"/>
              </a:rPr>
              <a:t> </a:t>
            </a:r>
            <a:r>
              <a:rPr lang="de-DE" sz="1800" b="1" dirty="0" err="1">
                <a:latin typeface="Arial" charset="0"/>
              </a:rPr>
              <a:t>up</a:t>
            </a:r>
            <a:r>
              <a:rPr lang="de-DE" sz="1800" b="1" dirty="0">
                <a:latin typeface="Arial" charset="0"/>
              </a:rPr>
              <a:t> </a:t>
            </a:r>
            <a:r>
              <a:rPr lang="de-DE" sz="1800" b="1" dirty="0" err="1">
                <a:latin typeface="Arial" charset="0"/>
              </a:rPr>
              <a:t>approach</a:t>
            </a:r>
            <a:endParaRPr lang="de-DE" sz="1800" b="1" dirty="0">
              <a:latin typeface="Arial" charset="0"/>
            </a:endParaRPr>
          </a:p>
          <a:p>
            <a:pPr lvl="1" algn="just">
              <a:lnSpc>
                <a:spcPct val="200000"/>
              </a:lnSpc>
            </a:pPr>
            <a:r>
              <a:rPr lang="de-DE" sz="1800" b="1" dirty="0" err="1">
                <a:latin typeface="Arial" charset="0"/>
              </a:rPr>
              <a:t>rooms</a:t>
            </a:r>
            <a:r>
              <a:rPr lang="de-DE" sz="1800" b="1" dirty="0">
                <a:latin typeface="Arial" charset="0"/>
              </a:rPr>
              <a:t> </a:t>
            </a:r>
            <a:r>
              <a:rPr lang="de-DE" sz="1800" b="1" dirty="0" err="1">
                <a:latin typeface="Arial" charset="0"/>
              </a:rPr>
              <a:t>for</a:t>
            </a:r>
            <a:r>
              <a:rPr lang="de-DE" sz="1800" b="1" dirty="0">
                <a:latin typeface="Arial" charset="0"/>
              </a:rPr>
              <a:t> </a:t>
            </a:r>
            <a:r>
              <a:rPr lang="de-DE" sz="1800" b="1" dirty="0" err="1">
                <a:latin typeface="Arial" charset="0"/>
              </a:rPr>
              <a:t>reflection</a:t>
            </a:r>
            <a:endParaRPr lang="de-DE" sz="1800" b="1" dirty="0">
              <a:latin typeface="Arial" charset="0"/>
            </a:endParaRPr>
          </a:p>
          <a:p>
            <a:pPr lvl="1" algn="just">
              <a:lnSpc>
                <a:spcPct val="200000"/>
              </a:lnSpc>
            </a:pPr>
            <a:r>
              <a:rPr lang="de-DE" sz="1800" b="1">
                <a:latin typeface="Arial" charset="0"/>
              </a:rPr>
              <a:t>knowledge</a:t>
            </a:r>
            <a:r>
              <a:rPr lang="de-DE" sz="1800" b="1" dirty="0">
                <a:latin typeface="Arial" charset="0"/>
              </a:rPr>
              <a:t> / </a:t>
            </a:r>
            <a:r>
              <a:rPr lang="de-DE" sz="1800" b="1" dirty="0" err="1">
                <a:latin typeface="Arial" charset="0"/>
              </a:rPr>
              <a:t>empathie</a:t>
            </a:r>
            <a:r>
              <a:rPr lang="de-DE" sz="1800" b="1" dirty="0">
                <a:latin typeface="Arial" charset="0"/>
              </a:rPr>
              <a:t> in </a:t>
            </a:r>
            <a:r>
              <a:rPr lang="de-DE" sz="1800" b="1" dirty="0" err="1">
                <a:latin typeface="Arial" charset="0"/>
              </a:rPr>
              <a:t>involvement</a:t>
            </a:r>
            <a:r>
              <a:rPr lang="de-DE" sz="1800" b="1" dirty="0">
                <a:latin typeface="Arial" charset="0"/>
              </a:rPr>
              <a:t> </a:t>
            </a:r>
            <a:r>
              <a:rPr lang="de-DE" sz="1800" b="1" dirty="0" err="1">
                <a:latin typeface="Arial" charset="0"/>
              </a:rPr>
              <a:t>of</a:t>
            </a:r>
            <a:r>
              <a:rPr lang="de-DE" sz="1800" b="1" dirty="0">
                <a:latin typeface="Arial" charset="0"/>
              </a:rPr>
              <a:t> </a:t>
            </a:r>
            <a:r>
              <a:rPr lang="de-DE" sz="1800" b="1" dirty="0" err="1">
                <a:latin typeface="Arial" charset="0"/>
              </a:rPr>
              <a:t>expertise</a:t>
            </a:r>
            <a:endParaRPr lang="de-DE" sz="1800" b="1" dirty="0">
              <a:latin typeface="Arial" charset="0"/>
            </a:endParaRPr>
          </a:p>
          <a:p>
            <a:pPr lvl="1" algn="just">
              <a:lnSpc>
                <a:spcPct val="200000"/>
              </a:lnSpc>
            </a:pPr>
            <a:r>
              <a:rPr lang="de-DE" sz="1800" b="1" dirty="0" err="1">
                <a:latin typeface="Arial" charset="0"/>
              </a:rPr>
              <a:t>more</a:t>
            </a:r>
            <a:r>
              <a:rPr lang="de-DE" sz="1800" b="1" dirty="0">
                <a:latin typeface="Arial" charset="0"/>
              </a:rPr>
              <a:t> </a:t>
            </a:r>
            <a:r>
              <a:rPr lang="de-DE" sz="1800" b="1" dirty="0" err="1">
                <a:latin typeface="Arial" charset="0"/>
              </a:rPr>
              <a:t>exchange</a:t>
            </a:r>
            <a:r>
              <a:rPr lang="de-DE" sz="1800" b="1" dirty="0">
                <a:latin typeface="Arial" charset="0"/>
              </a:rPr>
              <a:t> </a:t>
            </a:r>
            <a:r>
              <a:rPr lang="de-DE" sz="1800" b="1" dirty="0" err="1">
                <a:latin typeface="Arial" charset="0"/>
              </a:rPr>
              <a:t>between</a:t>
            </a:r>
            <a:r>
              <a:rPr lang="de-DE" sz="1800" b="1" dirty="0">
                <a:latin typeface="Arial" charset="0"/>
              </a:rPr>
              <a:t> Smart </a:t>
            </a:r>
            <a:r>
              <a:rPr lang="de-DE" sz="1800" b="1" dirty="0" err="1">
                <a:latin typeface="Arial" charset="0"/>
              </a:rPr>
              <a:t>Villages</a:t>
            </a:r>
            <a:endParaRPr lang="de-DE" sz="1800" b="1" dirty="0">
              <a:latin typeface="Arial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BA05F74-BCB7-8E41-BBCA-ED6FCD08132D}"/>
              </a:ext>
            </a:extLst>
          </p:cNvPr>
          <p:cNvSpPr txBox="1">
            <a:spLocks/>
          </p:cNvSpPr>
          <p:nvPr/>
        </p:nvSpPr>
        <p:spPr>
          <a:xfrm>
            <a:off x="374455" y="228108"/>
            <a:ext cx="6407812" cy="1225021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667" dirty="0" err="1">
                <a:solidFill>
                  <a:srgbClr val="4B7A7B"/>
                </a:solidFill>
              </a:rPr>
              <a:t>Conclusions</a:t>
            </a:r>
            <a:endParaRPr lang="de-DE" sz="3667" baseline="30000" dirty="0">
              <a:solidFill>
                <a:srgbClr val="4B7A7B"/>
              </a:solidFill>
            </a:endParaRPr>
          </a:p>
        </p:txBody>
      </p:sp>
      <p:pic>
        <p:nvPicPr>
          <p:cNvPr id="4" name="Bild 3" descr="Posterserie.pdf">
            <a:extLst>
              <a:ext uri="{FF2B5EF4-FFF2-40B4-BE49-F238E27FC236}">
                <a16:creationId xmlns:a16="http://schemas.microsoft.com/office/drawing/2014/main" id="{3F30A2EB-D342-3243-AF3F-3CA94E46A3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8115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ung 12"/>
          <p:cNvGrpSpPr/>
          <p:nvPr/>
        </p:nvGrpSpPr>
        <p:grpSpPr>
          <a:xfrm>
            <a:off x="0" y="-573703"/>
            <a:ext cx="9137730" cy="6879718"/>
            <a:chOff x="0" y="0"/>
            <a:chExt cx="9156700" cy="6894000"/>
          </a:xfrm>
        </p:grpSpPr>
        <p:pic>
          <p:nvPicPr>
            <p:cNvPr id="8" name="Bild 7" descr="Themenlogos.pdf"/>
            <p:cNvPicPr>
              <a:picLocks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9259"/>
            <a:stretch/>
          </p:blipFill>
          <p:spPr>
            <a:xfrm>
              <a:off x="1148400" y="0"/>
              <a:ext cx="6894000" cy="6894000"/>
            </a:xfrm>
            <a:prstGeom prst="rect">
              <a:avLst/>
            </a:prstGeom>
            <a:ln>
              <a:noFill/>
            </a:ln>
          </p:spPr>
        </p:pic>
        <p:sp>
          <p:nvSpPr>
            <p:cNvPr id="10" name="Rechteck 9"/>
            <p:cNvSpPr/>
            <p:nvPr/>
          </p:nvSpPr>
          <p:spPr>
            <a:xfrm>
              <a:off x="0" y="0"/>
              <a:ext cx="1257300" cy="6894000"/>
            </a:xfrm>
            <a:prstGeom prst="rect">
              <a:avLst/>
            </a:prstGeom>
            <a:solidFill>
              <a:srgbClr val="6C805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500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7899400" y="0"/>
              <a:ext cx="1257300" cy="6894000"/>
            </a:xfrm>
            <a:prstGeom prst="rect">
              <a:avLst/>
            </a:prstGeom>
            <a:solidFill>
              <a:srgbClr val="6C805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500"/>
            </a:p>
          </p:txBody>
        </p:sp>
      </p:grpSp>
    </p:spTree>
    <p:extLst>
      <p:ext uri="{BB962C8B-B14F-4D97-AF65-F5344CB8AC3E}">
        <p14:creationId xmlns:p14="http://schemas.microsoft.com/office/powerpoint/2010/main" val="1743270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1143001" y="228111"/>
            <a:ext cx="5695346" cy="1225021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de-DE" sz="3667" dirty="0">
              <a:solidFill>
                <a:srgbClr val="4B7A7B"/>
              </a:solidFill>
            </a:endParaRPr>
          </a:p>
        </p:txBody>
      </p:sp>
      <p:pic>
        <p:nvPicPr>
          <p:cNvPr id="13" name="Inhaltsplatzhalter 12" descr="Ein Bild, das Berg, draußen, Gras, Natur enthält.&#10;&#10;Automatisch generierte Beschreibung">
            <a:extLst>
              <a:ext uri="{FF2B5EF4-FFF2-40B4-BE49-F238E27FC236}">
                <a16:creationId xmlns:a16="http://schemas.microsoft.com/office/drawing/2014/main" id="{1DC64787-FC75-4147-AD05-8D7F238726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3999" cy="5715000"/>
          </a:xfrm>
        </p:spPr>
      </p:pic>
      <p:pic>
        <p:nvPicPr>
          <p:cNvPr id="14" name="Bild 3" descr="Posterserie.pdf">
            <a:extLst>
              <a:ext uri="{FF2B5EF4-FFF2-40B4-BE49-F238E27FC236}">
                <a16:creationId xmlns:a16="http://schemas.microsoft.com/office/drawing/2014/main" id="{EE1BF295-9271-CC4C-A5EB-125650C699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7A0BC76-3B4A-CD44-8E64-469D6EB85B0C}"/>
              </a:ext>
            </a:extLst>
          </p:cNvPr>
          <p:cNvSpPr txBox="1"/>
          <p:nvPr/>
        </p:nvSpPr>
        <p:spPr>
          <a:xfrm>
            <a:off x="10269682" y="2921001"/>
            <a:ext cx="18473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1500" dirty="0"/>
          </a:p>
        </p:txBody>
      </p:sp>
      <p:pic>
        <p:nvPicPr>
          <p:cNvPr id="11" name="Grafik 10" descr="Ein Bild, das Karte enthält.&#10;&#10;Automatisch generierte Beschreibung">
            <a:extLst>
              <a:ext uri="{FF2B5EF4-FFF2-40B4-BE49-F238E27FC236}">
                <a16:creationId xmlns:a16="http://schemas.microsoft.com/office/drawing/2014/main" id="{E3E3F79C-0DDA-A642-8063-6D348F4A1E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777779" cy="2361113"/>
          </a:xfrm>
          <a:prstGeom prst="rect">
            <a:avLst/>
          </a:prstGeom>
          <a:noFill/>
          <a:effectLst>
            <a:softEdge rad="21183"/>
          </a:effectLst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978211FF-B9AD-FD49-A1BA-41F707258C0D}"/>
              </a:ext>
            </a:extLst>
          </p:cNvPr>
          <p:cNvSpPr/>
          <p:nvPr/>
        </p:nvSpPr>
        <p:spPr>
          <a:xfrm>
            <a:off x="2894762" y="1267443"/>
            <a:ext cx="44583" cy="44583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highlight>
                <a:srgbClr val="C0C0C0"/>
              </a:highlight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F62B573-AACD-784C-8E34-BAC5CC2A6339}"/>
              </a:ext>
            </a:extLst>
          </p:cNvPr>
          <p:cNvSpPr txBox="1"/>
          <p:nvPr/>
        </p:nvSpPr>
        <p:spPr>
          <a:xfrm>
            <a:off x="2894762" y="1135845"/>
            <a:ext cx="5768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>
                <a:solidFill>
                  <a:schemeClr val="bg1"/>
                </a:solidFill>
              </a:rPr>
              <a:t>Stanz</a:t>
            </a:r>
            <a:endParaRPr lang="de-DE" sz="1400" dirty="0">
              <a:solidFill>
                <a:schemeClr val="bg1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2245E46-78C4-8842-A02E-C5AD229BDFEE}"/>
              </a:ext>
            </a:extLst>
          </p:cNvPr>
          <p:cNvSpPr txBox="1"/>
          <p:nvPr/>
        </p:nvSpPr>
        <p:spPr>
          <a:xfrm>
            <a:off x="2894762" y="654548"/>
            <a:ext cx="6174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Vienna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E786872F-3477-A94C-80CD-BE35D14A41A2}"/>
              </a:ext>
            </a:extLst>
          </p:cNvPr>
          <p:cNvSpPr txBox="1"/>
          <p:nvPr/>
        </p:nvSpPr>
        <p:spPr>
          <a:xfrm>
            <a:off x="2607740" y="1493107"/>
            <a:ext cx="4668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chemeClr val="bg1"/>
                </a:solidFill>
              </a:rPr>
              <a:t>Graz</a:t>
            </a:r>
          </a:p>
        </p:txBody>
      </p:sp>
    </p:spTree>
    <p:extLst>
      <p:ext uri="{BB962C8B-B14F-4D97-AF65-F5344CB8AC3E}">
        <p14:creationId xmlns:p14="http://schemas.microsoft.com/office/powerpoint/2010/main" val="24959832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/>
          <p:cNvSpPr>
            <a:spLocks noGrp="1"/>
          </p:cNvSpPr>
          <p:nvPr>
            <p:ph idx="1"/>
          </p:nvPr>
        </p:nvSpPr>
        <p:spPr bwMode="auto">
          <a:xfrm>
            <a:off x="682666" y="1453129"/>
            <a:ext cx="7976256" cy="3665082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38100" rIns="76200" bIns="3810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just">
              <a:lnSpc>
                <a:spcPct val="200000"/>
              </a:lnSpc>
            </a:pPr>
            <a:r>
              <a:rPr lang="de-DE" sz="1667" b="1" dirty="0">
                <a:latin typeface="Arial" charset="0"/>
              </a:rPr>
              <a:t>Politics </a:t>
            </a:r>
            <a:r>
              <a:rPr lang="de-DE" sz="1667" b="1" dirty="0" err="1">
                <a:latin typeface="Arial" charset="0"/>
              </a:rPr>
              <a:t>only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reaches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people</a:t>
            </a:r>
            <a:r>
              <a:rPr lang="de-DE" sz="1667" b="1" dirty="0">
                <a:latin typeface="Arial" charset="0"/>
              </a:rPr>
              <a:t> at </a:t>
            </a:r>
            <a:r>
              <a:rPr lang="de-DE" sz="1667" b="1" dirty="0" err="1">
                <a:latin typeface="Arial" charset="0"/>
              </a:rPr>
              <a:t>the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community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level</a:t>
            </a:r>
            <a:endParaRPr lang="de-DE" sz="1667" b="1" dirty="0">
              <a:latin typeface="Arial" charset="0"/>
            </a:endParaRPr>
          </a:p>
          <a:p>
            <a:pPr algn="just">
              <a:lnSpc>
                <a:spcPct val="200000"/>
              </a:lnSpc>
            </a:pPr>
            <a:r>
              <a:rPr lang="de-DE" sz="1667" b="1" dirty="0" err="1">
                <a:latin typeface="Arial" charset="0"/>
              </a:rPr>
              <a:t>Clientelpolitics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is</a:t>
            </a:r>
            <a:r>
              <a:rPr lang="de-DE" sz="1667" b="1" dirty="0">
                <a:latin typeface="Arial" charset="0"/>
              </a:rPr>
              <a:t> a </a:t>
            </a:r>
            <a:r>
              <a:rPr lang="de-DE" sz="1667" b="1" dirty="0" err="1">
                <a:latin typeface="Arial" charset="0"/>
              </a:rPr>
              <a:t>huge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obstacle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to</a:t>
            </a:r>
            <a:r>
              <a:rPr lang="de-DE" sz="1667" b="1" dirty="0">
                <a:latin typeface="Arial" charset="0"/>
              </a:rPr>
              <a:t> positive </a:t>
            </a:r>
            <a:r>
              <a:rPr lang="de-DE" sz="1667" b="1" dirty="0" err="1">
                <a:latin typeface="Arial" charset="0"/>
              </a:rPr>
              <a:t>change</a:t>
            </a:r>
            <a:r>
              <a:rPr lang="de-DE" sz="1667" b="1" dirty="0">
                <a:latin typeface="Arial" charset="0"/>
              </a:rPr>
              <a:t>.</a:t>
            </a:r>
          </a:p>
          <a:p>
            <a:pPr algn="just">
              <a:lnSpc>
                <a:spcPct val="200000"/>
              </a:lnSpc>
            </a:pPr>
            <a:r>
              <a:rPr lang="de-DE" sz="1667" b="1" dirty="0">
                <a:latin typeface="Arial" charset="0"/>
              </a:rPr>
              <a:t>At </a:t>
            </a:r>
            <a:r>
              <a:rPr lang="de-DE" sz="1667" b="1" dirty="0" err="1">
                <a:latin typeface="Arial" charset="0"/>
              </a:rPr>
              <a:t>community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level</a:t>
            </a:r>
            <a:r>
              <a:rPr lang="de-DE" sz="1667" b="1" dirty="0">
                <a:latin typeface="Arial" charset="0"/>
              </a:rPr>
              <a:t> CHANGE </a:t>
            </a:r>
            <a:r>
              <a:rPr lang="de-DE" sz="1667" b="1" dirty="0" err="1">
                <a:latin typeface="Arial" charset="0"/>
              </a:rPr>
              <a:t>can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become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meaningfully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visible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to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citizens</a:t>
            </a:r>
            <a:r>
              <a:rPr lang="de-DE" sz="1667" b="1" dirty="0">
                <a:latin typeface="Arial" charset="0"/>
              </a:rPr>
              <a:t>.</a:t>
            </a:r>
          </a:p>
          <a:p>
            <a:pPr algn="just">
              <a:lnSpc>
                <a:spcPct val="200000"/>
              </a:lnSpc>
            </a:pPr>
            <a:r>
              <a:rPr lang="de-DE" sz="1667" b="1" dirty="0" err="1">
                <a:latin typeface="Arial" charset="0"/>
              </a:rPr>
              <a:t>Municipalities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are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increasingly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losing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their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ability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to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solve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problems</a:t>
            </a:r>
            <a:r>
              <a:rPr lang="de-DE" sz="1667" b="1" dirty="0">
                <a:latin typeface="Arial" charset="0"/>
              </a:rPr>
              <a:t>.</a:t>
            </a:r>
          </a:p>
          <a:p>
            <a:pPr algn="just">
              <a:lnSpc>
                <a:spcPct val="200000"/>
              </a:lnSpc>
            </a:pPr>
            <a:r>
              <a:rPr lang="de-DE" sz="1667" b="1" dirty="0">
                <a:latin typeface="Arial" charset="0"/>
              </a:rPr>
              <a:t>Gap </a:t>
            </a:r>
            <a:r>
              <a:rPr lang="de-DE" sz="1667" b="1" dirty="0" err="1">
                <a:latin typeface="Arial" charset="0"/>
              </a:rPr>
              <a:t>between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citizens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and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politicians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is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getting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bigger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and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bigger</a:t>
            </a:r>
            <a:endParaRPr lang="de-DE" sz="1667" b="1" dirty="0">
              <a:latin typeface="Arial" charset="0"/>
            </a:endParaRPr>
          </a:p>
          <a:p>
            <a:pPr algn="just">
              <a:lnSpc>
                <a:spcPct val="200000"/>
              </a:lnSpc>
            </a:pPr>
            <a:r>
              <a:rPr lang="de-DE" sz="1667" b="1" dirty="0">
                <a:latin typeface="Arial" charset="0"/>
              </a:rPr>
              <a:t>People </a:t>
            </a:r>
            <a:r>
              <a:rPr lang="de-DE" sz="1667" b="1" dirty="0" err="1">
                <a:latin typeface="Arial" charset="0"/>
              </a:rPr>
              <a:t>have</a:t>
            </a:r>
            <a:r>
              <a:rPr lang="de-DE" sz="1667" b="1" dirty="0">
                <a:latin typeface="Arial" charset="0"/>
              </a:rPr>
              <a:t> lost </a:t>
            </a:r>
            <a:r>
              <a:rPr lang="de-DE" sz="1667" b="1" dirty="0" err="1">
                <a:latin typeface="Arial" charset="0"/>
              </a:rPr>
              <a:t>faith</a:t>
            </a:r>
            <a:r>
              <a:rPr lang="de-DE" sz="1667" b="1" dirty="0">
                <a:latin typeface="Arial" charset="0"/>
              </a:rPr>
              <a:t> in </a:t>
            </a:r>
            <a:r>
              <a:rPr lang="de-DE" sz="1667" b="1" dirty="0" err="1">
                <a:latin typeface="Arial" charset="0"/>
              </a:rPr>
              <a:t>politics</a:t>
            </a:r>
            <a:r>
              <a:rPr lang="de-DE" sz="1667" b="1" dirty="0">
                <a:latin typeface="Arial" charset="0"/>
              </a:rPr>
              <a:t> </a:t>
            </a:r>
            <a:r>
              <a:rPr lang="de-DE" sz="1667" b="1" dirty="0" err="1">
                <a:latin typeface="Arial" charset="0"/>
              </a:rPr>
              <a:t>and</a:t>
            </a:r>
            <a:r>
              <a:rPr lang="de-DE" sz="1667" b="1" dirty="0">
                <a:latin typeface="Arial" charset="0"/>
              </a:rPr>
              <a:t> in </a:t>
            </a:r>
            <a:r>
              <a:rPr lang="de-DE" sz="1667" b="1" dirty="0" err="1">
                <a:latin typeface="Arial" charset="0"/>
              </a:rPr>
              <a:t>themselves</a:t>
            </a:r>
            <a:endParaRPr lang="de-DE" sz="1667" b="1" dirty="0">
              <a:latin typeface="Arial" charset="0"/>
            </a:endParaRPr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8BA05F74-BCB7-8E41-BBCA-ED6FCD08132D}"/>
              </a:ext>
            </a:extLst>
          </p:cNvPr>
          <p:cNvSpPr txBox="1">
            <a:spLocks/>
          </p:cNvSpPr>
          <p:nvPr/>
        </p:nvSpPr>
        <p:spPr>
          <a:xfrm>
            <a:off x="374455" y="228108"/>
            <a:ext cx="6407812" cy="1225021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de-DE" sz="3667" dirty="0" err="1">
                <a:solidFill>
                  <a:srgbClr val="4B7A7B"/>
                </a:solidFill>
              </a:rPr>
              <a:t>findings</a:t>
            </a:r>
            <a:endParaRPr lang="de-DE" sz="3667" baseline="30000" dirty="0">
              <a:solidFill>
                <a:srgbClr val="4B7A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048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36;p24" descr="Ein Bild, das Gebäude, draußen enthält.&#10;&#10;Automatisch generierte Beschreibung">
            <a:extLst>
              <a:ext uri="{FF2B5EF4-FFF2-40B4-BE49-F238E27FC236}">
                <a16:creationId xmlns:a16="http://schemas.microsoft.com/office/drawing/2014/main" id="{7DFACF97-743B-F246-BCBE-2A1ABECD7EFB}"/>
              </a:ext>
            </a:extLst>
          </p:cNvPr>
          <p:cNvPicPr preferRelativeResize="0"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950" y="2071120"/>
            <a:ext cx="3968750" cy="2649140"/>
          </a:xfrm>
          <a:prstGeom prst="rect">
            <a:avLst/>
          </a:prstGeom>
          <a:noFill/>
        </p:spPr>
      </p:pic>
      <p:pic>
        <p:nvPicPr>
          <p:cNvPr id="2" name="Google Shape;131;p23" descr="Ein Bild, das drinnen, Boden, Decke, Schritt enthält.&#10;&#10;Automatisch generierte Beschreibung">
            <a:extLst>
              <a:ext uri="{FF2B5EF4-FFF2-40B4-BE49-F238E27FC236}">
                <a16:creationId xmlns:a16="http://schemas.microsoft.com/office/drawing/2014/main" id="{1E0BD8DB-DB22-1745-B5F0-3E49174E30DD}"/>
              </a:ext>
            </a:extLst>
          </p:cNvPr>
          <p:cNvPicPr preferRelativeResize="0"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5894" y="2071120"/>
            <a:ext cx="3968750" cy="2649140"/>
          </a:xfrm>
          <a:prstGeom prst="rect">
            <a:avLst/>
          </a:prstGeom>
          <a:noFill/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6861D53C-6421-104B-BB43-D37DB3060597}"/>
              </a:ext>
            </a:extLst>
          </p:cNvPr>
          <p:cNvSpPr/>
          <p:nvPr/>
        </p:nvSpPr>
        <p:spPr>
          <a:xfrm>
            <a:off x="2546603" y="851839"/>
            <a:ext cx="40507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err="1"/>
              <a:t>What</a:t>
            </a:r>
            <a:r>
              <a:rPr lang="de-DE" sz="3200" dirty="0"/>
              <a:t> </a:t>
            </a:r>
            <a:r>
              <a:rPr lang="de-DE" sz="3200" dirty="0" err="1"/>
              <a:t>should</a:t>
            </a:r>
            <a:r>
              <a:rPr lang="de-DE" sz="3200" dirty="0"/>
              <a:t> </a:t>
            </a:r>
            <a:r>
              <a:rPr lang="de-DE" sz="3200" dirty="0" err="1"/>
              <a:t>we</a:t>
            </a:r>
            <a:r>
              <a:rPr lang="de-DE" sz="3200" dirty="0"/>
              <a:t> do?</a:t>
            </a:r>
          </a:p>
        </p:txBody>
      </p:sp>
      <p:pic>
        <p:nvPicPr>
          <p:cNvPr id="5" name="Bild 3" descr="Posterserie.pdf">
            <a:extLst>
              <a:ext uri="{FF2B5EF4-FFF2-40B4-BE49-F238E27FC236}">
                <a16:creationId xmlns:a16="http://schemas.microsoft.com/office/drawing/2014/main" id="{5082CEBD-0018-084A-B1B1-1A57A45128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639447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1143000" y="228110"/>
            <a:ext cx="5695345" cy="1225021"/>
          </a:xfrm>
          <a:prstGeom prst="rect">
            <a:avLst/>
          </a:prstGeom>
        </p:spPr>
        <p:txBody>
          <a:bodyPr vert="horz" lIns="76200" tIns="38100" rIns="76200" bIns="3810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de-DE" sz="3667" dirty="0">
              <a:solidFill>
                <a:srgbClr val="4B7A7B"/>
              </a:solidFill>
            </a:endParaRPr>
          </a:p>
        </p:txBody>
      </p:sp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972D07F4-21FD-1047-9136-F07C960617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8997" y="873576"/>
            <a:ext cx="5615003" cy="3967847"/>
          </a:xfr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C2C17A-E594-C348-B43B-50669C223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763" y="767265"/>
            <a:ext cx="4086503" cy="2380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marL="380985" indent="-380985" eaLnBrk="1" hangingPunct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de-DE" altLang="de-DE" sz="7200" u="sng" dirty="0"/>
              <a:t>PLAN</a:t>
            </a:r>
            <a:endParaRPr lang="de-DE" altLang="de-DE" sz="7200" dirty="0"/>
          </a:p>
        </p:txBody>
      </p:sp>
    </p:spTree>
    <p:extLst>
      <p:ext uri="{BB962C8B-B14F-4D97-AF65-F5344CB8AC3E}">
        <p14:creationId xmlns:p14="http://schemas.microsoft.com/office/powerpoint/2010/main" val="8011315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36;p24" descr="Ein Bild, das Gebäude, draußen enthält.&#10;&#10;Automatisch generierte Beschreibung">
            <a:extLst>
              <a:ext uri="{FF2B5EF4-FFF2-40B4-BE49-F238E27FC236}">
                <a16:creationId xmlns:a16="http://schemas.microsoft.com/office/drawing/2014/main" id="{7DFACF97-743B-F246-BCBE-2A1ABECD7EFB}"/>
              </a:ext>
            </a:extLst>
          </p:cNvPr>
          <p:cNvPicPr preferRelativeResize="0"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650" y="2139043"/>
            <a:ext cx="3968750" cy="2649140"/>
          </a:xfrm>
          <a:prstGeom prst="rect">
            <a:avLst/>
          </a:prstGeom>
          <a:noFill/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6861D53C-6421-104B-BB43-D37DB3060597}"/>
              </a:ext>
            </a:extLst>
          </p:cNvPr>
          <p:cNvSpPr/>
          <p:nvPr/>
        </p:nvSpPr>
        <p:spPr>
          <a:xfrm>
            <a:off x="2999449" y="768236"/>
            <a:ext cx="299008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dirty="0" err="1"/>
              <a:t>How</a:t>
            </a:r>
            <a:r>
              <a:rPr lang="de-DE" sz="3200" dirty="0"/>
              <a:t> </a:t>
            </a:r>
            <a:r>
              <a:rPr lang="de-DE" sz="3200" dirty="0" err="1"/>
              <a:t>to</a:t>
            </a:r>
            <a:r>
              <a:rPr lang="de-DE" sz="3200" dirty="0"/>
              <a:t> do </a:t>
            </a:r>
            <a:r>
              <a:rPr lang="de-DE" sz="3200" dirty="0" err="1"/>
              <a:t>it</a:t>
            </a:r>
            <a:r>
              <a:rPr lang="de-DE" sz="3200" dirty="0"/>
              <a:t>?</a:t>
            </a:r>
          </a:p>
        </p:txBody>
      </p:sp>
      <p:pic>
        <p:nvPicPr>
          <p:cNvPr id="5" name="Google Shape;142;p25">
            <a:extLst>
              <a:ext uri="{FF2B5EF4-FFF2-40B4-BE49-F238E27FC236}">
                <a16:creationId xmlns:a16="http://schemas.microsoft.com/office/drawing/2014/main" id="{44CF7E23-F129-2D49-935B-57B11CA7A287}"/>
              </a:ext>
            </a:extLst>
          </p:cNvPr>
          <p:cNvPicPr preferRelativeResize="0"/>
          <p:nvPr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8543" y="2139043"/>
            <a:ext cx="3808257" cy="2649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Bild 3" descr="Posterserie.pdf">
            <a:extLst>
              <a:ext uri="{FF2B5EF4-FFF2-40B4-BE49-F238E27FC236}">
                <a16:creationId xmlns:a16="http://schemas.microsoft.com/office/drawing/2014/main" id="{1D406B74-78F6-9C42-84CC-F16A3EFE603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17184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2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52" y="438151"/>
            <a:ext cx="4377798" cy="475956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143;p25">
            <a:extLst>
              <a:ext uri="{FF2B5EF4-FFF2-40B4-BE49-F238E27FC236}">
                <a16:creationId xmlns:a16="http://schemas.microsoft.com/office/drawing/2014/main" id="{291B2838-3E02-2F4D-9679-B77E486C5899}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0200" y="438151"/>
            <a:ext cx="4572000" cy="475956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28BEF05E-987C-0E4B-9D3A-F1969AADF6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3584" y="914348"/>
            <a:ext cx="6720417" cy="2380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panose="020B0300000000000000" pitchFamily="34" charset="-128"/>
              </a:defRPr>
            </a:lvl9pPr>
          </a:lstStyle>
          <a:p>
            <a:pPr marL="380985" indent="-380985" eaLnBrk="1" hangingPunct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de-DE" altLang="de-DE" sz="7200" u="sng" dirty="0">
                <a:solidFill>
                  <a:schemeClr val="bg1"/>
                </a:solidFill>
              </a:rPr>
              <a:t>EMOTION</a:t>
            </a:r>
            <a:endParaRPr lang="de-DE" altLang="de-DE" sz="7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165;p29">
            <a:extLst>
              <a:ext uri="{FF2B5EF4-FFF2-40B4-BE49-F238E27FC236}">
                <a16:creationId xmlns:a16="http://schemas.microsoft.com/office/drawing/2014/main" id="{38DEF284-6077-1F4B-8310-46E72E1EC620}"/>
              </a:ext>
            </a:extLst>
          </p:cNvPr>
          <p:cNvPicPr preferRelativeResize="0"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600" y="1928307"/>
            <a:ext cx="3968750" cy="2976563"/>
          </a:xfrm>
          <a:prstGeom prst="rect">
            <a:avLst/>
          </a:prstGeom>
          <a:noFill/>
        </p:spPr>
      </p:pic>
      <p:pic>
        <p:nvPicPr>
          <p:cNvPr id="22529" name="Grafik 18" descr="Ein Bild, das Gebäude, Himmel, draußen, Haus enthält.&#10;&#10;Automatisch generierte Beschreibung">
            <a:extLst>
              <a:ext uri="{FF2B5EF4-FFF2-40B4-BE49-F238E27FC236}">
                <a16:creationId xmlns:a16="http://schemas.microsoft.com/office/drawing/2014/main" id="{9BD9E260-B0E2-364F-ABC3-9271294184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92649" y="1928307"/>
            <a:ext cx="3968750" cy="297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57C835E9-4064-BB4A-8080-D13E9AFDE7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147251"/>
            <a:ext cx="13856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 sz="135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75B717A-BFE4-0243-9D3C-B0FFFB551ECC}"/>
              </a:ext>
            </a:extLst>
          </p:cNvPr>
          <p:cNvSpPr txBox="1"/>
          <p:nvPr/>
        </p:nvSpPr>
        <p:spPr>
          <a:xfrm>
            <a:off x="378100" y="1489726"/>
            <a:ext cx="3348372" cy="4385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/>
            <a:r>
              <a:rPr lang="de-DE" sz="2400" dirty="0"/>
              <a:t> plan 2016</a:t>
            </a:r>
            <a:endParaRPr lang="de-DE" sz="24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D07ACC0-5ED3-AE40-84AE-7918B70B814D}"/>
              </a:ext>
            </a:extLst>
          </p:cNvPr>
          <p:cNvSpPr txBox="1"/>
          <p:nvPr/>
        </p:nvSpPr>
        <p:spPr>
          <a:xfrm>
            <a:off x="4650849" y="1445857"/>
            <a:ext cx="3348372" cy="43858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4289" tIns="34289" rIns="34289" bIns="34289" numCol="1" spcCol="38100" rtlCol="0" anchor="t">
            <a:spAutoFit/>
          </a:bodyPr>
          <a:lstStyle/>
          <a:p>
            <a:pPr defTabSz="342900" hangingPunct="0"/>
            <a:r>
              <a:rPr lang="de-DE" sz="2400" dirty="0" err="1"/>
              <a:t>implementation</a:t>
            </a:r>
            <a:r>
              <a:rPr lang="de-DE" sz="2400" dirty="0"/>
              <a:t> 2019</a:t>
            </a:r>
            <a:endParaRPr lang="de-DE" sz="2400" dirty="0">
              <a:solidFill>
                <a:srgbClr val="000000"/>
              </a:solidFill>
              <a:latin typeface="+mj-lt"/>
              <a:ea typeface="+mj-ea"/>
              <a:cs typeface="+mj-cs"/>
              <a:sym typeface="Helvetica"/>
            </a:endParaRPr>
          </a:p>
        </p:txBody>
      </p:sp>
      <p:pic>
        <p:nvPicPr>
          <p:cNvPr id="7" name="Bild 3" descr="Posterserie.pdf">
            <a:extLst>
              <a:ext uri="{FF2B5EF4-FFF2-40B4-BE49-F238E27FC236}">
                <a16:creationId xmlns:a16="http://schemas.microsoft.com/office/drawing/2014/main" id="{92161290-47DB-0B45-83E8-1D11C12144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7353" t="4234" r="6332" b="70634"/>
          <a:stretch/>
        </p:blipFill>
        <p:spPr>
          <a:xfrm>
            <a:off x="7311518" y="72732"/>
            <a:ext cx="1682670" cy="164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15494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in Bild, das Text, Person, drinnen, Decke enthält.&#10;&#10;Automatisch generierte Beschreibung">
            <a:extLst>
              <a:ext uri="{FF2B5EF4-FFF2-40B4-BE49-F238E27FC236}">
                <a16:creationId xmlns:a16="http://schemas.microsoft.com/office/drawing/2014/main" id="{D111FE0E-CA97-71DF-5B50-631B8902A8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7176" cy="5715000"/>
          </a:xfr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7A0BC76-3B4A-CD44-8E64-469D6EB85B0C}"/>
              </a:ext>
            </a:extLst>
          </p:cNvPr>
          <p:cNvSpPr txBox="1"/>
          <p:nvPr/>
        </p:nvSpPr>
        <p:spPr>
          <a:xfrm>
            <a:off x="10269682" y="2921001"/>
            <a:ext cx="18473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1500" dirty="0"/>
          </a:p>
        </p:txBody>
      </p:sp>
    </p:spTree>
    <p:extLst>
      <p:ext uri="{BB962C8B-B14F-4D97-AF65-F5344CB8AC3E}">
        <p14:creationId xmlns:p14="http://schemas.microsoft.com/office/powerpoint/2010/main" val="2199268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Microsoft Office PowerPoint</Application>
  <PresentationFormat>On-screen Show (16:10)</PresentationFormat>
  <Paragraphs>39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Office-Design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Stanz+ An innovative, energy-flexible plus-energy quarter in the centre of Stanz</vt:lpstr>
      <vt:lpstr>PowerPoint Presentation</vt:lpstr>
      <vt:lpstr>PowerPoint Presentation</vt:lpstr>
      <vt:lpstr>PowerPoint Presentation</vt:lpstr>
    </vt:vector>
  </TitlesOfParts>
  <Company>pichlerConsult GesmbH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Bürgerversammlung Stanz</dc:title>
  <dc:creator>Fritz Pichler</dc:creator>
  <cp:lastModifiedBy>Alexia van Uytvanck</cp:lastModifiedBy>
  <cp:revision>253</cp:revision>
  <dcterms:created xsi:type="dcterms:W3CDTF">2015-10-22T11:09:20Z</dcterms:created>
  <dcterms:modified xsi:type="dcterms:W3CDTF">2022-06-20T14:22:51Z</dcterms:modified>
</cp:coreProperties>
</file>