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0" roundtripDataSignature="AMtx7miMNHD0e5i4nlIqVhXo4Udueaov9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it-I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34e6f78d39_0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134e6f78d39_0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11fe33210c4_0_2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g11fe33210c4_0_2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1fe33210c4_0_2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g11fe33210c4_0_2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34e6f78d39_0_8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g134e6f78d39_0_8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34e6f78d39_0_9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g134e6f78d39_0_9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34e6f78d3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134e6f78d39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11fe33210c4_0_18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g11fe33210c4_0_1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1fe33210c4_0_9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11fe33210c4_0_9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1fe33210c4_0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g11fe33210c4_0_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1fe33210c4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g11fe33210c4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5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4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5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5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1fe33210c4_0_111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g11fe33210c4_0_111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93" name="Google Shape;93;g11fe33210c4_0_111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g11fe33210c4_0_111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g11fe33210c4_0_111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1fe33210c4_0_117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g11fe33210c4_0_117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g11fe33210c4_0_117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g11fe33210c4_0_117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g11fe33210c4_0_11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1fe33210c4_0_123"/>
          <p:cNvSpPr txBox="1"/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g11fe33210c4_0_123"/>
          <p:cNvSpPr txBox="1"/>
          <p:nvPr>
            <p:ph idx="1" type="body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5" name="Google Shape;105;g11fe33210c4_0_123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g11fe33210c4_0_12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g11fe33210c4_0_12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1fe33210c4_0_129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g11fe33210c4_0_129"/>
          <p:cNvSpPr txBox="1"/>
          <p:nvPr>
            <p:ph idx="1" type="body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g11fe33210c4_0_129"/>
          <p:cNvSpPr txBox="1"/>
          <p:nvPr>
            <p:ph idx="2" type="body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g11fe33210c4_0_129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g11fe33210c4_0_129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g11fe33210c4_0_129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1fe33210c4_0_136"/>
          <p:cNvSpPr txBox="1"/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g11fe33210c4_0_136"/>
          <p:cNvSpPr txBox="1"/>
          <p:nvPr>
            <p:ph idx="1" type="body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g11fe33210c4_0_136"/>
          <p:cNvSpPr txBox="1"/>
          <p:nvPr>
            <p:ph idx="2" type="body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9" name="Google Shape;119;g11fe33210c4_0_136"/>
          <p:cNvSpPr txBox="1"/>
          <p:nvPr>
            <p:ph idx="3" type="body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0" name="Google Shape;120;g11fe33210c4_0_136"/>
          <p:cNvSpPr txBox="1"/>
          <p:nvPr>
            <p:ph idx="4" type="body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1" name="Google Shape;121;g11fe33210c4_0_136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g11fe33210c4_0_136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g11fe33210c4_0_136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1fe33210c4_0_14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g11fe33210c4_0_145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g11fe33210c4_0_145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g11fe33210c4_0_145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1fe33210c4_0_150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g11fe33210c4_0_150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g11fe33210c4_0_150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1fe33210c4_0_154"/>
          <p:cNvSpPr txBox="1"/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g11fe33210c4_0_154"/>
          <p:cNvSpPr txBox="1"/>
          <p:nvPr>
            <p:ph idx="1" type="body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6" name="Google Shape;136;g11fe33210c4_0_154"/>
          <p:cNvSpPr txBox="1"/>
          <p:nvPr>
            <p:ph idx="2" type="body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37" name="Google Shape;137;g11fe33210c4_0_154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g11fe33210c4_0_154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g11fe33210c4_0_15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1fe33210c4_0_161"/>
          <p:cNvSpPr txBox="1"/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g11fe33210c4_0_161"/>
          <p:cNvSpPr/>
          <p:nvPr>
            <p:ph idx="2" type="pic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</p:sp>
      <p:sp>
        <p:nvSpPr>
          <p:cNvPr id="143" name="Google Shape;143;g11fe33210c4_0_161"/>
          <p:cNvSpPr txBox="1"/>
          <p:nvPr>
            <p:ph idx="1" type="body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4" name="Google Shape;144;g11fe33210c4_0_161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g11fe33210c4_0_161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g11fe33210c4_0_161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1fe33210c4_0_16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g11fe33210c4_0_168"/>
          <p:cNvSpPr txBox="1"/>
          <p:nvPr>
            <p:ph idx="1" type="body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0" name="Google Shape;150;g11fe33210c4_0_168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g11fe33210c4_0_168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g11fe33210c4_0_168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1fe33210c4_0_174"/>
          <p:cNvSpPr txBox="1"/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g11fe33210c4_0_174"/>
          <p:cNvSpPr txBox="1"/>
          <p:nvPr>
            <p:ph idx="1" type="body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6" name="Google Shape;156;g11fe33210c4_0_174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g11fe33210c4_0_174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g11fe33210c4_0_174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7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7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8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9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9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9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9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9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2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22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3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3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1fe33210c4_0_10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6" name="Google Shape;86;g11fe33210c4_0_105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Google Shape;87;g11fe33210c4_0_105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g11fe33210c4_0_105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g11fe33210c4_0_105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1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34e6f78d39_0_5"/>
          <p:cNvSpPr txBox="1"/>
          <p:nvPr>
            <p:ph type="ctrTitle"/>
          </p:nvPr>
        </p:nvSpPr>
        <p:spPr>
          <a:xfrm>
            <a:off x="220725" y="0"/>
            <a:ext cx="11833800" cy="786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it-IT" sz="4500">
                <a:latin typeface="Arial"/>
                <a:ea typeface="Arial"/>
                <a:cs typeface="Arial"/>
                <a:sym typeface="Arial"/>
              </a:rPr>
              <a:t>Contact details for returning headsets </a:t>
            </a:r>
            <a:endParaRPr/>
          </a:p>
        </p:txBody>
      </p:sp>
      <p:sp>
        <p:nvSpPr>
          <p:cNvPr id="164" name="Google Shape;164;g134e6f78d39_0_5"/>
          <p:cNvSpPr txBox="1"/>
          <p:nvPr>
            <p:ph type="ctrTitle"/>
          </p:nvPr>
        </p:nvSpPr>
        <p:spPr>
          <a:xfrm>
            <a:off x="611725" y="2830200"/>
            <a:ext cx="11833800" cy="786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50"/>
              <a:buFont typeface="Arial"/>
              <a:buNone/>
            </a:pPr>
            <a:r>
              <a:rPr b="1" lang="it-IT" sz="3350">
                <a:latin typeface="Arial"/>
                <a:ea typeface="Arial"/>
                <a:cs typeface="Arial"/>
                <a:sym typeface="Arial"/>
              </a:rPr>
              <a:t>EC-RURAL-PACT-CONFERENCE@ec.europa.eu</a:t>
            </a:r>
            <a:endParaRPr b="1" sz="47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9"/>
          <p:cNvSpPr txBox="1"/>
          <p:nvPr/>
        </p:nvSpPr>
        <p:spPr>
          <a:xfrm>
            <a:off x="248088" y="707012"/>
            <a:ext cx="6400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3000"/>
              <a:buFont typeface="Arial"/>
              <a:buNone/>
            </a:pPr>
            <a:r>
              <a:rPr lang="it-IT" sz="3000">
                <a:solidFill>
                  <a:srgbClr val="00B050"/>
                </a:solidFill>
              </a:rPr>
              <a:t>rapporteur: Eugenia BONIFAZI</a:t>
            </a:r>
            <a:endParaRPr/>
          </a:p>
        </p:txBody>
      </p:sp>
      <p:sp>
        <p:nvSpPr>
          <p:cNvPr id="222" name="Google Shape;222;p9"/>
          <p:cNvSpPr txBox="1"/>
          <p:nvPr>
            <p:ph type="ctrTitle"/>
          </p:nvPr>
        </p:nvSpPr>
        <p:spPr>
          <a:xfrm>
            <a:off x="166450" y="0"/>
            <a:ext cx="10573500" cy="638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45"/>
              <a:buFont typeface="Arial"/>
              <a:buNone/>
            </a:pPr>
            <a:r>
              <a:rPr b="1" lang="it-IT" sz="2825">
                <a:latin typeface="Arial"/>
                <a:ea typeface="Arial"/>
                <a:cs typeface="Arial"/>
                <a:sym typeface="Arial"/>
              </a:rPr>
              <a:t>Community driven sustainable energy action in rural villages</a:t>
            </a:r>
            <a:endParaRPr b="1" sz="4040"/>
          </a:p>
        </p:txBody>
      </p:sp>
      <p:pic>
        <p:nvPicPr>
          <p:cNvPr id="223" name="Google Shape;223;p9"/>
          <p:cNvPicPr preferRelativeResize="0"/>
          <p:nvPr/>
        </p:nvPicPr>
        <p:blipFill rotWithShape="1">
          <a:blip r:embed="rId4">
            <a:alphaModFix/>
          </a:blip>
          <a:srcRect b="9290" l="21532" r="4851" t="23581"/>
          <a:stretch/>
        </p:blipFill>
        <p:spPr>
          <a:xfrm>
            <a:off x="166450" y="1309300"/>
            <a:ext cx="9272573" cy="4756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11fe33210c4_0_217"/>
          <p:cNvSpPr txBox="1"/>
          <p:nvPr/>
        </p:nvSpPr>
        <p:spPr>
          <a:xfrm>
            <a:off x="442913" y="1395412"/>
            <a:ext cx="6400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3000"/>
              <a:buFont typeface="Arial"/>
              <a:buNone/>
            </a:pPr>
            <a:r>
              <a:rPr lang="it-IT" sz="3000">
                <a:solidFill>
                  <a:srgbClr val="00B050"/>
                </a:solidFill>
              </a:rPr>
              <a:t>rapporteur: </a:t>
            </a:r>
            <a:r>
              <a:rPr lang="it-IT" sz="3000">
                <a:solidFill>
                  <a:srgbClr val="00B050"/>
                </a:solidFill>
              </a:rPr>
              <a:t>Tialda HAARTSEN</a:t>
            </a:r>
            <a:endParaRPr/>
          </a:p>
        </p:txBody>
      </p:sp>
      <p:sp>
        <p:nvSpPr>
          <p:cNvPr id="229" name="Google Shape;229;g11fe33210c4_0_217"/>
          <p:cNvSpPr txBox="1"/>
          <p:nvPr>
            <p:ph type="ctrTitle"/>
          </p:nvPr>
        </p:nvSpPr>
        <p:spPr>
          <a:xfrm>
            <a:off x="166450" y="0"/>
            <a:ext cx="10573500" cy="71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45"/>
              <a:buFont typeface="Arial"/>
              <a:buNone/>
            </a:pPr>
            <a:r>
              <a:rPr b="1" lang="it-IT" sz="2625">
                <a:latin typeface="Arial"/>
                <a:ea typeface="Arial"/>
                <a:cs typeface="Arial"/>
                <a:sym typeface="Arial"/>
              </a:rPr>
              <a:t>Services for socially resilient and welcoming rural communities</a:t>
            </a:r>
            <a:endParaRPr b="1" sz="3840"/>
          </a:p>
        </p:txBody>
      </p:sp>
      <p:pic>
        <p:nvPicPr>
          <p:cNvPr id="230" name="Google Shape;230;g11fe33210c4_0_217"/>
          <p:cNvPicPr preferRelativeResize="0"/>
          <p:nvPr/>
        </p:nvPicPr>
        <p:blipFill rotWithShape="1">
          <a:blip r:embed="rId4">
            <a:alphaModFix/>
          </a:blip>
          <a:srcRect b="8786" l="0" r="4534" t="19312"/>
          <a:stretch/>
        </p:blipFill>
        <p:spPr>
          <a:xfrm>
            <a:off x="442925" y="2039225"/>
            <a:ext cx="8216477" cy="3480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11fe33210c4_0_222"/>
          <p:cNvSpPr txBox="1"/>
          <p:nvPr/>
        </p:nvSpPr>
        <p:spPr>
          <a:xfrm>
            <a:off x="248088" y="927837"/>
            <a:ext cx="6400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3000"/>
              <a:buFont typeface="Arial"/>
              <a:buNone/>
            </a:pPr>
            <a:r>
              <a:rPr lang="it-IT" sz="3000">
                <a:solidFill>
                  <a:srgbClr val="00B050"/>
                </a:solidFill>
              </a:rPr>
              <a:t>rapporteur: </a:t>
            </a:r>
            <a:r>
              <a:rPr lang="it-IT" sz="3000">
                <a:solidFill>
                  <a:srgbClr val="00B050"/>
                </a:solidFill>
              </a:rPr>
              <a:t>Liam MACHALE</a:t>
            </a:r>
            <a:endParaRPr/>
          </a:p>
        </p:txBody>
      </p:sp>
      <p:sp>
        <p:nvSpPr>
          <p:cNvPr id="236" name="Google Shape;236;g11fe33210c4_0_222"/>
          <p:cNvSpPr txBox="1"/>
          <p:nvPr>
            <p:ph type="ctrTitle"/>
          </p:nvPr>
        </p:nvSpPr>
        <p:spPr>
          <a:xfrm>
            <a:off x="166450" y="0"/>
            <a:ext cx="10573500" cy="8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45"/>
              <a:buFont typeface="Arial"/>
              <a:buNone/>
            </a:pPr>
            <a:r>
              <a:rPr b="1" lang="it-IT" sz="2625">
                <a:latin typeface="Arial"/>
                <a:ea typeface="Arial"/>
                <a:cs typeface="Arial"/>
                <a:sym typeface="Arial"/>
              </a:rPr>
              <a:t>The strategic role of rural areas for climate and food security</a:t>
            </a:r>
            <a:endParaRPr b="1" sz="3840"/>
          </a:p>
        </p:txBody>
      </p:sp>
      <p:pic>
        <p:nvPicPr>
          <p:cNvPr id="237" name="Google Shape;237;g11fe33210c4_0_222"/>
          <p:cNvPicPr preferRelativeResize="0"/>
          <p:nvPr/>
        </p:nvPicPr>
        <p:blipFill rotWithShape="1">
          <a:blip r:embed="rId4">
            <a:alphaModFix/>
          </a:blip>
          <a:srcRect b="21700" l="22143" r="5161" t="8544"/>
          <a:stretch/>
        </p:blipFill>
        <p:spPr>
          <a:xfrm>
            <a:off x="248100" y="1529250"/>
            <a:ext cx="8093477" cy="4368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134e6f78d39_0_87"/>
          <p:cNvSpPr txBox="1"/>
          <p:nvPr>
            <p:ph type="ctrTitle"/>
          </p:nvPr>
        </p:nvSpPr>
        <p:spPr>
          <a:xfrm>
            <a:off x="0" y="0"/>
            <a:ext cx="121920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it-IT" sz="4400">
                <a:latin typeface="Arial"/>
                <a:ea typeface="Arial"/>
                <a:cs typeface="Arial"/>
                <a:sym typeface="Arial"/>
              </a:rPr>
              <a:t>Submit your commitment idea</a:t>
            </a:r>
            <a:endParaRPr/>
          </a:p>
        </p:txBody>
      </p:sp>
      <p:sp>
        <p:nvSpPr>
          <p:cNvPr id="243" name="Google Shape;243;g134e6f78d39_0_87"/>
          <p:cNvSpPr txBox="1"/>
          <p:nvPr>
            <p:ph idx="1" type="subTitle"/>
          </p:nvPr>
        </p:nvSpPr>
        <p:spPr>
          <a:xfrm>
            <a:off x="0" y="5320622"/>
            <a:ext cx="12192000" cy="5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5F43"/>
              </a:buClr>
              <a:buSzPts val="2800"/>
              <a:buNone/>
            </a:pPr>
            <a:r>
              <a:rPr lang="it-IT" sz="2800">
                <a:solidFill>
                  <a:srgbClr val="485F43"/>
                </a:solidFill>
                <a:latin typeface="Arial"/>
                <a:ea typeface="Arial"/>
                <a:cs typeface="Arial"/>
                <a:sym typeface="Arial"/>
              </a:rPr>
              <a:t>scan the QR code to access the link</a:t>
            </a:r>
            <a:endParaRPr/>
          </a:p>
        </p:txBody>
      </p:sp>
      <p:pic>
        <p:nvPicPr>
          <p:cNvPr id="244" name="Google Shape;244;g134e6f78d39_0_8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49138" y="1622400"/>
            <a:ext cx="3545821" cy="35458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34e6f78d39_0_93"/>
          <p:cNvSpPr txBox="1"/>
          <p:nvPr>
            <p:ph type="ctrTitle"/>
          </p:nvPr>
        </p:nvSpPr>
        <p:spPr>
          <a:xfrm>
            <a:off x="220725" y="0"/>
            <a:ext cx="11833800" cy="786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</a:pPr>
            <a:r>
              <a:rPr lang="it-IT" sz="4500">
                <a:latin typeface="Arial"/>
                <a:ea typeface="Arial"/>
                <a:cs typeface="Arial"/>
                <a:sym typeface="Arial"/>
              </a:rPr>
              <a:t>Your commitments </a:t>
            </a:r>
            <a:endParaRPr/>
          </a:p>
        </p:txBody>
      </p:sp>
      <p:pic>
        <p:nvPicPr>
          <p:cNvPr id="170" name="Google Shape;170;g134e6f78d39_0_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52400" y="938425"/>
            <a:ext cx="7770450" cy="4662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34e6f78d39_0_0"/>
          <p:cNvSpPr txBox="1"/>
          <p:nvPr>
            <p:ph type="ctrTitle"/>
          </p:nvPr>
        </p:nvSpPr>
        <p:spPr>
          <a:xfrm>
            <a:off x="0" y="0"/>
            <a:ext cx="121920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it-IT" sz="4400">
                <a:latin typeface="Arial"/>
                <a:ea typeface="Arial"/>
                <a:cs typeface="Arial"/>
                <a:sym typeface="Arial"/>
              </a:rPr>
              <a:t>Submit your commitment idea now</a:t>
            </a:r>
            <a:endParaRPr/>
          </a:p>
        </p:txBody>
      </p:sp>
      <p:sp>
        <p:nvSpPr>
          <p:cNvPr id="176" name="Google Shape;176;g134e6f78d39_0_0"/>
          <p:cNvSpPr txBox="1"/>
          <p:nvPr>
            <p:ph idx="1" type="subTitle"/>
          </p:nvPr>
        </p:nvSpPr>
        <p:spPr>
          <a:xfrm>
            <a:off x="0" y="5320622"/>
            <a:ext cx="12192000" cy="5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5F43"/>
              </a:buClr>
              <a:buSzPts val="2800"/>
              <a:buNone/>
            </a:pPr>
            <a:r>
              <a:rPr lang="it-IT" sz="2800">
                <a:solidFill>
                  <a:srgbClr val="485F43"/>
                </a:solidFill>
                <a:latin typeface="Arial"/>
                <a:ea typeface="Arial"/>
                <a:cs typeface="Arial"/>
                <a:sym typeface="Arial"/>
              </a:rPr>
              <a:t>scan the QR code to access the link</a:t>
            </a:r>
            <a:endParaRPr/>
          </a:p>
        </p:txBody>
      </p:sp>
      <p:pic>
        <p:nvPicPr>
          <p:cNvPr id="177" name="Google Shape;177;g134e6f78d39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23088" y="1622400"/>
            <a:ext cx="3545821" cy="35458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0"/>
          <p:cNvSpPr txBox="1"/>
          <p:nvPr>
            <p:ph type="ctrTitle"/>
          </p:nvPr>
        </p:nvSpPr>
        <p:spPr>
          <a:xfrm>
            <a:off x="442925" y="0"/>
            <a:ext cx="10296900" cy="684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</a:pPr>
            <a:r>
              <a:rPr b="1" lang="it-IT" sz="3300">
                <a:latin typeface="Arial"/>
                <a:ea typeface="Arial"/>
                <a:cs typeface="Arial"/>
                <a:sym typeface="Arial"/>
              </a:rPr>
              <a:t>Digitalisation as a chance for rural areas</a:t>
            </a:r>
            <a:endParaRPr b="1" sz="4800"/>
          </a:p>
        </p:txBody>
      </p:sp>
      <p:pic>
        <p:nvPicPr>
          <p:cNvPr id="183" name="Google Shape;183;p10"/>
          <p:cNvPicPr preferRelativeResize="0"/>
          <p:nvPr/>
        </p:nvPicPr>
        <p:blipFill rotWithShape="1">
          <a:blip r:embed="rId4">
            <a:alphaModFix/>
          </a:blip>
          <a:srcRect b="4233" l="0" r="13755" t="2726"/>
          <a:stretch/>
        </p:blipFill>
        <p:spPr>
          <a:xfrm>
            <a:off x="1728275" y="901875"/>
            <a:ext cx="7533600" cy="4834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11fe33210c4_0_184"/>
          <p:cNvSpPr txBox="1"/>
          <p:nvPr>
            <p:ph type="ctrTitle"/>
          </p:nvPr>
        </p:nvSpPr>
        <p:spPr>
          <a:xfrm>
            <a:off x="442925" y="0"/>
            <a:ext cx="10296900" cy="7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50"/>
              <a:buFont typeface="Arial"/>
              <a:buNone/>
            </a:pPr>
            <a:r>
              <a:rPr b="1" lang="it-IT" sz="2450">
                <a:latin typeface="Arial"/>
                <a:ea typeface="Arial"/>
                <a:cs typeface="Arial"/>
                <a:sym typeface="Arial"/>
              </a:rPr>
              <a:t>Sustainable mobility solutions to connect rural areas </a:t>
            </a:r>
            <a:endParaRPr b="1" sz="245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50"/>
              <a:buFont typeface="Arial"/>
              <a:buNone/>
            </a:pPr>
            <a:r>
              <a:rPr b="1" lang="it-IT" sz="2450">
                <a:latin typeface="Arial"/>
                <a:ea typeface="Arial"/>
                <a:cs typeface="Arial"/>
                <a:sym typeface="Arial"/>
              </a:rPr>
              <a:t>with urban centres</a:t>
            </a:r>
            <a:endParaRPr b="1" sz="3800"/>
          </a:p>
        </p:txBody>
      </p:sp>
      <p:pic>
        <p:nvPicPr>
          <p:cNvPr id="189" name="Google Shape;189;g11fe33210c4_0_18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33150" y="715376"/>
            <a:ext cx="8174299" cy="5069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1fe33210c4_0_98"/>
          <p:cNvSpPr txBox="1"/>
          <p:nvPr>
            <p:ph type="ctrTitle"/>
          </p:nvPr>
        </p:nvSpPr>
        <p:spPr>
          <a:xfrm>
            <a:off x="442925" y="0"/>
            <a:ext cx="10296900" cy="7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50"/>
              <a:buFont typeface="Arial"/>
              <a:buNone/>
            </a:pPr>
            <a:r>
              <a:rPr b="1" lang="it-IT" sz="2450">
                <a:latin typeface="Arial"/>
                <a:ea typeface="Arial"/>
                <a:cs typeface="Arial"/>
                <a:sym typeface="Arial"/>
              </a:rPr>
              <a:t>Social economy as catalyst to boost resilience and town transition in rural areas</a:t>
            </a:r>
            <a:endParaRPr b="1" sz="3800"/>
          </a:p>
        </p:txBody>
      </p:sp>
      <p:pic>
        <p:nvPicPr>
          <p:cNvPr id="195" name="Google Shape;195;g11fe33210c4_0_9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17300" y="862575"/>
            <a:ext cx="8546951" cy="503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7"/>
          <p:cNvSpPr txBox="1"/>
          <p:nvPr/>
        </p:nvSpPr>
        <p:spPr>
          <a:xfrm>
            <a:off x="2143513" y="2458312"/>
            <a:ext cx="6400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3000"/>
              <a:buFont typeface="Arial"/>
              <a:buNone/>
            </a:pPr>
            <a:r>
              <a:rPr lang="it-IT" sz="3000">
                <a:solidFill>
                  <a:srgbClr val="FFC000"/>
                </a:solidFill>
              </a:rPr>
              <a:t>rapporteur: Maarten KOREMAN</a:t>
            </a:r>
            <a:endParaRPr/>
          </a:p>
        </p:txBody>
      </p:sp>
      <p:sp>
        <p:nvSpPr>
          <p:cNvPr id="201" name="Google Shape;201;p7"/>
          <p:cNvSpPr txBox="1"/>
          <p:nvPr>
            <p:ph type="ctrTitle"/>
          </p:nvPr>
        </p:nvSpPr>
        <p:spPr>
          <a:xfrm>
            <a:off x="442925" y="0"/>
            <a:ext cx="10296900" cy="61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50"/>
              <a:buFont typeface="Arial"/>
              <a:buNone/>
            </a:pPr>
            <a:r>
              <a:rPr b="1" lang="it-IT" sz="3250">
                <a:latin typeface="Arial"/>
                <a:ea typeface="Arial"/>
                <a:cs typeface="Arial"/>
                <a:sym typeface="Arial"/>
              </a:rPr>
              <a:t>Rural youth as leaders of change </a:t>
            </a:r>
            <a:endParaRPr b="1" sz="4600"/>
          </a:p>
        </p:txBody>
      </p:sp>
      <p:pic>
        <p:nvPicPr>
          <p:cNvPr id="202" name="Google Shape;202;p7"/>
          <p:cNvPicPr preferRelativeResize="0"/>
          <p:nvPr/>
        </p:nvPicPr>
        <p:blipFill rotWithShape="1">
          <a:blip r:embed="rId4">
            <a:alphaModFix/>
          </a:blip>
          <a:srcRect b="0" l="0" r="0" t="16888"/>
          <a:stretch/>
        </p:blipFill>
        <p:spPr>
          <a:xfrm>
            <a:off x="823825" y="758675"/>
            <a:ext cx="9219124" cy="5153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1fe33210c4_0_2"/>
          <p:cNvSpPr txBox="1"/>
          <p:nvPr/>
        </p:nvSpPr>
        <p:spPr>
          <a:xfrm>
            <a:off x="2143513" y="2458312"/>
            <a:ext cx="6400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3000"/>
              <a:buFont typeface="Arial"/>
              <a:buNone/>
            </a:pPr>
            <a:r>
              <a:rPr lang="it-IT" sz="3000">
                <a:solidFill>
                  <a:srgbClr val="FFC000"/>
                </a:solidFill>
              </a:rPr>
              <a:t>rapporteur: </a:t>
            </a:r>
            <a:r>
              <a:rPr lang="it-IT" sz="3000">
                <a:solidFill>
                  <a:srgbClr val="FFC000"/>
                </a:solidFill>
              </a:rPr>
              <a:t>Simona TONDELLI</a:t>
            </a:r>
            <a:endParaRPr/>
          </a:p>
        </p:txBody>
      </p:sp>
      <p:sp>
        <p:nvSpPr>
          <p:cNvPr id="208" name="Google Shape;208;g11fe33210c4_0_2"/>
          <p:cNvSpPr txBox="1"/>
          <p:nvPr>
            <p:ph type="ctrTitle"/>
          </p:nvPr>
        </p:nvSpPr>
        <p:spPr>
          <a:xfrm>
            <a:off x="442925" y="0"/>
            <a:ext cx="10296900" cy="8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45"/>
              <a:buFont typeface="Arial"/>
              <a:buNone/>
            </a:pPr>
            <a:r>
              <a:rPr b="1" lang="it-IT" sz="2425">
                <a:latin typeface="Arial"/>
                <a:ea typeface="Arial"/>
                <a:cs typeface="Arial"/>
                <a:sym typeface="Arial"/>
              </a:rPr>
              <a:t>Rural research and innovation ecosystems: social innovation, tourism and cultural and creative industries, start-up villages</a:t>
            </a:r>
            <a:endParaRPr b="1" sz="3640"/>
          </a:p>
        </p:txBody>
      </p:sp>
      <p:pic>
        <p:nvPicPr>
          <p:cNvPr id="209" name="Google Shape;209;g11fe33210c4_0_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2925" y="944245"/>
            <a:ext cx="9301024" cy="4946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11fe33210c4_0_7"/>
          <p:cNvSpPr txBox="1"/>
          <p:nvPr/>
        </p:nvSpPr>
        <p:spPr>
          <a:xfrm>
            <a:off x="2143513" y="2458312"/>
            <a:ext cx="6400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3000"/>
              <a:buFont typeface="Arial"/>
              <a:buNone/>
            </a:pPr>
            <a:r>
              <a:rPr lang="it-IT" sz="3000">
                <a:solidFill>
                  <a:srgbClr val="FFC000"/>
                </a:solidFill>
              </a:rPr>
              <a:t>rapporteur: </a:t>
            </a:r>
            <a:r>
              <a:rPr lang="it-IT" sz="3000">
                <a:solidFill>
                  <a:srgbClr val="FFC000"/>
                </a:solidFill>
              </a:rPr>
              <a:t>Edina OCSKO</a:t>
            </a:r>
            <a:endParaRPr/>
          </a:p>
        </p:txBody>
      </p:sp>
      <p:sp>
        <p:nvSpPr>
          <p:cNvPr id="215" name="Google Shape;215;g11fe33210c4_0_7"/>
          <p:cNvSpPr txBox="1"/>
          <p:nvPr>
            <p:ph type="ctrTitle"/>
          </p:nvPr>
        </p:nvSpPr>
        <p:spPr>
          <a:xfrm>
            <a:off x="442925" y="0"/>
            <a:ext cx="10296900" cy="8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45"/>
              <a:buFont typeface="Arial"/>
              <a:buNone/>
            </a:pPr>
            <a:r>
              <a:rPr b="1" lang="it-IT" sz="2825">
                <a:latin typeface="Arial"/>
                <a:ea typeface="Arial"/>
                <a:cs typeface="Arial"/>
                <a:sym typeface="Arial"/>
              </a:rPr>
              <a:t>Place-based approaches for rural development: LEADER, CLLD and Smart Villages</a:t>
            </a:r>
            <a:endParaRPr b="1" sz="4040"/>
          </a:p>
        </p:txBody>
      </p:sp>
      <p:pic>
        <p:nvPicPr>
          <p:cNvPr id="216" name="Google Shape;216;g11fe33210c4_0_7"/>
          <p:cNvPicPr preferRelativeResize="0"/>
          <p:nvPr/>
        </p:nvPicPr>
        <p:blipFill rotWithShape="1">
          <a:blip r:embed="rId4">
            <a:alphaModFix/>
          </a:blip>
          <a:srcRect b="0" l="0" r="1758" t="0"/>
          <a:stretch/>
        </p:blipFill>
        <p:spPr>
          <a:xfrm>
            <a:off x="442925" y="859800"/>
            <a:ext cx="8929151" cy="50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2016-11-14T13:56:45Z</dcterms:created>
  <dc:creator>Valentina Corvi</dc:creator>
</cp:coreProperties>
</file>