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6" r:id="rId2"/>
    <p:sldId id="264" r:id="rId3"/>
    <p:sldId id="270" r:id="rId4"/>
    <p:sldId id="272" r:id="rId5"/>
    <p:sldId id="276" r:id="rId6"/>
    <p:sldId id="273" r:id="rId7"/>
    <p:sldId id="271" r:id="rId8"/>
    <p:sldId id="274" r:id="rId9"/>
    <p:sldId id="275" r:id="rId10"/>
    <p:sldId id="268"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gbGxlz6nYjDo58SZkMZkkYA0MO3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78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t-IT"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1782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3491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54358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37139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34572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0089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39534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3"/>
          <p:cNvSpPr>
            <a:spLocks noGrp="1"/>
          </p:cNvSpPr>
          <p:nvPr>
            <p:ph type="pic" idx="2"/>
          </p:nvPr>
        </p:nvSpPr>
        <p:spPr>
          <a:xfrm>
            <a:off x="5183188" y="987425"/>
            <a:ext cx="6172200" cy="4873625"/>
          </a:xfrm>
          <a:prstGeom prst="rect">
            <a:avLst/>
          </a:prstGeom>
          <a:noFill/>
          <a:ln>
            <a:noFill/>
          </a:ln>
        </p:spPr>
      </p:sp>
      <p:sp>
        <p:nvSpPr>
          <p:cNvPr id="68" name="Google Shape;68;p2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1"/>
        <p:cNvGrpSpPr/>
        <p:nvPr/>
      </p:nvGrpSpPr>
      <p:grpSpPr>
        <a:xfrm>
          <a:off x="0" y="0"/>
          <a:ext cx="0" cy="0"/>
          <a:chOff x="0" y="0"/>
          <a:chExt cx="0" cy="0"/>
        </a:xfrm>
      </p:grpSpPr>
      <p:sp>
        <p:nvSpPr>
          <p:cNvPr id="162" name="Google Shape;162;p13"/>
          <p:cNvSpPr txBox="1">
            <a:spLocks noGrp="1"/>
          </p:cNvSpPr>
          <p:nvPr>
            <p:ph type="ctrTitle"/>
          </p:nvPr>
        </p:nvSpPr>
        <p:spPr>
          <a:xfrm>
            <a:off x="147144" y="3537443"/>
            <a:ext cx="12192000" cy="147002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lt1"/>
              </a:buClr>
              <a:buSzPts val="15000"/>
              <a:buFont typeface="Arial"/>
              <a:buNone/>
            </a:pPr>
            <a:r>
              <a:rPr lang="it-IT" sz="15000" dirty="0" err="1">
                <a:solidFill>
                  <a:schemeClr val="lt1"/>
                </a:solidFill>
                <a:latin typeface="Arial"/>
                <a:ea typeface="Arial"/>
                <a:cs typeface="Arial"/>
                <a:sym typeface="Arial"/>
              </a:rPr>
              <a:t>Thank</a:t>
            </a:r>
            <a:r>
              <a:rPr lang="it-IT" sz="15000" dirty="0">
                <a:solidFill>
                  <a:schemeClr val="lt1"/>
                </a:solidFill>
                <a:latin typeface="Arial"/>
                <a:ea typeface="Arial"/>
                <a:cs typeface="Arial"/>
                <a:sym typeface="Arial"/>
              </a:rPr>
              <a:t> </a:t>
            </a:r>
            <a:r>
              <a:rPr lang="it-IT" sz="15000" dirty="0" err="1" smtClean="0">
                <a:solidFill>
                  <a:schemeClr val="lt1"/>
                </a:solidFill>
                <a:latin typeface="Arial"/>
                <a:ea typeface="Arial"/>
                <a:cs typeface="Arial"/>
                <a:sym typeface="Arial"/>
              </a:rPr>
              <a:t>you</a:t>
            </a:r>
            <a:r>
              <a:rPr lang="pl-PL" sz="15000" dirty="0" smtClean="0">
                <a:solidFill>
                  <a:schemeClr val="lt1"/>
                </a:solidFill>
                <a:latin typeface="Arial"/>
                <a:ea typeface="Arial"/>
                <a:cs typeface="Arial"/>
                <a:sym typeface="Arial"/>
              </a:rPr>
              <a:t>!</a:t>
            </a:r>
            <a:br>
              <a:rPr lang="pl-PL" sz="15000" dirty="0" smtClean="0">
                <a:solidFill>
                  <a:schemeClr val="lt1"/>
                </a:solidFill>
                <a:latin typeface="Arial"/>
                <a:ea typeface="Arial"/>
                <a:cs typeface="Arial"/>
                <a:sym typeface="Arial"/>
              </a:rPr>
            </a:br>
            <a:r>
              <a:rPr lang="pl-PL" sz="15000" dirty="0" smtClean="0">
                <a:solidFill>
                  <a:schemeClr val="lt1"/>
                </a:solidFill>
                <a:latin typeface="Arial"/>
                <a:ea typeface="Arial"/>
                <a:cs typeface="Arial"/>
                <a:sym typeface="Arial"/>
              </a:rPr>
              <a:t/>
            </a:r>
            <a:br>
              <a:rPr lang="pl-PL" sz="15000" dirty="0" smtClean="0">
                <a:solidFill>
                  <a:schemeClr val="lt1"/>
                </a:solidFill>
                <a:latin typeface="Arial"/>
                <a:ea typeface="Arial"/>
                <a:cs typeface="Arial"/>
                <a:sym typeface="Arial"/>
              </a:rPr>
            </a:br>
            <a:r>
              <a:rPr lang="pl-PL" sz="3600" dirty="0" smtClean="0">
                <a:solidFill>
                  <a:schemeClr val="tx1"/>
                </a:solidFill>
                <a:latin typeface="Arial"/>
                <a:ea typeface="Arial"/>
                <a:cs typeface="Arial"/>
                <a:sym typeface="Arial"/>
              </a:rPr>
              <a:t>Piotr.rapacz@ec.europa.eu</a:t>
            </a:r>
            <a:endParaRPr sz="36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9" name="Google Shape;92;p2"/>
          <p:cNvSpPr txBox="1">
            <a:spLocks noGrp="1"/>
          </p:cNvSpPr>
          <p:nvPr>
            <p:ph type="ctrTitle"/>
          </p:nvPr>
        </p:nvSpPr>
        <p:spPr>
          <a:xfrm>
            <a:off x="105103" y="1241642"/>
            <a:ext cx="12192000" cy="1470025"/>
          </a:xfrm>
          <a:prstGeom prst="rect">
            <a:avLst/>
          </a:prstGeom>
          <a:noFill/>
          <a:ln>
            <a:noFill/>
          </a:ln>
        </p:spPr>
        <p:txBody>
          <a:bodyPr spcFirstLastPara="1" wrap="square" lIns="91425" tIns="45700" rIns="91425" bIns="45700" anchor="b" anchorCtr="0">
            <a:normAutofit/>
          </a:bodyPr>
          <a:lstStyle/>
          <a:p>
            <a:pPr lvl="0">
              <a:buSzPts val="4400"/>
            </a:pPr>
            <a:r>
              <a:rPr lang="en-US" sz="4400" dirty="0">
                <a:solidFill>
                  <a:srgbClr val="002060"/>
                </a:solidFill>
                <a:latin typeface="Arial"/>
                <a:ea typeface="Arial"/>
                <a:cs typeface="Arial"/>
                <a:sym typeface="Arial"/>
              </a:rPr>
              <a:t>Sustainable mobility solutions to connect rural areas with </a:t>
            </a:r>
            <a:r>
              <a:rPr lang="en-US" sz="4400" dirty="0" smtClean="0">
                <a:solidFill>
                  <a:srgbClr val="002060"/>
                </a:solidFill>
                <a:latin typeface="Arial"/>
                <a:ea typeface="Arial"/>
                <a:cs typeface="Arial"/>
                <a:sym typeface="Arial"/>
              </a:rPr>
              <a:t>urban</a:t>
            </a:r>
            <a:r>
              <a:rPr lang="pl-PL" sz="4400" dirty="0" smtClean="0">
                <a:solidFill>
                  <a:srgbClr val="002060"/>
                </a:solidFill>
                <a:latin typeface="Arial"/>
                <a:ea typeface="Arial"/>
                <a:cs typeface="Arial"/>
                <a:sym typeface="Arial"/>
              </a:rPr>
              <a:t> </a:t>
            </a:r>
            <a:r>
              <a:rPr lang="en-US" sz="4400" dirty="0" err="1" smtClean="0">
                <a:solidFill>
                  <a:srgbClr val="002060"/>
                </a:solidFill>
                <a:latin typeface="Arial"/>
                <a:ea typeface="Arial"/>
                <a:cs typeface="Arial"/>
                <a:sym typeface="Arial"/>
              </a:rPr>
              <a:t>centres</a:t>
            </a:r>
            <a:endParaRPr dirty="0">
              <a:solidFill>
                <a:srgbClr val="002060"/>
              </a:solidFill>
            </a:endParaRPr>
          </a:p>
        </p:txBody>
      </p:sp>
      <p:sp>
        <p:nvSpPr>
          <p:cNvPr id="10" name="Google Shape;93;p2"/>
          <p:cNvSpPr txBox="1">
            <a:spLocks noGrp="1"/>
          </p:cNvSpPr>
          <p:nvPr>
            <p:ph type="subTitle" idx="1"/>
          </p:nvPr>
        </p:nvSpPr>
        <p:spPr>
          <a:xfrm>
            <a:off x="105103" y="3352798"/>
            <a:ext cx="12192000" cy="10668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485F43"/>
              </a:buClr>
              <a:buSzPts val="2800"/>
              <a:buNone/>
            </a:pPr>
            <a:r>
              <a:rPr lang="pl-PL" sz="3600" b="1" i="1" dirty="0" err="1" smtClean="0">
                <a:solidFill>
                  <a:srgbClr val="002060"/>
                </a:solidFill>
              </a:rPr>
              <a:t>Rural</a:t>
            </a:r>
            <a:r>
              <a:rPr lang="pl-PL" sz="3600" b="1" i="1" dirty="0" smtClean="0">
                <a:solidFill>
                  <a:srgbClr val="002060"/>
                </a:solidFill>
              </a:rPr>
              <a:t> </a:t>
            </a:r>
            <a:r>
              <a:rPr lang="pl-PL" sz="3600" b="1" i="1" dirty="0" err="1" smtClean="0">
                <a:solidFill>
                  <a:srgbClr val="002060"/>
                </a:solidFill>
              </a:rPr>
              <a:t>mobility</a:t>
            </a:r>
            <a:r>
              <a:rPr lang="pl-PL" sz="3600" b="1" i="1" dirty="0" smtClean="0">
                <a:solidFill>
                  <a:srgbClr val="002060"/>
                </a:solidFill>
              </a:rPr>
              <a:t> in the EU transport policy</a:t>
            </a:r>
            <a:endParaRPr sz="3600" b="1" i="1" dirty="0">
              <a:solidFill>
                <a:srgbClr val="002060"/>
              </a:solidFill>
            </a:endParaRPr>
          </a:p>
        </p:txBody>
      </p:sp>
      <p:sp>
        <p:nvSpPr>
          <p:cNvPr id="11" name="Google Shape;93;p2"/>
          <p:cNvSpPr txBox="1">
            <a:spLocks/>
          </p:cNvSpPr>
          <p:nvPr/>
        </p:nvSpPr>
        <p:spPr>
          <a:xfrm>
            <a:off x="105103" y="4419598"/>
            <a:ext cx="4529959" cy="140050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indent="0">
              <a:spcBef>
                <a:spcPts val="0"/>
              </a:spcBef>
              <a:buClr>
                <a:srgbClr val="485F43"/>
              </a:buClr>
              <a:buSzPts val="2800"/>
            </a:pPr>
            <a:r>
              <a:rPr lang="pl-PL" sz="2800" dirty="0">
                <a:solidFill>
                  <a:schemeClr val="accent1">
                    <a:lumMod val="50000"/>
                  </a:schemeClr>
                </a:solidFill>
              </a:rPr>
              <a:t>Piotr </a:t>
            </a:r>
            <a:r>
              <a:rPr lang="pl-PL" sz="2800" dirty="0" smtClean="0">
                <a:solidFill>
                  <a:schemeClr val="accent1">
                    <a:lumMod val="50000"/>
                  </a:schemeClr>
                </a:solidFill>
              </a:rPr>
              <a:t>Rapacz, DG MOVE</a:t>
            </a:r>
            <a:r>
              <a:rPr lang="pl-PL" sz="2800" dirty="0" smtClean="0"/>
              <a:t/>
            </a:r>
            <a:br>
              <a:rPr lang="pl-PL" sz="2800" dirty="0" smtClean="0"/>
            </a:br>
            <a:endParaRPr lang="pl-PL" sz="2800" dirty="0" smtClean="0"/>
          </a:p>
          <a:p>
            <a:pPr marL="0" indent="0">
              <a:spcBef>
                <a:spcPts val="0"/>
              </a:spcBef>
              <a:buClr>
                <a:srgbClr val="485F43"/>
              </a:buClr>
              <a:buSzPts val="2800"/>
            </a:pPr>
            <a:r>
              <a:rPr lang="fr-BE" sz="2200" kern="1200" dirty="0">
                <a:solidFill>
                  <a:srgbClr val="164292"/>
                </a:solidFill>
                <a:latin typeface="PFSquareSansPro-Regular"/>
              </a:rPr>
              <a:t>#</a:t>
            </a:r>
            <a:r>
              <a:rPr lang="fr-BE" sz="2200" kern="1200" dirty="0" err="1">
                <a:solidFill>
                  <a:srgbClr val="164292"/>
                </a:solidFill>
                <a:latin typeface="PFSquareSansPro-Regular"/>
              </a:rPr>
              <a:t>MobilityStrategy</a:t>
            </a:r>
            <a:r>
              <a:rPr lang="fr-BE" sz="2200" kern="1200" dirty="0">
                <a:solidFill>
                  <a:srgbClr val="164292"/>
                </a:solidFill>
                <a:latin typeface="PFSquareSansPro-Regular"/>
              </a:rPr>
              <a:t>   #</a:t>
            </a:r>
            <a:r>
              <a:rPr lang="fr-BE" sz="2200" kern="1200" dirty="0" err="1">
                <a:solidFill>
                  <a:srgbClr val="164292"/>
                </a:solidFill>
                <a:latin typeface="PFSquareSansPro-Regular"/>
              </a:rPr>
              <a:t>EUGreenDeal</a:t>
            </a:r>
            <a:endParaRPr lang="en-GB" sz="2200" kern="1200" dirty="0">
              <a:solidFill>
                <a:srgbClr val="164292"/>
              </a:solidFill>
              <a:latin typeface="PFSquareSansPro-Regular"/>
            </a:endParaRPr>
          </a:p>
          <a:p>
            <a:pPr marL="0" indent="0">
              <a:spcBef>
                <a:spcPts val="0"/>
              </a:spcBef>
              <a:buClr>
                <a:srgbClr val="485F43"/>
              </a:buClr>
              <a:buSzPts val="2800"/>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7" name="Google Shape;99;p3"/>
          <p:cNvSpPr txBox="1">
            <a:spLocks/>
          </p:cNvSpPr>
          <p:nvPr/>
        </p:nvSpPr>
        <p:spPr>
          <a:xfrm>
            <a:off x="515007" y="-115615"/>
            <a:ext cx="7994596" cy="1470025"/>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SzPts val="4500"/>
            </a:pPr>
            <a:r>
              <a:rPr lang="it-IT" sz="4400" dirty="0">
                <a:solidFill>
                  <a:srgbClr val="164292"/>
                </a:solidFill>
                <a:sym typeface="Arial"/>
              </a:rPr>
              <a:t>Background</a:t>
            </a:r>
            <a:endParaRPr lang="it-IT" sz="4400" dirty="0">
              <a:solidFill>
                <a:srgbClr val="164292"/>
              </a:solidFill>
              <a:sym typeface="Arial"/>
            </a:endParaRPr>
          </a:p>
        </p:txBody>
      </p:sp>
      <p:sp>
        <p:nvSpPr>
          <p:cNvPr id="12" name="Google Shape;98;p3"/>
          <p:cNvSpPr txBox="1">
            <a:spLocks noGrp="1"/>
          </p:cNvSpPr>
          <p:nvPr>
            <p:ph type="subTitle" idx="1"/>
          </p:nvPr>
        </p:nvSpPr>
        <p:spPr>
          <a:xfrm>
            <a:off x="220717" y="1673202"/>
            <a:ext cx="11552183" cy="3388022"/>
          </a:xfrm>
          <a:prstGeom prst="rect">
            <a:avLst/>
          </a:prstGeom>
          <a:noFill/>
          <a:ln>
            <a:noFill/>
          </a:ln>
        </p:spPr>
        <p:txBody>
          <a:bodyPr spcFirstLastPara="1" wrap="square" lIns="91425" tIns="45700" rIns="91425" bIns="45700" anchor="t" anchorCtr="0">
            <a:noAutofit/>
          </a:bodyPr>
          <a:lstStyle/>
          <a:p>
            <a:pPr marL="0" indent="0" algn="l">
              <a:spcBef>
                <a:spcPts val="600"/>
              </a:spcBef>
            </a:pPr>
            <a:r>
              <a:rPr lang="en-US" dirty="0"/>
              <a:t>More than 70% of Europeans live in cities and expect solutions for: </a:t>
            </a:r>
          </a:p>
          <a:p>
            <a:pPr marL="819471" indent="-457200" algn="l">
              <a:spcBef>
                <a:spcPts val="600"/>
              </a:spcBef>
              <a:buFont typeface="Arial" panose="020B0604020202020204" pitchFamily="34" charset="0"/>
              <a:buChar char="•"/>
            </a:pPr>
            <a:r>
              <a:rPr lang="en-US" dirty="0"/>
              <a:t>Better and safer mobility (road injuries and fatalities)</a:t>
            </a:r>
          </a:p>
          <a:p>
            <a:pPr marL="819471" indent="-457200" algn="l">
              <a:spcBef>
                <a:spcPts val="600"/>
              </a:spcBef>
              <a:buFont typeface="Arial" panose="020B0604020202020204" pitchFamily="34" charset="0"/>
              <a:buChar char="•"/>
            </a:pPr>
            <a:r>
              <a:rPr lang="en-US" dirty="0"/>
              <a:t>Congestion </a:t>
            </a:r>
          </a:p>
          <a:p>
            <a:pPr marL="819471" indent="-457200" algn="l">
              <a:spcBef>
                <a:spcPts val="600"/>
              </a:spcBef>
              <a:buFont typeface="Arial" panose="020B0604020202020204" pitchFamily="34" charset="0"/>
              <a:buChar char="•"/>
            </a:pPr>
            <a:r>
              <a:rPr lang="en-US" dirty="0"/>
              <a:t>GHG emissions (urban areas: 23% of the EU's GHG transport emissions) </a:t>
            </a:r>
          </a:p>
          <a:p>
            <a:pPr marL="819471" indent="-457200" algn="l">
              <a:spcBef>
                <a:spcPts val="600"/>
              </a:spcBef>
              <a:buFont typeface="Arial" panose="020B0604020202020204" pitchFamily="34" charset="0"/>
              <a:buChar char="•"/>
            </a:pPr>
            <a:r>
              <a:rPr lang="en-US" dirty="0"/>
              <a:t>Air and noise pollution (from transport)</a:t>
            </a:r>
            <a:endParaRPr lang="pl-PL" dirty="0"/>
          </a:p>
          <a:p>
            <a:pPr marL="0" indent="0" algn="l"/>
            <a:r>
              <a:rPr lang="en-GB" dirty="0"/>
              <a:t>At the same time 30% of the population lives in villages, small towns and </a:t>
            </a:r>
            <a:r>
              <a:rPr lang="en-GB" dirty="0" err="1"/>
              <a:t>peri</a:t>
            </a:r>
            <a:r>
              <a:rPr lang="en-GB" dirty="0"/>
              <a:t>-urban areas, and is often dependent on private cars for reaching nearby urban nodes</a:t>
            </a:r>
          </a:p>
          <a:p>
            <a:pPr algn="l">
              <a:buFont typeface="Arial" panose="020B0604020202020204" pitchFamily="34" charset="0"/>
              <a:buChar char="•"/>
            </a:pPr>
            <a:r>
              <a:rPr lang="fr-BE" dirty="0" err="1"/>
              <a:t>Climate</a:t>
            </a:r>
            <a:r>
              <a:rPr lang="fr-BE" dirty="0"/>
              <a:t> </a:t>
            </a:r>
            <a:r>
              <a:rPr lang="fr-BE" dirty="0" err="1" smtClean="0"/>
              <a:t>urgency</a:t>
            </a:r>
            <a:endParaRPr lang="fr-BE" dirty="0"/>
          </a:p>
          <a:p>
            <a:pPr algn="l">
              <a:buFont typeface="Arial" panose="020B0604020202020204" pitchFamily="34" charset="0"/>
              <a:buChar char="•"/>
            </a:pPr>
            <a:r>
              <a:rPr lang="en-GB" dirty="0"/>
              <a:t>Social inclusion and human well-being, especially for disadvantaged </a:t>
            </a:r>
            <a:r>
              <a:rPr lang="en-GB" dirty="0" smtClean="0"/>
              <a:t>groups</a:t>
            </a:r>
            <a:endParaRPr lang="pl-PL" dirty="0" smtClean="0"/>
          </a:p>
          <a:p>
            <a:pPr algn="l">
              <a:buFont typeface="Arial" panose="020B0604020202020204" pitchFamily="34" charset="0"/>
              <a:buChar char="•"/>
            </a:pPr>
            <a:r>
              <a:rPr lang="pl-PL" dirty="0" err="1" smtClean="0"/>
              <a:t>Digitalisation</a:t>
            </a:r>
            <a:endParaRPr lang="en-GB" dirty="0"/>
          </a:p>
        </p:txBody>
      </p:sp>
      <p:grpSp>
        <p:nvGrpSpPr>
          <p:cNvPr id="13" name="Group 12">
            <a:extLst>
              <a:ext uri="{FF2B5EF4-FFF2-40B4-BE49-F238E27FC236}">
                <a16:creationId xmlns:a16="http://schemas.microsoft.com/office/drawing/2014/main" id="{F8C18157-4EF3-4A11-8B33-18A99760B7C7}"/>
              </a:ext>
            </a:extLst>
          </p:cNvPr>
          <p:cNvGrpSpPr/>
          <p:nvPr/>
        </p:nvGrpSpPr>
        <p:grpSpPr bwMode="gray">
          <a:xfrm>
            <a:off x="4035971" y="273269"/>
            <a:ext cx="6244797" cy="1492418"/>
            <a:chOff x="1924321" y="1920876"/>
            <a:chExt cx="7671025" cy="2088203"/>
          </a:xfrm>
        </p:grpSpPr>
        <p:grpSp>
          <p:nvGrpSpPr>
            <p:cNvPr id="14" name="Group 13">
              <a:extLst>
                <a:ext uri="{FF2B5EF4-FFF2-40B4-BE49-F238E27FC236}">
                  <a16:creationId xmlns:a16="http://schemas.microsoft.com/office/drawing/2014/main" id="{BF1012F2-D7C7-449C-B773-A7D043F4CFDD}"/>
                </a:ext>
              </a:extLst>
            </p:cNvPr>
            <p:cNvGrpSpPr/>
            <p:nvPr/>
          </p:nvGrpSpPr>
          <p:grpSpPr bwMode="gray">
            <a:xfrm>
              <a:off x="3789939" y="1920876"/>
              <a:ext cx="2050767" cy="2088203"/>
              <a:chOff x="3789939" y="1920876"/>
              <a:chExt cx="2050767" cy="2088203"/>
            </a:xfrm>
          </p:grpSpPr>
          <p:pic>
            <p:nvPicPr>
              <p:cNvPr id="30" name="Picture 29">
                <a:extLst>
                  <a:ext uri="{FF2B5EF4-FFF2-40B4-BE49-F238E27FC236}">
                    <a16:creationId xmlns:a16="http://schemas.microsoft.com/office/drawing/2014/main" id="{8D97C40A-7F91-4D5E-A3E8-95A6063FBCD1}"/>
                  </a:ext>
                </a:extLst>
              </p:cNvPr>
              <p:cNvPicPr>
                <a:picLocks/>
              </p:cNvPicPr>
              <p:nvPr/>
            </p:nvPicPr>
            <p:blipFill rotWithShape="1">
              <a:blip r:embed="rId4" cstate="print">
                <a:extLst>
                  <a:ext uri="{28A0092B-C50C-407E-A947-70E740481C1C}">
                    <a14:useLocalDpi xmlns:a14="http://schemas.microsoft.com/office/drawing/2010/main" val="0"/>
                  </a:ext>
                </a:extLst>
              </a:blip>
              <a:srcRect l="27032" r="14934"/>
              <a:stretch/>
            </p:blipFill>
            <p:spPr bwMode="gray">
              <a:xfrm>
                <a:off x="3789939" y="1920876"/>
                <a:ext cx="2050767" cy="2088203"/>
              </a:xfrm>
              <a:prstGeom prst="ellipse">
                <a:avLst/>
              </a:prstGeom>
              <a:ln w="63500" cap="rnd">
                <a:noFill/>
              </a:ln>
              <a:effectLst/>
            </p:spPr>
          </p:pic>
          <p:grpSp>
            <p:nvGrpSpPr>
              <p:cNvPr id="31" name="Graphic 4">
                <a:extLst>
                  <a:ext uri="{FF2B5EF4-FFF2-40B4-BE49-F238E27FC236}">
                    <a16:creationId xmlns:a16="http://schemas.microsoft.com/office/drawing/2014/main" id="{A8B50AB5-E68F-4202-B2E6-801655C8BA77}"/>
                  </a:ext>
                </a:extLst>
              </p:cNvPr>
              <p:cNvGrpSpPr/>
              <p:nvPr/>
            </p:nvGrpSpPr>
            <p:grpSpPr bwMode="gray">
              <a:xfrm>
                <a:off x="4872179" y="3069856"/>
                <a:ext cx="718580" cy="718580"/>
                <a:chOff x="4889939" y="3106548"/>
                <a:chExt cx="718580" cy="718580"/>
              </a:xfrm>
            </p:grpSpPr>
            <p:sp>
              <p:nvSpPr>
                <p:cNvPr id="32" name="Freeform: Shape 27">
                  <a:extLst>
                    <a:ext uri="{FF2B5EF4-FFF2-40B4-BE49-F238E27FC236}">
                      <a16:creationId xmlns:a16="http://schemas.microsoft.com/office/drawing/2014/main" id="{902BDAF0-031E-4622-99B6-4C4E225A897D}"/>
                    </a:ext>
                  </a:extLst>
                </p:cNvPr>
                <p:cNvSpPr/>
                <p:nvPr/>
              </p:nvSpPr>
              <p:spPr bwMode="gray">
                <a:xfrm>
                  <a:off x="4889939" y="3106548"/>
                  <a:ext cx="718580" cy="718580"/>
                </a:xfrm>
                <a:custGeom>
                  <a:avLst/>
                  <a:gdLst>
                    <a:gd name="connsiteX0" fmla="*/ 358390 w 718580"/>
                    <a:gd name="connsiteY0" fmla="*/ 718130 h 718580"/>
                    <a:gd name="connsiteX1" fmla="*/ 717680 w 718580"/>
                    <a:gd name="connsiteY1" fmla="*/ 358840 h 718580"/>
                    <a:gd name="connsiteX2" fmla="*/ 358390 w 718580"/>
                    <a:gd name="connsiteY2" fmla="*/ -450 h 718580"/>
                    <a:gd name="connsiteX3" fmla="*/ -900 w 718580"/>
                    <a:gd name="connsiteY3" fmla="*/ 358840 h 718580"/>
                    <a:gd name="connsiteX4" fmla="*/ 358390 w 718580"/>
                    <a:gd name="connsiteY4" fmla="*/ 718130 h 71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580" h="718580">
                      <a:moveTo>
                        <a:pt x="358390" y="718130"/>
                      </a:moveTo>
                      <a:cubicBezTo>
                        <a:pt x="556816" y="718130"/>
                        <a:pt x="717680" y="557266"/>
                        <a:pt x="717680" y="358840"/>
                      </a:cubicBezTo>
                      <a:cubicBezTo>
                        <a:pt x="717680" y="160414"/>
                        <a:pt x="556816" y="-450"/>
                        <a:pt x="358390" y="-450"/>
                      </a:cubicBezTo>
                      <a:cubicBezTo>
                        <a:pt x="159964" y="-450"/>
                        <a:pt x="-900" y="160414"/>
                        <a:pt x="-900" y="358840"/>
                      </a:cubicBezTo>
                      <a:cubicBezTo>
                        <a:pt x="-839" y="557246"/>
                        <a:pt x="159985" y="718079"/>
                        <a:pt x="358390" y="718130"/>
                      </a:cubicBezTo>
                    </a:path>
                  </a:pathLst>
                </a:custGeom>
                <a:solidFill>
                  <a:schemeClr val="accent2">
                    <a:alpha val="75000"/>
                  </a:schemeClr>
                </a:solidFill>
                <a:ln w="10062" cap="flat">
                  <a:noFill/>
                  <a:prstDash val="solid"/>
                  <a:miter/>
                </a:ln>
              </p:spPr>
              <p:txBody>
                <a:bodyPr rtlCol="0" anchor="ctr"/>
                <a:lstStyle/>
                <a:p>
                  <a:endParaRPr lang="en-GB" sz="1905"/>
                </a:p>
              </p:txBody>
            </p:sp>
            <p:sp>
              <p:nvSpPr>
                <p:cNvPr id="33" name="Freeform: Shape 28">
                  <a:extLst>
                    <a:ext uri="{FF2B5EF4-FFF2-40B4-BE49-F238E27FC236}">
                      <a16:creationId xmlns:a16="http://schemas.microsoft.com/office/drawing/2014/main" id="{42CB25F1-A9C0-4333-B1BC-D15DB0A475C5}"/>
                    </a:ext>
                  </a:extLst>
                </p:cNvPr>
                <p:cNvSpPr/>
                <p:nvPr/>
              </p:nvSpPr>
              <p:spPr bwMode="gray">
                <a:xfrm>
                  <a:off x="4995940" y="3253579"/>
                  <a:ext cx="538703" cy="370952"/>
                </a:xfrm>
                <a:custGeom>
                  <a:avLst/>
                  <a:gdLst>
                    <a:gd name="connsiteX0" fmla="*/ 242097 w 538703"/>
                    <a:gd name="connsiteY0" fmla="*/ 215854 h 370952"/>
                    <a:gd name="connsiteX1" fmla="*/ 221815 w 538703"/>
                    <a:gd name="connsiteY1" fmla="*/ 215854 h 370952"/>
                    <a:gd name="connsiteX2" fmla="*/ 221815 w 538703"/>
                    <a:gd name="connsiteY2" fmla="*/ 258649 h 370952"/>
                    <a:gd name="connsiteX3" fmla="*/ 242097 w 538703"/>
                    <a:gd name="connsiteY3" fmla="*/ 258649 h 370952"/>
                    <a:gd name="connsiteX4" fmla="*/ 242097 w 538703"/>
                    <a:gd name="connsiteY4" fmla="*/ 148722 h 370952"/>
                    <a:gd name="connsiteX5" fmla="*/ 221815 w 538703"/>
                    <a:gd name="connsiteY5" fmla="*/ 148722 h 370952"/>
                    <a:gd name="connsiteX6" fmla="*/ 221815 w 538703"/>
                    <a:gd name="connsiteY6" fmla="*/ 191516 h 370952"/>
                    <a:gd name="connsiteX7" fmla="*/ 242097 w 538703"/>
                    <a:gd name="connsiteY7" fmla="*/ 191516 h 370952"/>
                    <a:gd name="connsiteX8" fmla="*/ 205184 w 538703"/>
                    <a:gd name="connsiteY8" fmla="*/ 215854 h 370952"/>
                    <a:gd name="connsiteX9" fmla="*/ 184902 w 538703"/>
                    <a:gd name="connsiteY9" fmla="*/ 215854 h 370952"/>
                    <a:gd name="connsiteX10" fmla="*/ 184902 w 538703"/>
                    <a:gd name="connsiteY10" fmla="*/ 258649 h 370952"/>
                    <a:gd name="connsiteX11" fmla="*/ 205184 w 538703"/>
                    <a:gd name="connsiteY11" fmla="*/ 258649 h 370952"/>
                    <a:gd name="connsiteX12" fmla="*/ 205184 w 538703"/>
                    <a:gd name="connsiteY12" fmla="*/ 148722 h 370952"/>
                    <a:gd name="connsiteX13" fmla="*/ 184902 w 538703"/>
                    <a:gd name="connsiteY13" fmla="*/ 148722 h 370952"/>
                    <a:gd name="connsiteX14" fmla="*/ 184902 w 538703"/>
                    <a:gd name="connsiteY14" fmla="*/ 191516 h 370952"/>
                    <a:gd name="connsiteX15" fmla="*/ 205184 w 538703"/>
                    <a:gd name="connsiteY15" fmla="*/ 191516 h 370952"/>
                    <a:gd name="connsiteX16" fmla="*/ 167865 w 538703"/>
                    <a:gd name="connsiteY16" fmla="*/ 215854 h 370952"/>
                    <a:gd name="connsiteX17" fmla="*/ 147584 w 538703"/>
                    <a:gd name="connsiteY17" fmla="*/ 215854 h 370952"/>
                    <a:gd name="connsiteX18" fmla="*/ 147584 w 538703"/>
                    <a:gd name="connsiteY18" fmla="*/ 258649 h 370952"/>
                    <a:gd name="connsiteX19" fmla="*/ 167865 w 538703"/>
                    <a:gd name="connsiteY19" fmla="*/ 258649 h 370952"/>
                    <a:gd name="connsiteX20" fmla="*/ 167865 w 538703"/>
                    <a:gd name="connsiteY20" fmla="*/ 148722 h 370952"/>
                    <a:gd name="connsiteX21" fmla="*/ 147584 w 538703"/>
                    <a:gd name="connsiteY21" fmla="*/ 148722 h 370952"/>
                    <a:gd name="connsiteX22" fmla="*/ 147584 w 538703"/>
                    <a:gd name="connsiteY22" fmla="*/ 191516 h 370952"/>
                    <a:gd name="connsiteX23" fmla="*/ 167865 w 538703"/>
                    <a:gd name="connsiteY23" fmla="*/ 191516 h 370952"/>
                    <a:gd name="connsiteX24" fmla="*/ 343809 w 538703"/>
                    <a:gd name="connsiteY24" fmla="*/ 223257 h 370952"/>
                    <a:gd name="connsiteX25" fmla="*/ 323527 w 538703"/>
                    <a:gd name="connsiteY25" fmla="*/ 223257 h 370952"/>
                    <a:gd name="connsiteX26" fmla="*/ 323527 w 538703"/>
                    <a:gd name="connsiteY26" fmla="*/ 243539 h 370952"/>
                    <a:gd name="connsiteX27" fmla="*/ 343809 w 538703"/>
                    <a:gd name="connsiteY27" fmla="*/ 243539 h 370952"/>
                    <a:gd name="connsiteX28" fmla="*/ 315922 w 538703"/>
                    <a:gd name="connsiteY28" fmla="*/ 206423 h 370952"/>
                    <a:gd name="connsiteX29" fmla="*/ 387719 w 538703"/>
                    <a:gd name="connsiteY29" fmla="*/ 206423 h 370952"/>
                    <a:gd name="connsiteX30" fmla="*/ 387719 w 538703"/>
                    <a:gd name="connsiteY30" fmla="*/ 186142 h 370952"/>
                    <a:gd name="connsiteX31" fmla="*/ 315111 w 538703"/>
                    <a:gd name="connsiteY31" fmla="*/ 186142 h 370952"/>
                    <a:gd name="connsiteX32" fmla="*/ 353240 w 538703"/>
                    <a:gd name="connsiteY32" fmla="*/ 243742 h 370952"/>
                    <a:gd name="connsiteX33" fmla="*/ 410941 w 538703"/>
                    <a:gd name="connsiteY33" fmla="*/ 243742 h 370952"/>
                    <a:gd name="connsiteX34" fmla="*/ 410941 w 538703"/>
                    <a:gd name="connsiteY34" fmla="*/ 223460 h 370952"/>
                    <a:gd name="connsiteX35" fmla="*/ 353240 w 538703"/>
                    <a:gd name="connsiteY35" fmla="*/ 223460 h 370952"/>
                    <a:gd name="connsiteX36" fmla="*/ 502412 w 538703"/>
                    <a:gd name="connsiteY36" fmla="*/ 350119 h 370952"/>
                    <a:gd name="connsiteX37" fmla="*/ 440755 w 538703"/>
                    <a:gd name="connsiteY37" fmla="*/ 350119 h 370952"/>
                    <a:gd name="connsiteX38" fmla="*/ 440755 w 538703"/>
                    <a:gd name="connsiteY38" fmla="*/ 149533 h 370952"/>
                    <a:gd name="connsiteX39" fmla="*/ 418141 w 538703"/>
                    <a:gd name="connsiteY39" fmla="*/ 126108 h 370952"/>
                    <a:gd name="connsiteX40" fmla="*/ 418141 w 538703"/>
                    <a:gd name="connsiteY40" fmla="*/ 49544 h 370952"/>
                    <a:gd name="connsiteX41" fmla="*/ 502209 w 538703"/>
                    <a:gd name="connsiteY41" fmla="*/ 49544 h 370952"/>
                    <a:gd name="connsiteX42" fmla="*/ 417432 w 538703"/>
                    <a:gd name="connsiteY42" fmla="*/ 147302 h 370952"/>
                    <a:gd name="connsiteX43" fmla="*/ 420372 w 538703"/>
                    <a:gd name="connsiteY43" fmla="*/ 150040 h 370952"/>
                    <a:gd name="connsiteX44" fmla="*/ 420372 w 538703"/>
                    <a:gd name="connsiteY44" fmla="*/ 350626 h 370952"/>
                    <a:gd name="connsiteX45" fmla="*/ 306592 w 538703"/>
                    <a:gd name="connsiteY45" fmla="*/ 350626 h 370952"/>
                    <a:gd name="connsiteX46" fmla="*/ 306592 w 538703"/>
                    <a:gd name="connsiteY46" fmla="*/ 174277 h 370952"/>
                    <a:gd name="connsiteX47" fmla="*/ 416823 w 538703"/>
                    <a:gd name="connsiteY47" fmla="*/ 146896 h 370952"/>
                    <a:gd name="connsiteX48" fmla="*/ 259336 w 538703"/>
                    <a:gd name="connsiteY48" fmla="*/ 350119 h 370952"/>
                    <a:gd name="connsiteX49" fmla="*/ 130243 w 538703"/>
                    <a:gd name="connsiteY49" fmla="*/ 350119 h 370952"/>
                    <a:gd name="connsiteX50" fmla="*/ 130243 w 538703"/>
                    <a:gd name="connsiteY50" fmla="*/ 124384 h 370952"/>
                    <a:gd name="connsiteX51" fmla="*/ 258728 w 538703"/>
                    <a:gd name="connsiteY51" fmla="*/ 124384 h 370952"/>
                    <a:gd name="connsiteX52" fmla="*/ 244429 w 538703"/>
                    <a:gd name="connsiteY52" fmla="*/ 104001 h 370952"/>
                    <a:gd name="connsiteX53" fmla="*/ 145555 w 538703"/>
                    <a:gd name="connsiteY53" fmla="*/ 104001 h 370952"/>
                    <a:gd name="connsiteX54" fmla="*/ 145555 w 538703"/>
                    <a:gd name="connsiteY54" fmla="*/ 65263 h 370952"/>
                    <a:gd name="connsiteX55" fmla="*/ 244429 w 538703"/>
                    <a:gd name="connsiteY55" fmla="*/ 65263 h 370952"/>
                    <a:gd name="connsiteX56" fmla="*/ 222017 w 538703"/>
                    <a:gd name="connsiteY56" fmla="*/ 44271 h 370952"/>
                    <a:gd name="connsiteX57" fmla="*/ 167967 w 538703"/>
                    <a:gd name="connsiteY57" fmla="*/ 44271 h 370952"/>
                    <a:gd name="connsiteX58" fmla="*/ 167967 w 538703"/>
                    <a:gd name="connsiteY58" fmla="*/ 20035 h 370952"/>
                    <a:gd name="connsiteX59" fmla="*/ 221713 w 538703"/>
                    <a:gd name="connsiteY59" fmla="*/ 20035 h 370952"/>
                    <a:gd name="connsiteX60" fmla="*/ 64226 w 538703"/>
                    <a:gd name="connsiteY60" fmla="*/ 271527 h 370952"/>
                    <a:gd name="connsiteX61" fmla="*/ 64226 w 538703"/>
                    <a:gd name="connsiteY61" fmla="*/ 248710 h 370952"/>
                    <a:gd name="connsiteX62" fmla="*/ 43944 w 538703"/>
                    <a:gd name="connsiteY62" fmla="*/ 248710 h 370952"/>
                    <a:gd name="connsiteX63" fmla="*/ 43944 w 538703"/>
                    <a:gd name="connsiteY63" fmla="*/ 271527 h 370952"/>
                    <a:gd name="connsiteX64" fmla="*/ 19606 w 538703"/>
                    <a:gd name="connsiteY64" fmla="*/ 221533 h 370952"/>
                    <a:gd name="connsiteX65" fmla="*/ 54186 w 538703"/>
                    <a:gd name="connsiteY65" fmla="*/ 144158 h 370952"/>
                    <a:gd name="connsiteX66" fmla="*/ 88665 w 538703"/>
                    <a:gd name="connsiteY66" fmla="*/ 221533 h 370952"/>
                    <a:gd name="connsiteX67" fmla="*/ 64327 w 538703"/>
                    <a:gd name="connsiteY67" fmla="*/ 271527 h 370952"/>
                    <a:gd name="connsiteX68" fmla="*/ 537803 w 538703"/>
                    <a:gd name="connsiteY68" fmla="*/ 370502 h 370952"/>
                    <a:gd name="connsiteX69" fmla="*/ 537803 w 538703"/>
                    <a:gd name="connsiteY69" fmla="*/ 350220 h 370952"/>
                    <a:gd name="connsiteX70" fmla="*/ 522897 w 538703"/>
                    <a:gd name="connsiteY70" fmla="*/ 350220 h 370952"/>
                    <a:gd name="connsiteX71" fmla="*/ 522897 w 538703"/>
                    <a:gd name="connsiteY71" fmla="*/ 48530 h 370952"/>
                    <a:gd name="connsiteX72" fmla="*/ 503730 w 538703"/>
                    <a:gd name="connsiteY72" fmla="*/ 29364 h 370952"/>
                    <a:gd name="connsiteX73" fmla="*/ 417228 w 538703"/>
                    <a:gd name="connsiteY73" fmla="*/ 29364 h 370952"/>
                    <a:gd name="connsiteX74" fmla="*/ 398063 w 538703"/>
                    <a:gd name="connsiteY74" fmla="*/ 48530 h 370952"/>
                    <a:gd name="connsiteX75" fmla="*/ 398063 w 538703"/>
                    <a:gd name="connsiteY75" fmla="*/ 130570 h 370952"/>
                    <a:gd name="connsiteX76" fmla="*/ 298074 w 538703"/>
                    <a:gd name="connsiteY76" fmla="*/ 155313 h 370952"/>
                    <a:gd name="connsiteX77" fmla="*/ 286209 w 538703"/>
                    <a:gd name="connsiteY77" fmla="*/ 170930 h 370952"/>
                    <a:gd name="connsiteX78" fmla="*/ 286209 w 538703"/>
                    <a:gd name="connsiteY78" fmla="*/ 350119 h 370952"/>
                    <a:gd name="connsiteX79" fmla="*/ 279922 w 538703"/>
                    <a:gd name="connsiteY79" fmla="*/ 350119 h 370952"/>
                    <a:gd name="connsiteX80" fmla="*/ 279922 w 538703"/>
                    <a:gd name="connsiteY80" fmla="*/ 121950 h 370952"/>
                    <a:gd name="connsiteX81" fmla="*/ 265015 w 538703"/>
                    <a:gd name="connsiteY81" fmla="*/ 104305 h 370952"/>
                    <a:gd name="connsiteX82" fmla="*/ 265015 w 538703"/>
                    <a:gd name="connsiteY82" fmla="*/ 62525 h 370952"/>
                    <a:gd name="connsiteX83" fmla="*/ 246761 w 538703"/>
                    <a:gd name="connsiteY83" fmla="*/ 44271 h 370952"/>
                    <a:gd name="connsiteX84" fmla="*/ 242603 w 538703"/>
                    <a:gd name="connsiteY84" fmla="*/ 44271 h 370952"/>
                    <a:gd name="connsiteX85" fmla="*/ 242603 w 538703"/>
                    <a:gd name="connsiteY85" fmla="*/ 17601 h 370952"/>
                    <a:gd name="connsiteX86" fmla="*/ 224552 w 538703"/>
                    <a:gd name="connsiteY86" fmla="*/ -450 h 370952"/>
                    <a:gd name="connsiteX87" fmla="*/ 165634 w 538703"/>
                    <a:gd name="connsiteY87" fmla="*/ -450 h 370952"/>
                    <a:gd name="connsiteX88" fmla="*/ 147584 w 538703"/>
                    <a:gd name="connsiteY88" fmla="*/ 17601 h 370952"/>
                    <a:gd name="connsiteX89" fmla="*/ 147584 w 538703"/>
                    <a:gd name="connsiteY89" fmla="*/ 44271 h 370952"/>
                    <a:gd name="connsiteX90" fmla="*/ 143426 w 538703"/>
                    <a:gd name="connsiteY90" fmla="*/ 44271 h 370952"/>
                    <a:gd name="connsiteX91" fmla="*/ 125172 w 538703"/>
                    <a:gd name="connsiteY91" fmla="*/ 62525 h 370952"/>
                    <a:gd name="connsiteX92" fmla="*/ 125172 w 538703"/>
                    <a:gd name="connsiteY92" fmla="*/ 104305 h 370952"/>
                    <a:gd name="connsiteX93" fmla="*/ 110266 w 538703"/>
                    <a:gd name="connsiteY93" fmla="*/ 121950 h 370952"/>
                    <a:gd name="connsiteX94" fmla="*/ 110266 w 538703"/>
                    <a:gd name="connsiteY94" fmla="*/ 350119 h 370952"/>
                    <a:gd name="connsiteX95" fmla="*/ 64327 w 538703"/>
                    <a:gd name="connsiteY95" fmla="*/ 350119 h 370952"/>
                    <a:gd name="connsiteX96" fmla="*/ 64327 w 538703"/>
                    <a:gd name="connsiteY96" fmla="*/ 295257 h 370952"/>
                    <a:gd name="connsiteX97" fmla="*/ 109150 w 538703"/>
                    <a:gd name="connsiteY97" fmla="*/ 221533 h 370952"/>
                    <a:gd name="connsiteX98" fmla="*/ 61690 w 538703"/>
                    <a:gd name="connsiteY98" fmla="*/ 121342 h 370952"/>
                    <a:gd name="connsiteX99" fmla="*/ 54186 w 538703"/>
                    <a:gd name="connsiteY99" fmla="*/ 113127 h 370952"/>
                    <a:gd name="connsiteX100" fmla="*/ 46581 w 538703"/>
                    <a:gd name="connsiteY100" fmla="*/ 121342 h 370952"/>
                    <a:gd name="connsiteX101" fmla="*/ -878 w 538703"/>
                    <a:gd name="connsiteY101" fmla="*/ 221533 h 370952"/>
                    <a:gd name="connsiteX102" fmla="*/ 43944 w 538703"/>
                    <a:gd name="connsiteY102" fmla="*/ 295257 h 370952"/>
                    <a:gd name="connsiteX103" fmla="*/ 43944 w 538703"/>
                    <a:gd name="connsiteY103" fmla="*/ 350119 h 370952"/>
                    <a:gd name="connsiteX104" fmla="*/ 3381 w 538703"/>
                    <a:gd name="connsiteY104" fmla="*/ 350119 h 370952"/>
                    <a:gd name="connsiteX105" fmla="*/ 3381 w 538703"/>
                    <a:gd name="connsiteY105" fmla="*/ 370401 h 37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38703" h="370952">
                      <a:moveTo>
                        <a:pt x="242097" y="215854"/>
                      </a:moveTo>
                      <a:lnTo>
                        <a:pt x="221815" y="215854"/>
                      </a:lnTo>
                      <a:lnTo>
                        <a:pt x="221815" y="258649"/>
                      </a:lnTo>
                      <a:lnTo>
                        <a:pt x="242097" y="258649"/>
                      </a:lnTo>
                      <a:close/>
                      <a:moveTo>
                        <a:pt x="242097" y="148722"/>
                      </a:moveTo>
                      <a:lnTo>
                        <a:pt x="221815" y="148722"/>
                      </a:lnTo>
                      <a:lnTo>
                        <a:pt x="221815" y="191516"/>
                      </a:lnTo>
                      <a:lnTo>
                        <a:pt x="242097" y="191516"/>
                      </a:lnTo>
                      <a:close/>
                      <a:moveTo>
                        <a:pt x="205184" y="215854"/>
                      </a:moveTo>
                      <a:lnTo>
                        <a:pt x="184902" y="215854"/>
                      </a:lnTo>
                      <a:lnTo>
                        <a:pt x="184902" y="258649"/>
                      </a:lnTo>
                      <a:lnTo>
                        <a:pt x="205184" y="258649"/>
                      </a:lnTo>
                      <a:close/>
                      <a:moveTo>
                        <a:pt x="205184" y="148722"/>
                      </a:moveTo>
                      <a:lnTo>
                        <a:pt x="184902" y="148722"/>
                      </a:lnTo>
                      <a:lnTo>
                        <a:pt x="184902" y="191516"/>
                      </a:lnTo>
                      <a:lnTo>
                        <a:pt x="205184" y="191516"/>
                      </a:lnTo>
                      <a:close/>
                      <a:moveTo>
                        <a:pt x="167865" y="215854"/>
                      </a:moveTo>
                      <a:lnTo>
                        <a:pt x="147584" y="215854"/>
                      </a:lnTo>
                      <a:lnTo>
                        <a:pt x="147584" y="258649"/>
                      </a:lnTo>
                      <a:lnTo>
                        <a:pt x="167865" y="258649"/>
                      </a:lnTo>
                      <a:close/>
                      <a:moveTo>
                        <a:pt x="167865" y="148722"/>
                      </a:moveTo>
                      <a:lnTo>
                        <a:pt x="147584" y="148722"/>
                      </a:lnTo>
                      <a:lnTo>
                        <a:pt x="147584" y="191516"/>
                      </a:lnTo>
                      <a:lnTo>
                        <a:pt x="167865" y="191516"/>
                      </a:lnTo>
                      <a:close/>
                      <a:moveTo>
                        <a:pt x="343809" y="223257"/>
                      </a:moveTo>
                      <a:lnTo>
                        <a:pt x="323527" y="223257"/>
                      </a:lnTo>
                      <a:lnTo>
                        <a:pt x="323527" y="243539"/>
                      </a:lnTo>
                      <a:lnTo>
                        <a:pt x="343809" y="243539"/>
                      </a:lnTo>
                      <a:close/>
                      <a:moveTo>
                        <a:pt x="315922" y="206423"/>
                      </a:moveTo>
                      <a:lnTo>
                        <a:pt x="387719" y="206423"/>
                      </a:lnTo>
                      <a:lnTo>
                        <a:pt x="387719" y="186142"/>
                      </a:lnTo>
                      <a:lnTo>
                        <a:pt x="315111" y="186142"/>
                      </a:lnTo>
                      <a:close/>
                      <a:moveTo>
                        <a:pt x="353240" y="243742"/>
                      </a:moveTo>
                      <a:lnTo>
                        <a:pt x="410941" y="243742"/>
                      </a:lnTo>
                      <a:lnTo>
                        <a:pt x="410941" y="223460"/>
                      </a:lnTo>
                      <a:lnTo>
                        <a:pt x="353240" y="223460"/>
                      </a:lnTo>
                      <a:close/>
                      <a:moveTo>
                        <a:pt x="502412" y="350119"/>
                      </a:moveTo>
                      <a:lnTo>
                        <a:pt x="440755" y="350119"/>
                      </a:lnTo>
                      <a:lnTo>
                        <a:pt x="440755" y="149533"/>
                      </a:lnTo>
                      <a:cubicBezTo>
                        <a:pt x="440928" y="136837"/>
                        <a:pt x="430827" y="126382"/>
                        <a:pt x="418141" y="126108"/>
                      </a:cubicBezTo>
                      <a:lnTo>
                        <a:pt x="418141" y="49544"/>
                      </a:lnTo>
                      <a:lnTo>
                        <a:pt x="502209" y="49544"/>
                      </a:lnTo>
                      <a:close/>
                      <a:moveTo>
                        <a:pt x="417432" y="147302"/>
                      </a:moveTo>
                      <a:cubicBezTo>
                        <a:pt x="418963" y="147343"/>
                        <a:pt x="420220" y="148519"/>
                        <a:pt x="420372" y="150040"/>
                      </a:cubicBezTo>
                      <a:lnTo>
                        <a:pt x="420372" y="350626"/>
                      </a:lnTo>
                      <a:lnTo>
                        <a:pt x="306592" y="350626"/>
                      </a:lnTo>
                      <a:lnTo>
                        <a:pt x="306592" y="174277"/>
                      </a:lnTo>
                      <a:lnTo>
                        <a:pt x="416823" y="146896"/>
                      </a:lnTo>
                      <a:close/>
                      <a:moveTo>
                        <a:pt x="259336" y="350119"/>
                      </a:moveTo>
                      <a:lnTo>
                        <a:pt x="130243" y="350119"/>
                      </a:lnTo>
                      <a:lnTo>
                        <a:pt x="130243" y="124384"/>
                      </a:lnTo>
                      <a:lnTo>
                        <a:pt x="258728" y="124384"/>
                      </a:lnTo>
                      <a:close/>
                      <a:moveTo>
                        <a:pt x="244429" y="104001"/>
                      </a:moveTo>
                      <a:lnTo>
                        <a:pt x="145555" y="104001"/>
                      </a:lnTo>
                      <a:lnTo>
                        <a:pt x="145555" y="65263"/>
                      </a:lnTo>
                      <a:lnTo>
                        <a:pt x="244429" y="65263"/>
                      </a:lnTo>
                      <a:close/>
                      <a:moveTo>
                        <a:pt x="222017" y="44271"/>
                      </a:moveTo>
                      <a:lnTo>
                        <a:pt x="167967" y="44271"/>
                      </a:lnTo>
                      <a:lnTo>
                        <a:pt x="167967" y="20035"/>
                      </a:lnTo>
                      <a:lnTo>
                        <a:pt x="221713" y="20035"/>
                      </a:lnTo>
                      <a:close/>
                      <a:moveTo>
                        <a:pt x="64226" y="271527"/>
                      </a:moveTo>
                      <a:lnTo>
                        <a:pt x="64226" y="248710"/>
                      </a:lnTo>
                      <a:lnTo>
                        <a:pt x="43944" y="248710"/>
                      </a:lnTo>
                      <a:lnTo>
                        <a:pt x="43944" y="271527"/>
                      </a:lnTo>
                      <a:cubicBezTo>
                        <a:pt x="28013" y="259957"/>
                        <a:pt x="18887" y="241206"/>
                        <a:pt x="19606" y="221533"/>
                      </a:cubicBezTo>
                      <a:cubicBezTo>
                        <a:pt x="19606" y="192023"/>
                        <a:pt x="42220" y="159268"/>
                        <a:pt x="54186" y="144158"/>
                      </a:cubicBezTo>
                      <a:cubicBezTo>
                        <a:pt x="66052" y="159268"/>
                        <a:pt x="88665" y="192023"/>
                        <a:pt x="88665" y="221533"/>
                      </a:cubicBezTo>
                      <a:cubicBezTo>
                        <a:pt x="89385" y="241206"/>
                        <a:pt x="80259" y="259957"/>
                        <a:pt x="64327" y="271527"/>
                      </a:cubicBezTo>
                      <a:moveTo>
                        <a:pt x="537803" y="370502"/>
                      </a:moveTo>
                      <a:lnTo>
                        <a:pt x="537803" y="350220"/>
                      </a:lnTo>
                      <a:lnTo>
                        <a:pt x="522897" y="350220"/>
                      </a:lnTo>
                      <a:lnTo>
                        <a:pt x="522897" y="48530"/>
                      </a:lnTo>
                      <a:cubicBezTo>
                        <a:pt x="522897" y="37943"/>
                        <a:pt x="514317" y="29364"/>
                        <a:pt x="503730" y="29364"/>
                      </a:cubicBezTo>
                      <a:lnTo>
                        <a:pt x="417228" y="29364"/>
                      </a:lnTo>
                      <a:cubicBezTo>
                        <a:pt x="406642" y="29364"/>
                        <a:pt x="398063" y="37943"/>
                        <a:pt x="398063" y="48530"/>
                      </a:cubicBezTo>
                      <a:lnTo>
                        <a:pt x="398063" y="130570"/>
                      </a:lnTo>
                      <a:lnTo>
                        <a:pt x="298074" y="155313"/>
                      </a:lnTo>
                      <a:cubicBezTo>
                        <a:pt x="291087" y="157301"/>
                        <a:pt x="286250" y="163670"/>
                        <a:pt x="286209" y="170930"/>
                      </a:cubicBezTo>
                      <a:lnTo>
                        <a:pt x="286209" y="350119"/>
                      </a:lnTo>
                      <a:lnTo>
                        <a:pt x="279922" y="350119"/>
                      </a:lnTo>
                      <a:lnTo>
                        <a:pt x="279922" y="121950"/>
                      </a:lnTo>
                      <a:cubicBezTo>
                        <a:pt x="279942" y="113209"/>
                        <a:pt x="273634" y="105745"/>
                        <a:pt x="265015" y="104305"/>
                      </a:cubicBezTo>
                      <a:lnTo>
                        <a:pt x="265015" y="62525"/>
                      </a:lnTo>
                      <a:cubicBezTo>
                        <a:pt x="264964" y="52465"/>
                        <a:pt x="256821" y="44322"/>
                        <a:pt x="246761" y="44271"/>
                      </a:cubicBezTo>
                      <a:lnTo>
                        <a:pt x="242603" y="44271"/>
                      </a:lnTo>
                      <a:lnTo>
                        <a:pt x="242603" y="17601"/>
                      </a:lnTo>
                      <a:cubicBezTo>
                        <a:pt x="242603" y="7632"/>
                        <a:pt x="234521" y="-450"/>
                        <a:pt x="224552" y="-450"/>
                      </a:cubicBezTo>
                      <a:lnTo>
                        <a:pt x="165634" y="-450"/>
                      </a:lnTo>
                      <a:cubicBezTo>
                        <a:pt x="155666" y="-450"/>
                        <a:pt x="147584" y="7632"/>
                        <a:pt x="147584" y="17601"/>
                      </a:cubicBezTo>
                      <a:lnTo>
                        <a:pt x="147584" y="44271"/>
                      </a:lnTo>
                      <a:lnTo>
                        <a:pt x="143426" y="44271"/>
                      </a:lnTo>
                      <a:cubicBezTo>
                        <a:pt x="133367" y="44322"/>
                        <a:pt x="125223" y="52465"/>
                        <a:pt x="125172" y="62525"/>
                      </a:cubicBezTo>
                      <a:lnTo>
                        <a:pt x="125172" y="104305"/>
                      </a:lnTo>
                      <a:cubicBezTo>
                        <a:pt x="116553" y="105745"/>
                        <a:pt x="110245" y="113209"/>
                        <a:pt x="110266" y="121950"/>
                      </a:cubicBezTo>
                      <a:lnTo>
                        <a:pt x="110266" y="350119"/>
                      </a:lnTo>
                      <a:lnTo>
                        <a:pt x="64327" y="350119"/>
                      </a:lnTo>
                      <a:lnTo>
                        <a:pt x="64327" y="295257"/>
                      </a:lnTo>
                      <a:cubicBezTo>
                        <a:pt x="92377" y="281536"/>
                        <a:pt x="109870" y="252747"/>
                        <a:pt x="109150" y="221533"/>
                      </a:cubicBezTo>
                      <a:cubicBezTo>
                        <a:pt x="109150" y="172958"/>
                        <a:pt x="63617" y="123370"/>
                        <a:pt x="61690" y="121342"/>
                      </a:cubicBezTo>
                      <a:lnTo>
                        <a:pt x="54186" y="113127"/>
                      </a:lnTo>
                      <a:lnTo>
                        <a:pt x="46581" y="121342"/>
                      </a:lnTo>
                      <a:cubicBezTo>
                        <a:pt x="44654" y="123370"/>
                        <a:pt x="-878" y="173161"/>
                        <a:pt x="-878" y="221533"/>
                      </a:cubicBezTo>
                      <a:cubicBezTo>
                        <a:pt x="-1598" y="252747"/>
                        <a:pt x="15895" y="281536"/>
                        <a:pt x="43944" y="295257"/>
                      </a:cubicBezTo>
                      <a:lnTo>
                        <a:pt x="43944" y="350119"/>
                      </a:lnTo>
                      <a:lnTo>
                        <a:pt x="3381" y="350119"/>
                      </a:lnTo>
                      <a:lnTo>
                        <a:pt x="3381" y="370401"/>
                      </a:lnTo>
                      <a:close/>
                    </a:path>
                  </a:pathLst>
                </a:custGeom>
                <a:solidFill>
                  <a:srgbClr val="FFFFFF"/>
                </a:solidFill>
                <a:ln w="10062" cap="flat">
                  <a:noFill/>
                  <a:prstDash val="solid"/>
                  <a:miter/>
                </a:ln>
              </p:spPr>
              <p:txBody>
                <a:bodyPr rtlCol="0" anchor="ctr"/>
                <a:lstStyle/>
                <a:p>
                  <a:endParaRPr lang="en-GB" sz="1905"/>
                </a:p>
              </p:txBody>
            </p:sp>
          </p:grpSp>
        </p:grpSp>
        <p:grpSp>
          <p:nvGrpSpPr>
            <p:cNvPr id="15" name="Group 14">
              <a:extLst>
                <a:ext uri="{FF2B5EF4-FFF2-40B4-BE49-F238E27FC236}">
                  <a16:creationId xmlns:a16="http://schemas.microsoft.com/office/drawing/2014/main" id="{6C3FE719-D3D6-4605-9BFD-9823658176A3}"/>
                </a:ext>
              </a:extLst>
            </p:cNvPr>
            <p:cNvGrpSpPr/>
            <p:nvPr/>
          </p:nvGrpSpPr>
          <p:grpSpPr bwMode="gray">
            <a:xfrm>
              <a:off x="6014909" y="1920876"/>
              <a:ext cx="1532927" cy="1718177"/>
              <a:chOff x="6014909" y="1920876"/>
              <a:chExt cx="1532927" cy="1718177"/>
            </a:xfrm>
          </p:grpSpPr>
          <p:pic>
            <p:nvPicPr>
              <p:cNvPr id="26" name="Picture 25">
                <a:extLst>
                  <a:ext uri="{FF2B5EF4-FFF2-40B4-BE49-F238E27FC236}">
                    <a16:creationId xmlns:a16="http://schemas.microsoft.com/office/drawing/2014/main" id="{EC3D6C7C-05C0-4A93-BD91-DD0EFD421F9C}"/>
                  </a:ext>
                </a:extLst>
              </p:cNvPr>
              <p:cNvPicPr>
                <a:picLocks/>
              </p:cNvPicPr>
              <p:nvPr/>
            </p:nvPicPr>
            <p:blipFill rotWithShape="1">
              <a:blip r:embed="rId5" cstate="print">
                <a:extLst>
                  <a:ext uri="{28A0092B-C50C-407E-A947-70E740481C1C}">
                    <a14:useLocalDpi xmlns:a14="http://schemas.microsoft.com/office/drawing/2010/main" val="0"/>
                  </a:ext>
                </a:extLst>
              </a:blip>
              <a:srcRect l="29109" r="17179" b="7448"/>
              <a:stretch/>
            </p:blipFill>
            <p:spPr bwMode="gray">
              <a:xfrm>
                <a:off x="6014909" y="1920876"/>
                <a:ext cx="1440000" cy="1440000"/>
              </a:xfrm>
              <a:prstGeom prst="ellipse">
                <a:avLst/>
              </a:prstGeom>
              <a:ln w="63500" cap="rnd">
                <a:noFill/>
              </a:ln>
              <a:effectLst/>
            </p:spPr>
          </p:pic>
          <p:grpSp>
            <p:nvGrpSpPr>
              <p:cNvPr id="27" name="Graphic 5">
                <a:extLst>
                  <a:ext uri="{FF2B5EF4-FFF2-40B4-BE49-F238E27FC236}">
                    <a16:creationId xmlns:a16="http://schemas.microsoft.com/office/drawing/2014/main" id="{68CC411E-2F33-4C2C-9248-11EBC106C60D}"/>
                  </a:ext>
                </a:extLst>
              </p:cNvPr>
              <p:cNvGrpSpPr/>
              <p:nvPr/>
            </p:nvGrpSpPr>
            <p:grpSpPr bwMode="gray">
              <a:xfrm>
                <a:off x="6829256" y="2920473"/>
                <a:ext cx="718580" cy="718580"/>
                <a:chOff x="6827735" y="2887577"/>
                <a:chExt cx="718580" cy="718580"/>
              </a:xfrm>
            </p:grpSpPr>
            <p:sp>
              <p:nvSpPr>
                <p:cNvPr id="28" name="Freeform: Shape 30">
                  <a:extLst>
                    <a:ext uri="{FF2B5EF4-FFF2-40B4-BE49-F238E27FC236}">
                      <a16:creationId xmlns:a16="http://schemas.microsoft.com/office/drawing/2014/main" id="{734B6D7D-3A12-4870-8CD9-CE368512473E}"/>
                    </a:ext>
                  </a:extLst>
                </p:cNvPr>
                <p:cNvSpPr/>
                <p:nvPr/>
              </p:nvSpPr>
              <p:spPr bwMode="gray">
                <a:xfrm>
                  <a:off x="6827735" y="2887577"/>
                  <a:ext cx="718580" cy="718580"/>
                </a:xfrm>
                <a:custGeom>
                  <a:avLst/>
                  <a:gdLst>
                    <a:gd name="connsiteX0" fmla="*/ 358390 w 718580"/>
                    <a:gd name="connsiteY0" fmla="*/ 718130 h 718580"/>
                    <a:gd name="connsiteX1" fmla="*/ 717680 w 718580"/>
                    <a:gd name="connsiteY1" fmla="*/ 358840 h 718580"/>
                    <a:gd name="connsiteX2" fmla="*/ 358390 w 718580"/>
                    <a:gd name="connsiteY2" fmla="*/ -450 h 718580"/>
                    <a:gd name="connsiteX3" fmla="*/ -900 w 718580"/>
                    <a:gd name="connsiteY3" fmla="*/ 358840 h 718580"/>
                    <a:gd name="connsiteX4" fmla="*/ 358390 w 718580"/>
                    <a:gd name="connsiteY4" fmla="*/ 718130 h 71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580" h="718580">
                      <a:moveTo>
                        <a:pt x="358390" y="718130"/>
                      </a:moveTo>
                      <a:cubicBezTo>
                        <a:pt x="556816" y="718130"/>
                        <a:pt x="717680" y="557266"/>
                        <a:pt x="717680" y="358840"/>
                      </a:cubicBezTo>
                      <a:cubicBezTo>
                        <a:pt x="717680" y="160414"/>
                        <a:pt x="556816" y="-450"/>
                        <a:pt x="358390" y="-450"/>
                      </a:cubicBezTo>
                      <a:cubicBezTo>
                        <a:pt x="159964" y="-450"/>
                        <a:pt x="-900" y="160414"/>
                        <a:pt x="-900" y="358840"/>
                      </a:cubicBezTo>
                      <a:cubicBezTo>
                        <a:pt x="-839" y="557246"/>
                        <a:pt x="159985" y="718079"/>
                        <a:pt x="358390" y="718130"/>
                      </a:cubicBezTo>
                    </a:path>
                  </a:pathLst>
                </a:custGeom>
                <a:solidFill>
                  <a:schemeClr val="accent3">
                    <a:alpha val="75000"/>
                  </a:schemeClr>
                </a:solidFill>
                <a:ln w="10062" cap="flat">
                  <a:noFill/>
                  <a:prstDash val="solid"/>
                  <a:miter/>
                </a:ln>
              </p:spPr>
              <p:txBody>
                <a:bodyPr rtlCol="0" anchor="ctr"/>
                <a:lstStyle/>
                <a:p>
                  <a:endParaRPr lang="en-GB" sz="1905"/>
                </a:p>
              </p:txBody>
            </p:sp>
            <p:sp>
              <p:nvSpPr>
                <p:cNvPr id="29" name="Freeform: Shape 31">
                  <a:extLst>
                    <a:ext uri="{FF2B5EF4-FFF2-40B4-BE49-F238E27FC236}">
                      <a16:creationId xmlns:a16="http://schemas.microsoft.com/office/drawing/2014/main" id="{2080C368-2740-4D28-BE24-C3F877C00DFD}"/>
                    </a:ext>
                  </a:extLst>
                </p:cNvPr>
                <p:cNvSpPr/>
                <p:nvPr/>
              </p:nvSpPr>
              <p:spPr bwMode="gray">
                <a:xfrm>
                  <a:off x="6985184" y="2987667"/>
                  <a:ext cx="386929" cy="517286"/>
                </a:xfrm>
                <a:custGeom>
                  <a:avLst/>
                  <a:gdLst>
                    <a:gd name="connsiteX0" fmla="*/ 36760 w 386929"/>
                    <a:gd name="connsiteY0" fmla="*/ 411572 h 517286"/>
                    <a:gd name="connsiteX1" fmla="*/ 49741 w 386929"/>
                    <a:gd name="connsiteY1" fmla="*/ 421713 h 517286"/>
                    <a:gd name="connsiteX2" fmla="*/ 56839 w 386929"/>
                    <a:gd name="connsiteY2" fmla="*/ 419583 h 517286"/>
                    <a:gd name="connsiteX3" fmla="*/ 62924 w 386929"/>
                    <a:gd name="connsiteY3" fmla="*/ 404778 h 517286"/>
                    <a:gd name="connsiteX4" fmla="*/ 46688 w 386929"/>
                    <a:gd name="connsiteY4" fmla="*/ 394769 h 517286"/>
                    <a:gd name="connsiteX5" fmla="*/ 42642 w 386929"/>
                    <a:gd name="connsiteY5" fmla="*/ 396462 h 517286"/>
                    <a:gd name="connsiteX6" fmla="*/ 36456 w 386929"/>
                    <a:gd name="connsiteY6" fmla="*/ 411268 h 517286"/>
                    <a:gd name="connsiteX7" fmla="*/ 243431 w 386929"/>
                    <a:gd name="connsiteY7" fmla="*/ 351032 h 517286"/>
                    <a:gd name="connsiteX8" fmla="*/ 226597 w 386929"/>
                    <a:gd name="connsiteY8" fmla="*/ 334198 h 517286"/>
                    <a:gd name="connsiteX9" fmla="*/ 209763 w 386929"/>
                    <a:gd name="connsiteY9" fmla="*/ 351032 h 517286"/>
                    <a:gd name="connsiteX10" fmla="*/ 226597 w 386929"/>
                    <a:gd name="connsiteY10" fmla="*/ 367865 h 517286"/>
                    <a:gd name="connsiteX11" fmla="*/ 243431 w 386929"/>
                    <a:gd name="connsiteY11" fmla="*/ 351234 h 517286"/>
                    <a:gd name="connsiteX12" fmla="*/ 243431 w 386929"/>
                    <a:gd name="connsiteY12" fmla="*/ 351032 h 517286"/>
                    <a:gd name="connsiteX13" fmla="*/ 233290 w 386929"/>
                    <a:gd name="connsiteY13" fmla="*/ 195471 h 517286"/>
                    <a:gd name="connsiteX14" fmla="*/ 252760 w 386929"/>
                    <a:gd name="connsiteY14" fmla="*/ 195471 h 517286"/>
                    <a:gd name="connsiteX15" fmla="*/ 252760 w 386929"/>
                    <a:gd name="connsiteY15" fmla="*/ 208553 h 517286"/>
                    <a:gd name="connsiteX16" fmla="*/ 284603 w 386929"/>
                    <a:gd name="connsiteY16" fmla="*/ 208553 h 517286"/>
                    <a:gd name="connsiteX17" fmla="*/ 284603 w 386929"/>
                    <a:gd name="connsiteY17" fmla="*/ 192124 h 517286"/>
                    <a:gd name="connsiteX18" fmla="*/ 269898 w 386929"/>
                    <a:gd name="connsiteY18" fmla="*/ 192124 h 517286"/>
                    <a:gd name="connsiteX19" fmla="*/ 269898 w 386929"/>
                    <a:gd name="connsiteY19" fmla="*/ 179043 h 517286"/>
                    <a:gd name="connsiteX20" fmla="*/ 233290 w 386929"/>
                    <a:gd name="connsiteY20" fmla="*/ 179043 h 517286"/>
                    <a:gd name="connsiteX21" fmla="*/ 234304 w 386929"/>
                    <a:gd name="connsiteY21" fmla="*/ 221634 h 517286"/>
                    <a:gd name="connsiteX22" fmla="*/ 212400 w 386929"/>
                    <a:gd name="connsiteY22" fmla="*/ 221634 h 517286"/>
                    <a:gd name="connsiteX23" fmla="*/ 212400 w 386929"/>
                    <a:gd name="connsiteY23" fmla="*/ 254896 h 517286"/>
                    <a:gd name="connsiteX24" fmla="*/ 229538 w 386929"/>
                    <a:gd name="connsiteY24" fmla="*/ 254896 h 517286"/>
                    <a:gd name="connsiteX25" fmla="*/ 229538 w 386929"/>
                    <a:gd name="connsiteY25" fmla="*/ 238772 h 517286"/>
                    <a:gd name="connsiteX26" fmla="*/ 251442 w 386929"/>
                    <a:gd name="connsiteY26" fmla="*/ 238772 h 517286"/>
                    <a:gd name="connsiteX27" fmla="*/ 251442 w 386929"/>
                    <a:gd name="connsiteY27" fmla="*/ 209668 h 517286"/>
                    <a:gd name="connsiteX28" fmla="*/ 234304 w 386929"/>
                    <a:gd name="connsiteY28" fmla="*/ 209668 h 517286"/>
                    <a:gd name="connsiteX29" fmla="*/ 187352 w 386929"/>
                    <a:gd name="connsiteY29" fmla="*/ 235020 h 517286"/>
                    <a:gd name="connsiteX30" fmla="*/ 175892 w 386929"/>
                    <a:gd name="connsiteY30" fmla="*/ 235020 h 517286"/>
                    <a:gd name="connsiteX31" fmla="*/ 175892 w 386929"/>
                    <a:gd name="connsiteY31" fmla="*/ 223460 h 517286"/>
                    <a:gd name="connsiteX32" fmla="*/ 187352 w 386929"/>
                    <a:gd name="connsiteY32" fmla="*/ 223460 h 517286"/>
                    <a:gd name="connsiteX33" fmla="*/ 204490 w 386929"/>
                    <a:gd name="connsiteY33" fmla="*/ 206220 h 517286"/>
                    <a:gd name="connsiteX34" fmla="*/ 158755 w 386929"/>
                    <a:gd name="connsiteY34" fmla="*/ 206220 h 517286"/>
                    <a:gd name="connsiteX35" fmla="*/ 158755 w 386929"/>
                    <a:gd name="connsiteY35" fmla="*/ 252969 h 517286"/>
                    <a:gd name="connsiteX36" fmla="*/ 204490 w 386929"/>
                    <a:gd name="connsiteY36" fmla="*/ 252969 h 517286"/>
                    <a:gd name="connsiteX37" fmla="*/ 157538 w 386929"/>
                    <a:gd name="connsiteY37" fmla="*/ 197093 h 517286"/>
                    <a:gd name="connsiteX38" fmla="*/ 176602 w 386929"/>
                    <a:gd name="connsiteY38" fmla="*/ 197093 h 517286"/>
                    <a:gd name="connsiteX39" fmla="*/ 176602 w 386929"/>
                    <a:gd name="connsiteY39" fmla="*/ 179955 h 517286"/>
                    <a:gd name="connsiteX40" fmla="*/ 158450 w 386929"/>
                    <a:gd name="connsiteY40" fmla="*/ 179955 h 517286"/>
                    <a:gd name="connsiteX41" fmla="*/ 127115 w 386929"/>
                    <a:gd name="connsiteY41" fmla="*/ 248406 h 517286"/>
                    <a:gd name="connsiteX42" fmla="*/ 127115 w 386929"/>
                    <a:gd name="connsiteY42" fmla="*/ 275178 h 517286"/>
                    <a:gd name="connsiteX43" fmla="*/ 136141 w 386929"/>
                    <a:gd name="connsiteY43" fmla="*/ 284203 h 517286"/>
                    <a:gd name="connsiteX44" fmla="*/ 136242 w 386929"/>
                    <a:gd name="connsiteY44" fmla="*/ 284203 h 517286"/>
                    <a:gd name="connsiteX45" fmla="*/ 162912 w 386929"/>
                    <a:gd name="connsiteY45" fmla="*/ 284203 h 517286"/>
                    <a:gd name="connsiteX46" fmla="*/ 172952 w 386929"/>
                    <a:gd name="connsiteY46" fmla="*/ 276091 h 517286"/>
                    <a:gd name="connsiteX47" fmla="*/ 164829 w 386929"/>
                    <a:gd name="connsiteY47" fmla="*/ 266051 h 517286"/>
                    <a:gd name="connsiteX48" fmla="*/ 162912 w 386929"/>
                    <a:gd name="connsiteY48" fmla="*/ 266051 h 517286"/>
                    <a:gd name="connsiteX49" fmla="*/ 145369 w 386929"/>
                    <a:gd name="connsiteY49" fmla="*/ 266051 h 517286"/>
                    <a:gd name="connsiteX50" fmla="*/ 145369 w 386929"/>
                    <a:gd name="connsiteY50" fmla="*/ 248406 h 517286"/>
                    <a:gd name="connsiteX51" fmla="*/ 136242 w 386929"/>
                    <a:gd name="connsiteY51" fmla="*/ 239279 h 517286"/>
                    <a:gd name="connsiteX52" fmla="*/ 127115 w 386929"/>
                    <a:gd name="connsiteY52" fmla="*/ 248406 h 517286"/>
                    <a:gd name="connsiteX53" fmla="*/ 169403 w 386929"/>
                    <a:gd name="connsiteY53" fmla="*/ 110491 h 517286"/>
                    <a:gd name="connsiteX54" fmla="*/ 171633 w 386929"/>
                    <a:gd name="connsiteY54" fmla="*/ 104305 h 517286"/>
                    <a:gd name="connsiteX55" fmla="*/ 163125 w 386929"/>
                    <a:gd name="connsiteY55" fmla="*/ 95178 h 517286"/>
                    <a:gd name="connsiteX56" fmla="*/ 162608 w 386929"/>
                    <a:gd name="connsiteY56" fmla="*/ 95178 h 517286"/>
                    <a:gd name="connsiteX57" fmla="*/ 136242 w 386929"/>
                    <a:gd name="connsiteY57" fmla="*/ 95178 h 517286"/>
                    <a:gd name="connsiteX58" fmla="*/ 127115 w 386929"/>
                    <a:gd name="connsiteY58" fmla="*/ 104305 h 517286"/>
                    <a:gd name="connsiteX59" fmla="*/ 127115 w 386929"/>
                    <a:gd name="connsiteY59" fmla="*/ 130367 h 517286"/>
                    <a:gd name="connsiteX60" fmla="*/ 136242 w 386929"/>
                    <a:gd name="connsiteY60" fmla="*/ 139493 h 517286"/>
                    <a:gd name="connsiteX61" fmla="*/ 145369 w 386929"/>
                    <a:gd name="connsiteY61" fmla="*/ 130367 h 517286"/>
                    <a:gd name="connsiteX62" fmla="*/ 145369 w 386929"/>
                    <a:gd name="connsiteY62" fmla="*/ 113431 h 517286"/>
                    <a:gd name="connsiteX63" fmla="*/ 162608 w 386929"/>
                    <a:gd name="connsiteY63" fmla="*/ 113431 h 517286"/>
                    <a:gd name="connsiteX64" fmla="*/ 169403 w 386929"/>
                    <a:gd name="connsiteY64" fmla="*/ 110491 h 517286"/>
                    <a:gd name="connsiteX65" fmla="*/ 175690 w 386929"/>
                    <a:gd name="connsiteY65" fmla="*/ 144158 h 517286"/>
                    <a:gd name="connsiteX66" fmla="*/ 187149 w 386929"/>
                    <a:gd name="connsiteY66" fmla="*/ 144158 h 517286"/>
                    <a:gd name="connsiteX67" fmla="*/ 187149 w 386929"/>
                    <a:gd name="connsiteY67" fmla="*/ 155719 h 517286"/>
                    <a:gd name="connsiteX68" fmla="*/ 175690 w 386929"/>
                    <a:gd name="connsiteY68" fmla="*/ 155719 h 517286"/>
                    <a:gd name="connsiteX69" fmla="*/ 158552 w 386929"/>
                    <a:gd name="connsiteY69" fmla="*/ 172857 h 517286"/>
                    <a:gd name="connsiteX70" fmla="*/ 204287 w 386929"/>
                    <a:gd name="connsiteY70" fmla="*/ 172857 h 517286"/>
                    <a:gd name="connsiteX71" fmla="*/ 204287 w 386929"/>
                    <a:gd name="connsiteY71" fmla="*/ 127020 h 517286"/>
                    <a:gd name="connsiteX72" fmla="*/ 158552 w 386929"/>
                    <a:gd name="connsiteY72" fmla="*/ 127020 h 517286"/>
                    <a:gd name="connsiteX73" fmla="*/ 227104 w 386929"/>
                    <a:gd name="connsiteY73" fmla="*/ 164643 h 517286"/>
                    <a:gd name="connsiteX74" fmla="*/ 242112 w 386929"/>
                    <a:gd name="connsiteY74" fmla="*/ 164643 h 517286"/>
                    <a:gd name="connsiteX75" fmla="*/ 242112 w 386929"/>
                    <a:gd name="connsiteY75" fmla="*/ 126209 h 517286"/>
                    <a:gd name="connsiteX76" fmla="*/ 224974 w 386929"/>
                    <a:gd name="connsiteY76" fmla="*/ 126209 h 517286"/>
                    <a:gd name="connsiteX77" fmla="*/ 224974 w 386929"/>
                    <a:gd name="connsiteY77" fmla="*/ 147505 h 517286"/>
                    <a:gd name="connsiteX78" fmla="*/ 209966 w 386929"/>
                    <a:gd name="connsiteY78" fmla="*/ 147505 h 517286"/>
                    <a:gd name="connsiteX79" fmla="*/ 209966 w 386929"/>
                    <a:gd name="connsiteY79" fmla="*/ 180259 h 517286"/>
                    <a:gd name="connsiteX80" fmla="*/ 192524 w 386929"/>
                    <a:gd name="connsiteY80" fmla="*/ 180259 h 517286"/>
                    <a:gd name="connsiteX81" fmla="*/ 192524 w 386929"/>
                    <a:gd name="connsiteY81" fmla="*/ 197398 h 517286"/>
                    <a:gd name="connsiteX82" fmla="*/ 227104 w 386929"/>
                    <a:gd name="connsiteY82" fmla="*/ 197398 h 517286"/>
                    <a:gd name="connsiteX83" fmla="*/ 276895 w 386929"/>
                    <a:gd name="connsiteY83" fmla="*/ 155719 h 517286"/>
                    <a:gd name="connsiteX84" fmla="*/ 265436 w 386929"/>
                    <a:gd name="connsiteY84" fmla="*/ 155719 h 517286"/>
                    <a:gd name="connsiteX85" fmla="*/ 265436 w 386929"/>
                    <a:gd name="connsiteY85" fmla="*/ 144462 h 517286"/>
                    <a:gd name="connsiteX86" fmla="*/ 276895 w 386929"/>
                    <a:gd name="connsiteY86" fmla="*/ 144462 h 517286"/>
                    <a:gd name="connsiteX87" fmla="*/ 294034 w 386929"/>
                    <a:gd name="connsiteY87" fmla="*/ 127020 h 517286"/>
                    <a:gd name="connsiteX88" fmla="*/ 248298 w 386929"/>
                    <a:gd name="connsiteY88" fmla="*/ 127020 h 517286"/>
                    <a:gd name="connsiteX89" fmla="*/ 248298 w 386929"/>
                    <a:gd name="connsiteY89" fmla="*/ 172857 h 517286"/>
                    <a:gd name="connsiteX90" fmla="*/ 294034 w 386929"/>
                    <a:gd name="connsiteY90" fmla="*/ 172857 h 517286"/>
                    <a:gd name="connsiteX91" fmla="*/ 316141 w 386929"/>
                    <a:gd name="connsiteY91" fmla="*/ 129048 h 517286"/>
                    <a:gd name="connsiteX92" fmla="*/ 316141 w 386929"/>
                    <a:gd name="connsiteY92" fmla="*/ 104305 h 517286"/>
                    <a:gd name="connsiteX93" fmla="*/ 307014 w 386929"/>
                    <a:gd name="connsiteY93" fmla="*/ 95178 h 517286"/>
                    <a:gd name="connsiteX94" fmla="*/ 282980 w 386929"/>
                    <a:gd name="connsiteY94" fmla="*/ 95178 h 517286"/>
                    <a:gd name="connsiteX95" fmla="*/ 273955 w 386929"/>
                    <a:gd name="connsiteY95" fmla="*/ 104203 h 517286"/>
                    <a:gd name="connsiteX96" fmla="*/ 273955 w 386929"/>
                    <a:gd name="connsiteY96" fmla="*/ 104305 h 517286"/>
                    <a:gd name="connsiteX97" fmla="*/ 282463 w 386929"/>
                    <a:gd name="connsiteY97" fmla="*/ 113431 h 517286"/>
                    <a:gd name="connsiteX98" fmla="*/ 282980 w 386929"/>
                    <a:gd name="connsiteY98" fmla="*/ 113431 h 517286"/>
                    <a:gd name="connsiteX99" fmla="*/ 297989 w 386929"/>
                    <a:gd name="connsiteY99" fmla="*/ 113431 h 517286"/>
                    <a:gd name="connsiteX100" fmla="*/ 297989 w 386929"/>
                    <a:gd name="connsiteY100" fmla="*/ 129048 h 517286"/>
                    <a:gd name="connsiteX101" fmla="*/ 308028 w 386929"/>
                    <a:gd name="connsiteY101" fmla="*/ 137161 h 517286"/>
                    <a:gd name="connsiteX102" fmla="*/ 316141 w 386929"/>
                    <a:gd name="connsiteY102" fmla="*/ 129048 h 517286"/>
                    <a:gd name="connsiteX103" fmla="*/ 366845 w 386929"/>
                    <a:gd name="connsiteY103" fmla="*/ 83009 h 517286"/>
                    <a:gd name="connsiteX104" fmla="*/ 361673 w 386929"/>
                    <a:gd name="connsiteY104" fmla="*/ 90412 h 517286"/>
                    <a:gd name="connsiteX105" fmla="*/ 342000 w 386929"/>
                    <a:gd name="connsiteY105" fmla="*/ 102885 h 517286"/>
                    <a:gd name="connsiteX106" fmla="*/ 342000 w 386929"/>
                    <a:gd name="connsiteY106" fmla="*/ 74998 h 517286"/>
                    <a:gd name="connsiteX107" fmla="*/ 349098 w 386929"/>
                    <a:gd name="connsiteY107" fmla="*/ 70434 h 517286"/>
                    <a:gd name="connsiteX108" fmla="*/ 365324 w 386929"/>
                    <a:gd name="connsiteY108" fmla="*/ 74085 h 517286"/>
                    <a:gd name="connsiteX109" fmla="*/ 366845 w 386929"/>
                    <a:gd name="connsiteY109" fmla="*/ 83009 h 517286"/>
                    <a:gd name="connsiteX110" fmla="*/ 347374 w 386929"/>
                    <a:gd name="connsiteY110" fmla="*/ 153082 h 517286"/>
                    <a:gd name="connsiteX111" fmla="*/ 353357 w 386929"/>
                    <a:gd name="connsiteY111" fmla="*/ 151358 h 517286"/>
                    <a:gd name="connsiteX112" fmla="*/ 355892 w 386929"/>
                    <a:gd name="connsiteY112" fmla="*/ 151358 h 517286"/>
                    <a:gd name="connsiteX113" fmla="*/ 364198 w 386929"/>
                    <a:gd name="connsiteY113" fmla="*/ 164937 h 517286"/>
                    <a:gd name="connsiteX114" fmla="*/ 359544 w 386929"/>
                    <a:gd name="connsiteY114" fmla="*/ 171640 h 517286"/>
                    <a:gd name="connsiteX115" fmla="*/ 349403 w 386929"/>
                    <a:gd name="connsiteY115" fmla="*/ 178434 h 517286"/>
                    <a:gd name="connsiteX116" fmla="*/ 331758 w 386929"/>
                    <a:gd name="connsiteY116" fmla="*/ 187662 h 517286"/>
                    <a:gd name="connsiteX117" fmla="*/ 329121 w 386929"/>
                    <a:gd name="connsiteY117" fmla="*/ 187662 h 517286"/>
                    <a:gd name="connsiteX118" fmla="*/ 320461 w 386929"/>
                    <a:gd name="connsiteY118" fmla="*/ 174479 h 517286"/>
                    <a:gd name="connsiteX119" fmla="*/ 320501 w 386929"/>
                    <a:gd name="connsiteY119" fmla="*/ 174276 h 517286"/>
                    <a:gd name="connsiteX120" fmla="*/ 337132 w 386929"/>
                    <a:gd name="connsiteY120" fmla="*/ 159674 h 517286"/>
                    <a:gd name="connsiteX121" fmla="*/ 347881 w 386929"/>
                    <a:gd name="connsiteY121" fmla="*/ 152879 h 517286"/>
                    <a:gd name="connsiteX122" fmla="*/ 324355 w 386929"/>
                    <a:gd name="connsiteY122" fmla="*/ 146288 h 517286"/>
                    <a:gd name="connsiteX123" fmla="*/ 315735 w 386929"/>
                    <a:gd name="connsiteY123" fmla="*/ 151764 h 517286"/>
                    <a:gd name="connsiteX124" fmla="*/ 302552 w 386929"/>
                    <a:gd name="connsiteY124" fmla="*/ 182186 h 517286"/>
                    <a:gd name="connsiteX125" fmla="*/ 312693 w 386929"/>
                    <a:gd name="connsiteY125" fmla="*/ 199629 h 517286"/>
                    <a:gd name="connsiteX126" fmla="*/ 312693 w 386929"/>
                    <a:gd name="connsiteY126" fmla="*/ 199629 h 517286"/>
                    <a:gd name="connsiteX127" fmla="*/ 293020 w 386929"/>
                    <a:gd name="connsiteY127" fmla="*/ 221127 h 517286"/>
                    <a:gd name="connsiteX128" fmla="*/ 276592 w 386929"/>
                    <a:gd name="connsiteY128" fmla="*/ 221127 h 517286"/>
                    <a:gd name="connsiteX129" fmla="*/ 276592 w 386929"/>
                    <a:gd name="connsiteY129" fmla="*/ 235325 h 517286"/>
                    <a:gd name="connsiteX130" fmla="*/ 260873 w 386929"/>
                    <a:gd name="connsiteY130" fmla="*/ 235325 h 517286"/>
                    <a:gd name="connsiteX131" fmla="*/ 260873 w 386929"/>
                    <a:gd name="connsiteY131" fmla="*/ 252969 h 517286"/>
                    <a:gd name="connsiteX132" fmla="*/ 293730 w 386929"/>
                    <a:gd name="connsiteY132" fmla="*/ 252969 h 517286"/>
                    <a:gd name="connsiteX133" fmla="*/ 293730 w 386929"/>
                    <a:gd name="connsiteY133" fmla="*/ 237352 h 517286"/>
                    <a:gd name="connsiteX134" fmla="*/ 309853 w 386929"/>
                    <a:gd name="connsiteY134" fmla="*/ 254998 h 517286"/>
                    <a:gd name="connsiteX135" fmla="*/ 304174 w 386929"/>
                    <a:gd name="connsiteY135" fmla="*/ 266660 h 517286"/>
                    <a:gd name="connsiteX136" fmla="*/ 283893 w 386929"/>
                    <a:gd name="connsiteY136" fmla="*/ 266660 h 517286"/>
                    <a:gd name="connsiteX137" fmla="*/ 277099 w 386929"/>
                    <a:gd name="connsiteY137" fmla="*/ 269601 h 517286"/>
                    <a:gd name="connsiteX138" fmla="*/ 274867 w 386929"/>
                    <a:gd name="connsiteY138" fmla="*/ 275786 h 517286"/>
                    <a:gd name="connsiteX139" fmla="*/ 283274 w 386929"/>
                    <a:gd name="connsiteY139" fmla="*/ 284812 h 517286"/>
                    <a:gd name="connsiteX140" fmla="*/ 283893 w 386929"/>
                    <a:gd name="connsiteY140" fmla="*/ 284812 h 517286"/>
                    <a:gd name="connsiteX141" fmla="*/ 306304 w 386929"/>
                    <a:gd name="connsiteY141" fmla="*/ 284812 h 517286"/>
                    <a:gd name="connsiteX142" fmla="*/ 324355 w 386929"/>
                    <a:gd name="connsiteY142" fmla="*/ 300327 h 517286"/>
                    <a:gd name="connsiteX143" fmla="*/ 324355 w 386929"/>
                    <a:gd name="connsiteY143" fmla="*/ 310468 h 517286"/>
                    <a:gd name="connsiteX144" fmla="*/ 122552 w 386929"/>
                    <a:gd name="connsiteY144" fmla="*/ 310468 h 517286"/>
                    <a:gd name="connsiteX145" fmla="*/ 122552 w 386929"/>
                    <a:gd name="connsiteY145" fmla="*/ 55730 h 517286"/>
                    <a:gd name="connsiteX146" fmla="*/ 324659 w 386929"/>
                    <a:gd name="connsiteY146" fmla="*/ 55730 h 517286"/>
                    <a:gd name="connsiteX147" fmla="*/ 324659 w 386929"/>
                    <a:gd name="connsiteY147" fmla="*/ 70434 h 517286"/>
                    <a:gd name="connsiteX148" fmla="*/ 324659 w 386929"/>
                    <a:gd name="connsiteY148" fmla="*/ 97409 h 517286"/>
                    <a:gd name="connsiteX149" fmla="*/ 324659 w 386929"/>
                    <a:gd name="connsiteY149" fmla="*/ 117691 h 517286"/>
                    <a:gd name="connsiteX150" fmla="*/ 323746 w 386929"/>
                    <a:gd name="connsiteY150" fmla="*/ 36970 h 517286"/>
                    <a:gd name="connsiteX151" fmla="*/ 123161 w 386929"/>
                    <a:gd name="connsiteY151" fmla="*/ 36970 h 517286"/>
                    <a:gd name="connsiteX152" fmla="*/ 146788 w 386929"/>
                    <a:gd name="connsiteY152" fmla="*/ 18006 h 517286"/>
                    <a:gd name="connsiteX153" fmla="*/ 300422 w 386929"/>
                    <a:gd name="connsiteY153" fmla="*/ 18006 h 517286"/>
                    <a:gd name="connsiteX154" fmla="*/ 324152 w 386929"/>
                    <a:gd name="connsiteY154" fmla="*/ 36970 h 517286"/>
                    <a:gd name="connsiteX155" fmla="*/ 122653 w 386929"/>
                    <a:gd name="connsiteY155" fmla="*/ 327707 h 517286"/>
                    <a:gd name="connsiteX156" fmla="*/ 324761 w 386929"/>
                    <a:gd name="connsiteY156" fmla="*/ 327707 h 517286"/>
                    <a:gd name="connsiteX157" fmla="*/ 324761 w 386929"/>
                    <a:gd name="connsiteY157" fmla="*/ 354986 h 517286"/>
                    <a:gd name="connsiteX158" fmla="*/ 300422 w 386929"/>
                    <a:gd name="connsiteY158" fmla="*/ 379223 h 517286"/>
                    <a:gd name="connsiteX159" fmla="*/ 146788 w 386929"/>
                    <a:gd name="connsiteY159" fmla="*/ 379223 h 517286"/>
                    <a:gd name="connsiteX160" fmla="*/ 122552 w 386929"/>
                    <a:gd name="connsiteY160" fmla="*/ 354986 h 517286"/>
                    <a:gd name="connsiteX161" fmla="*/ 323036 w 386929"/>
                    <a:gd name="connsiteY161" fmla="*/ 276091 h 517286"/>
                    <a:gd name="connsiteX162" fmla="*/ 325065 w 386929"/>
                    <a:gd name="connsiteY162" fmla="*/ 264733 h 517286"/>
                    <a:gd name="connsiteX163" fmla="*/ 338349 w 386929"/>
                    <a:gd name="connsiteY163" fmla="*/ 261285 h 517286"/>
                    <a:gd name="connsiteX164" fmla="*/ 342203 w 386929"/>
                    <a:gd name="connsiteY164" fmla="*/ 261285 h 517286"/>
                    <a:gd name="connsiteX165" fmla="*/ 349808 w 386929"/>
                    <a:gd name="connsiteY165" fmla="*/ 264226 h 517286"/>
                    <a:gd name="connsiteX166" fmla="*/ 353053 w 386929"/>
                    <a:gd name="connsiteY166" fmla="*/ 271629 h 517286"/>
                    <a:gd name="connsiteX167" fmla="*/ 343643 w 386929"/>
                    <a:gd name="connsiteY167" fmla="*/ 282459 h 517286"/>
                    <a:gd name="connsiteX168" fmla="*/ 342912 w 386929"/>
                    <a:gd name="connsiteY168" fmla="*/ 282479 h 517286"/>
                    <a:gd name="connsiteX169" fmla="*/ 332772 w 386929"/>
                    <a:gd name="connsiteY169" fmla="*/ 282479 h 517286"/>
                    <a:gd name="connsiteX170" fmla="*/ 322631 w 386929"/>
                    <a:gd name="connsiteY170" fmla="*/ 275989 h 517286"/>
                    <a:gd name="connsiteX171" fmla="*/ 350620 w 386929"/>
                    <a:gd name="connsiteY171" fmla="*/ 229747 h 517286"/>
                    <a:gd name="connsiteX172" fmla="*/ 338349 w 386929"/>
                    <a:gd name="connsiteY172" fmla="*/ 233702 h 517286"/>
                    <a:gd name="connsiteX173" fmla="*/ 320907 w 386929"/>
                    <a:gd name="connsiteY173" fmla="*/ 238367 h 517286"/>
                    <a:gd name="connsiteX174" fmla="*/ 316547 w 386929"/>
                    <a:gd name="connsiteY174" fmla="*/ 237048 h 517286"/>
                    <a:gd name="connsiteX175" fmla="*/ 310969 w 386929"/>
                    <a:gd name="connsiteY175" fmla="*/ 230558 h 517286"/>
                    <a:gd name="connsiteX176" fmla="*/ 311780 w 386929"/>
                    <a:gd name="connsiteY176" fmla="*/ 222040 h 517286"/>
                    <a:gd name="connsiteX177" fmla="*/ 332062 w 386929"/>
                    <a:gd name="connsiteY177" fmla="*/ 211899 h 517286"/>
                    <a:gd name="connsiteX178" fmla="*/ 344129 w 386929"/>
                    <a:gd name="connsiteY178" fmla="*/ 208147 h 517286"/>
                    <a:gd name="connsiteX179" fmla="*/ 347476 w 386929"/>
                    <a:gd name="connsiteY179" fmla="*/ 207538 h 517286"/>
                    <a:gd name="connsiteX180" fmla="*/ 352648 w 386929"/>
                    <a:gd name="connsiteY180" fmla="*/ 208857 h 517286"/>
                    <a:gd name="connsiteX181" fmla="*/ 356988 w 386929"/>
                    <a:gd name="connsiteY181" fmla="*/ 224027 h 517286"/>
                    <a:gd name="connsiteX182" fmla="*/ 350924 w 386929"/>
                    <a:gd name="connsiteY182" fmla="*/ 229138 h 517286"/>
                    <a:gd name="connsiteX183" fmla="*/ 381346 w 386929"/>
                    <a:gd name="connsiteY183" fmla="*/ 63437 h 517286"/>
                    <a:gd name="connsiteX184" fmla="*/ 342608 w 386929"/>
                    <a:gd name="connsiteY184" fmla="*/ 53296 h 517286"/>
                    <a:gd name="connsiteX185" fmla="*/ 342608 w 386929"/>
                    <a:gd name="connsiteY185" fmla="*/ 42040 h 517286"/>
                    <a:gd name="connsiteX186" fmla="*/ 300118 w 386929"/>
                    <a:gd name="connsiteY186" fmla="*/ -450 h 517286"/>
                    <a:gd name="connsiteX187" fmla="*/ 146788 w 386929"/>
                    <a:gd name="connsiteY187" fmla="*/ -450 h 517286"/>
                    <a:gd name="connsiteX188" fmla="*/ 104298 w 386929"/>
                    <a:gd name="connsiteY188" fmla="*/ 42040 h 517286"/>
                    <a:gd name="connsiteX189" fmla="*/ 104298 w 386929"/>
                    <a:gd name="connsiteY189" fmla="*/ 91122 h 517286"/>
                    <a:gd name="connsiteX190" fmla="*/ 94157 w 386929"/>
                    <a:gd name="connsiteY190" fmla="*/ 88891 h 517286"/>
                    <a:gd name="connsiteX191" fmla="*/ 65946 w 386929"/>
                    <a:gd name="connsiteY191" fmla="*/ 118867 h 517286"/>
                    <a:gd name="connsiteX192" fmla="*/ 65966 w 386929"/>
                    <a:gd name="connsiteY192" fmla="*/ 119313 h 517286"/>
                    <a:gd name="connsiteX193" fmla="*/ 43555 w 386929"/>
                    <a:gd name="connsiteY193" fmla="*/ 207133 h 517286"/>
                    <a:gd name="connsiteX194" fmla="*/ 29459 w 386929"/>
                    <a:gd name="connsiteY194" fmla="*/ 278119 h 517286"/>
                    <a:gd name="connsiteX195" fmla="*/ 32197 w 386929"/>
                    <a:gd name="connsiteY195" fmla="*/ 286738 h 517286"/>
                    <a:gd name="connsiteX196" fmla="*/ 46698 w 386929"/>
                    <a:gd name="connsiteY196" fmla="*/ 347583 h 517286"/>
                    <a:gd name="connsiteX197" fmla="*/ 2180 w 386929"/>
                    <a:gd name="connsiteY197" fmla="*/ 387031 h 517286"/>
                    <a:gd name="connsiteX198" fmla="*/ 1339 w 386929"/>
                    <a:gd name="connsiteY198" fmla="*/ 399768 h 517286"/>
                    <a:gd name="connsiteX199" fmla="*/ 1470 w 386929"/>
                    <a:gd name="connsiteY199" fmla="*/ 399910 h 517286"/>
                    <a:gd name="connsiteX200" fmla="*/ 14248 w 386929"/>
                    <a:gd name="connsiteY200" fmla="*/ 400722 h 517286"/>
                    <a:gd name="connsiteX201" fmla="*/ 54101 w 386929"/>
                    <a:gd name="connsiteY201" fmla="*/ 365330 h 517286"/>
                    <a:gd name="connsiteX202" fmla="*/ 165651 w 386929"/>
                    <a:gd name="connsiteY202" fmla="*/ 486107 h 517286"/>
                    <a:gd name="connsiteX203" fmla="*/ 149425 w 386929"/>
                    <a:gd name="connsiteY203" fmla="*/ 501116 h 517286"/>
                    <a:gd name="connsiteX204" fmla="*/ 148786 w 386929"/>
                    <a:gd name="connsiteY204" fmla="*/ 513863 h 517286"/>
                    <a:gd name="connsiteX205" fmla="*/ 155611 w 386929"/>
                    <a:gd name="connsiteY205" fmla="*/ 516834 h 517286"/>
                    <a:gd name="connsiteX206" fmla="*/ 161797 w 386929"/>
                    <a:gd name="connsiteY206" fmla="*/ 514400 h 517286"/>
                    <a:gd name="connsiteX207" fmla="*/ 184614 w 386929"/>
                    <a:gd name="connsiteY207" fmla="*/ 493308 h 517286"/>
                    <a:gd name="connsiteX208" fmla="*/ 187555 w 386929"/>
                    <a:gd name="connsiteY208" fmla="*/ 486919 h 517286"/>
                    <a:gd name="connsiteX209" fmla="*/ 185121 w 386929"/>
                    <a:gd name="connsiteY209" fmla="*/ 480429 h 517286"/>
                    <a:gd name="connsiteX210" fmla="*/ 64343 w 386929"/>
                    <a:gd name="connsiteY210" fmla="*/ 350119 h 517286"/>
                    <a:gd name="connsiteX211" fmla="*/ 49132 w 386929"/>
                    <a:gd name="connsiteY211" fmla="*/ 281465 h 517286"/>
                    <a:gd name="connsiteX212" fmla="*/ 46901 w 386929"/>
                    <a:gd name="connsiteY212" fmla="*/ 273251 h 517286"/>
                    <a:gd name="connsiteX213" fmla="*/ 60186 w 386929"/>
                    <a:gd name="connsiteY213" fmla="*/ 215246 h 517286"/>
                    <a:gd name="connsiteX214" fmla="*/ 84219 w 386929"/>
                    <a:gd name="connsiteY214" fmla="*/ 120226 h 517286"/>
                    <a:gd name="connsiteX215" fmla="*/ 94360 w 386929"/>
                    <a:gd name="connsiteY215" fmla="*/ 107448 h 517286"/>
                    <a:gd name="connsiteX216" fmla="*/ 104501 w 386929"/>
                    <a:gd name="connsiteY216" fmla="*/ 120936 h 517286"/>
                    <a:gd name="connsiteX217" fmla="*/ 104501 w 386929"/>
                    <a:gd name="connsiteY217" fmla="*/ 355088 h 517286"/>
                    <a:gd name="connsiteX218" fmla="*/ 146991 w 386929"/>
                    <a:gd name="connsiteY218" fmla="*/ 397578 h 517286"/>
                    <a:gd name="connsiteX219" fmla="*/ 265741 w 386929"/>
                    <a:gd name="connsiteY219" fmla="*/ 397578 h 517286"/>
                    <a:gd name="connsiteX220" fmla="*/ 207735 w 386929"/>
                    <a:gd name="connsiteY220" fmla="*/ 436519 h 517286"/>
                    <a:gd name="connsiteX221" fmla="*/ 180862 w 386929"/>
                    <a:gd name="connsiteY221" fmla="*/ 449803 h 517286"/>
                    <a:gd name="connsiteX222" fmla="*/ 177211 w 386929"/>
                    <a:gd name="connsiteY222" fmla="*/ 455786 h 517286"/>
                    <a:gd name="connsiteX223" fmla="*/ 178732 w 386929"/>
                    <a:gd name="connsiteY223" fmla="*/ 462581 h 517286"/>
                    <a:gd name="connsiteX224" fmla="*/ 186135 w 386929"/>
                    <a:gd name="connsiteY224" fmla="*/ 466333 h 517286"/>
                    <a:gd name="connsiteX225" fmla="*/ 191510 w 386929"/>
                    <a:gd name="connsiteY225" fmla="*/ 464609 h 517286"/>
                    <a:gd name="connsiteX226" fmla="*/ 214834 w 386929"/>
                    <a:gd name="connsiteY226" fmla="*/ 453251 h 517286"/>
                    <a:gd name="connsiteX227" fmla="*/ 287036 w 386929"/>
                    <a:gd name="connsiteY227" fmla="*/ 398693 h 517286"/>
                    <a:gd name="connsiteX228" fmla="*/ 287036 w 386929"/>
                    <a:gd name="connsiteY228" fmla="*/ 397578 h 517286"/>
                    <a:gd name="connsiteX229" fmla="*/ 300422 w 386929"/>
                    <a:gd name="connsiteY229" fmla="*/ 397578 h 517286"/>
                    <a:gd name="connsiteX230" fmla="*/ 342912 w 386929"/>
                    <a:gd name="connsiteY230" fmla="*/ 355088 h 517286"/>
                    <a:gd name="connsiteX231" fmla="*/ 342912 w 386929"/>
                    <a:gd name="connsiteY231" fmla="*/ 300632 h 517286"/>
                    <a:gd name="connsiteX232" fmla="*/ 363194 w 386929"/>
                    <a:gd name="connsiteY232" fmla="*/ 291708 h 517286"/>
                    <a:gd name="connsiteX233" fmla="*/ 368873 w 386929"/>
                    <a:gd name="connsiteY233" fmla="*/ 260575 h 517286"/>
                    <a:gd name="connsiteX234" fmla="*/ 356907 w 386929"/>
                    <a:gd name="connsiteY234" fmla="*/ 247088 h 517286"/>
                    <a:gd name="connsiteX235" fmla="*/ 373538 w 386929"/>
                    <a:gd name="connsiteY235" fmla="*/ 232890 h 517286"/>
                    <a:gd name="connsiteX236" fmla="*/ 375465 w 386929"/>
                    <a:gd name="connsiteY236" fmla="*/ 210479 h 517286"/>
                    <a:gd name="connsiteX237" fmla="*/ 360963 w 386929"/>
                    <a:gd name="connsiteY237" fmla="*/ 193240 h 517286"/>
                    <a:gd name="connsiteX238" fmla="*/ 370090 w 386929"/>
                    <a:gd name="connsiteY238" fmla="*/ 187460 h 517286"/>
                    <a:gd name="connsiteX239" fmla="*/ 383070 w 386929"/>
                    <a:gd name="connsiteY239" fmla="*/ 169003 h 517286"/>
                    <a:gd name="connsiteX240" fmla="*/ 360426 w 386929"/>
                    <a:gd name="connsiteY240" fmla="*/ 133784 h 517286"/>
                    <a:gd name="connsiteX241" fmla="*/ 354169 w 386929"/>
                    <a:gd name="connsiteY241" fmla="*/ 133105 h 517286"/>
                    <a:gd name="connsiteX242" fmla="*/ 342811 w 386929"/>
                    <a:gd name="connsiteY242" fmla="*/ 135640 h 517286"/>
                    <a:gd name="connsiteX243" fmla="*/ 342811 w 386929"/>
                    <a:gd name="connsiteY243" fmla="*/ 124282 h 517286"/>
                    <a:gd name="connsiteX244" fmla="*/ 372220 w 386929"/>
                    <a:gd name="connsiteY244" fmla="*/ 105623 h 517286"/>
                    <a:gd name="connsiteX245" fmla="*/ 381549 w 386929"/>
                    <a:gd name="connsiteY245" fmla="*/ 64248 h 51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Lst>
                  <a:rect l="l" t="t" r="r" b="b"/>
                  <a:pathLst>
                    <a:path w="386929" h="517286">
                      <a:moveTo>
                        <a:pt x="36760" y="411572"/>
                      </a:moveTo>
                      <a:cubicBezTo>
                        <a:pt x="38433" y="417413"/>
                        <a:pt x="43676" y="421510"/>
                        <a:pt x="49741" y="421713"/>
                      </a:cubicBezTo>
                      <a:cubicBezTo>
                        <a:pt x="52266" y="421683"/>
                        <a:pt x="54720" y="420953"/>
                        <a:pt x="56839" y="419583"/>
                      </a:cubicBezTo>
                      <a:cubicBezTo>
                        <a:pt x="62092" y="416683"/>
                        <a:pt x="64617" y="410528"/>
                        <a:pt x="62924" y="404778"/>
                      </a:cubicBezTo>
                      <a:cubicBezTo>
                        <a:pt x="61200" y="397527"/>
                        <a:pt x="53929" y="393055"/>
                        <a:pt x="46688" y="394769"/>
                      </a:cubicBezTo>
                      <a:cubicBezTo>
                        <a:pt x="45258" y="395114"/>
                        <a:pt x="43889" y="395682"/>
                        <a:pt x="42642" y="396462"/>
                      </a:cubicBezTo>
                      <a:cubicBezTo>
                        <a:pt x="37348" y="399322"/>
                        <a:pt x="34773" y="405488"/>
                        <a:pt x="36456" y="411268"/>
                      </a:cubicBezTo>
                      <a:moveTo>
                        <a:pt x="243431" y="351032"/>
                      </a:moveTo>
                      <a:cubicBezTo>
                        <a:pt x="243431" y="341732"/>
                        <a:pt x="235896" y="334198"/>
                        <a:pt x="226597" y="334198"/>
                      </a:cubicBezTo>
                      <a:cubicBezTo>
                        <a:pt x="217298" y="334198"/>
                        <a:pt x="209763" y="341732"/>
                        <a:pt x="209763" y="351032"/>
                      </a:cubicBezTo>
                      <a:cubicBezTo>
                        <a:pt x="209763" y="360331"/>
                        <a:pt x="217298" y="367865"/>
                        <a:pt x="226597" y="367865"/>
                      </a:cubicBezTo>
                      <a:cubicBezTo>
                        <a:pt x="235835" y="367926"/>
                        <a:pt x="243380" y="360473"/>
                        <a:pt x="243431" y="351234"/>
                      </a:cubicBezTo>
                      <a:cubicBezTo>
                        <a:pt x="243431" y="351163"/>
                        <a:pt x="243431" y="351102"/>
                        <a:pt x="243431" y="351032"/>
                      </a:cubicBezTo>
                      <a:moveTo>
                        <a:pt x="233290" y="195471"/>
                      </a:moveTo>
                      <a:lnTo>
                        <a:pt x="252760" y="195471"/>
                      </a:lnTo>
                      <a:lnTo>
                        <a:pt x="252760" y="208553"/>
                      </a:lnTo>
                      <a:lnTo>
                        <a:pt x="284603" y="208553"/>
                      </a:lnTo>
                      <a:lnTo>
                        <a:pt x="284603" y="192124"/>
                      </a:lnTo>
                      <a:lnTo>
                        <a:pt x="269898" y="192124"/>
                      </a:lnTo>
                      <a:lnTo>
                        <a:pt x="269898" y="179043"/>
                      </a:lnTo>
                      <a:lnTo>
                        <a:pt x="233290" y="179043"/>
                      </a:lnTo>
                      <a:close/>
                      <a:moveTo>
                        <a:pt x="234304" y="221634"/>
                      </a:moveTo>
                      <a:lnTo>
                        <a:pt x="212400" y="221634"/>
                      </a:lnTo>
                      <a:lnTo>
                        <a:pt x="212400" y="254896"/>
                      </a:lnTo>
                      <a:lnTo>
                        <a:pt x="229538" y="254896"/>
                      </a:lnTo>
                      <a:lnTo>
                        <a:pt x="229538" y="238772"/>
                      </a:lnTo>
                      <a:lnTo>
                        <a:pt x="251442" y="238772"/>
                      </a:lnTo>
                      <a:lnTo>
                        <a:pt x="251442" y="209668"/>
                      </a:lnTo>
                      <a:lnTo>
                        <a:pt x="234304" y="209668"/>
                      </a:lnTo>
                      <a:close/>
                      <a:moveTo>
                        <a:pt x="187352" y="235020"/>
                      </a:moveTo>
                      <a:lnTo>
                        <a:pt x="175892" y="235020"/>
                      </a:lnTo>
                      <a:lnTo>
                        <a:pt x="175892" y="223460"/>
                      </a:lnTo>
                      <a:lnTo>
                        <a:pt x="187352" y="223460"/>
                      </a:lnTo>
                      <a:close/>
                      <a:moveTo>
                        <a:pt x="204490" y="206220"/>
                      </a:moveTo>
                      <a:lnTo>
                        <a:pt x="158755" y="206220"/>
                      </a:lnTo>
                      <a:lnTo>
                        <a:pt x="158755" y="252969"/>
                      </a:lnTo>
                      <a:lnTo>
                        <a:pt x="204490" y="252969"/>
                      </a:lnTo>
                      <a:close/>
                      <a:moveTo>
                        <a:pt x="157538" y="197093"/>
                      </a:moveTo>
                      <a:lnTo>
                        <a:pt x="176602" y="197093"/>
                      </a:lnTo>
                      <a:lnTo>
                        <a:pt x="176602" y="179955"/>
                      </a:lnTo>
                      <a:lnTo>
                        <a:pt x="158450" y="179955"/>
                      </a:lnTo>
                      <a:close/>
                      <a:moveTo>
                        <a:pt x="127115" y="248406"/>
                      </a:moveTo>
                      <a:lnTo>
                        <a:pt x="127115" y="275178"/>
                      </a:lnTo>
                      <a:cubicBezTo>
                        <a:pt x="127115" y="280167"/>
                        <a:pt x="131151" y="284203"/>
                        <a:pt x="136141" y="284203"/>
                      </a:cubicBezTo>
                      <a:cubicBezTo>
                        <a:pt x="136171" y="284203"/>
                        <a:pt x="136212" y="284203"/>
                        <a:pt x="136242" y="284203"/>
                      </a:cubicBezTo>
                      <a:lnTo>
                        <a:pt x="162912" y="284203"/>
                      </a:lnTo>
                      <a:cubicBezTo>
                        <a:pt x="167922" y="284730"/>
                        <a:pt x="172415" y="281100"/>
                        <a:pt x="172952" y="276091"/>
                      </a:cubicBezTo>
                      <a:cubicBezTo>
                        <a:pt x="173479" y="271071"/>
                        <a:pt x="169849" y="266579"/>
                        <a:pt x="164829" y="266051"/>
                      </a:cubicBezTo>
                      <a:cubicBezTo>
                        <a:pt x="164190" y="265980"/>
                        <a:pt x="163551" y="265980"/>
                        <a:pt x="162912" y="266051"/>
                      </a:cubicBezTo>
                      <a:lnTo>
                        <a:pt x="145369" y="266051"/>
                      </a:lnTo>
                      <a:lnTo>
                        <a:pt x="145369" y="248406"/>
                      </a:lnTo>
                      <a:cubicBezTo>
                        <a:pt x="145369" y="243366"/>
                        <a:pt x="141282" y="239279"/>
                        <a:pt x="136242" y="239279"/>
                      </a:cubicBezTo>
                      <a:cubicBezTo>
                        <a:pt x="131202" y="239279"/>
                        <a:pt x="127115" y="243366"/>
                        <a:pt x="127115" y="248406"/>
                      </a:cubicBezTo>
                      <a:moveTo>
                        <a:pt x="169403" y="110491"/>
                      </a:moveTo>
                      <a:cubicBezTo>
                        <a:pt x="170863" y="108767"/>
                        <a:pt x="171654" y="106566"/>
                        <a:pt x="171633" y="104305"/>
                      </a:cubicBezTo>
                      <a:cubicBezTo>
                        <a:pt x="171806" y="99437"/>
                        <a:pt x="167993" y="95350"/>
                        <a:pt x="163125" y="95178"/>
                      </a:cubicBezTo>
                      <a:cubicBezTo>
                        <a:pt x="162953" y="95178"/>
                        <a:pt x="162781" y="95178"/>
                        <a:pt x="162608" y="95178"/>
                      </a:cubicBezTo>
                      <a:lnTo>
                        <a:pt x="136242" y="95178"/>
                      </a:lnTo>
                      <a:cubicBezTo>
                        <a:pt x="131202" y="95178"/>
                        <a:pt x="127115" y="99265"/>
                        <a:pt x="127115" y="104305"/>
                      </a:cubicBezTo>
                      <a:lnTo>
                        <a:pt x="127115" y="130367"/>
                      </a:lnTo>
                      <a:cubicBezTo>
                        <a:pt x="127115" y="135407"/>
                        <a:pt x="131202" y="139493"/>
                        <a:pt x="136242" y="139493"/>
                      </a:cubicBezTo>
                      <a:cubicBezTo>
                        <a:pt x="141282" y="139493"/>
                        <a:pt x="145369" y="135407"/>
                        <a:pt x="145369" y="130367"/>
                      </a:cubicBezTo>
                      <a:lnTo>
                        <a:pt x="145369" y="113431"/>
                      </a:lnTo>
                      <a:lnTo>
                        <a:pt x="162608" y="113431"/>
                      </a:lnTo>
                      <a:cubicBezTo>
                        <a:pt x="165194" y="113492"/>
                        <a:pt x="167678" y="112418"/>
                        <a:pt x="169403" y="110491"/>
                      </a:cubicBezTo>
                      <a:moveTo>
                        <a:pt x="175690" y="144158"/>
                      </a:moveTo>
                      <a:lnTo>
                        <a:pt x="187149" y="144158"/>
                      </a:lnTo>
                      <a:lnTo>
                        <a:pt x="187149" y="155719"/>
                      </a:lnTo>
                      <a:lnTo>
                        <a:pt x="175690" y="155719"/>
                      </a:lnTo>
                      <a:close/>
                      <a:moveTo>
                        <a:pt x="158552" y="172857"/>
                      </a:moveTo>
                      <a:lnTo>
                        <a:pt x="204287" y="172857"/>
                      </a:lnTo>
                      <a:lnTo>
                        <a:pt x="204287" y="127020"/>
                      </a:lnTo>
                      <a:lnTo>
                        <a:pt x="158552" y="127020"/>
                      </a:lnTo>
                      <a:close/>
                      <a:moveTo>
                        <a:pt x="227104" y="164643"/>
                      </a:moveTo>
                      <a:lnTo>
                        <a:pt x="242112" y="164643"/>
                      </a:lnTo>
                      <a:lnTo>
                        <a:pt x="242112" y="126209"/>
                      </a:lnTo>
                      <a:lnTo>
                        <a:pt x="224974" y="126209"/>
                      </a:lnTo>
                      <a:lnTo>
                        <a:pt x="224974" y="147505"/>
                      </a:lnTo>
                      <a:lnTo>
                        <a:pt x="209966" y="147505"/>
                      </a:lnTo>
                      <a:lnTo>
                        <a:pt x="209966" y="180259"/>
                      </a:lnTo>
                      <a:lnTo>
                        <a:pt x="192524" y="180259"/>
                      </a:lnTo>
                      <a:lnTo>
                        <a:pt x="192524" y="197398"/>
                      </a:lnTo>
                      <a:lnTo>
                        <a:pt x="227104" y="197398"/>
                      </a:lnTo>
                      <a:close/>
                      <a:moveTo>
                        <a:pt x="276895" y="155719"/>
                      </a:moveTo>
                      <a:lnTo>
                        <a:pt x="265436" y="155719"/>
                      </a:lnTo>
                      <a:lnTo>
                        <a:pt x="265436" y="144462"/>
                      </a:lnTo>
                      <a:lnTo>
                        <a:pt x="276895" y="144462"/>
                      </a:lnTo>
                      <a:close/>
                      <a:moveTo>
                        <a:pt x="294034" y="127020"/>
                      </a:moveTo>
                      <a:lnTo>
                        <a:pt x="248298" y="127020"/>
                      </a:lnTo>
                      <a:lnTo>
                        <a:pt x="248298" y="172857"/>
                      </a:lnTo>
                      <a:lnTo>
                        <a:pt x="294034" y="172857"/>
                      </a:lnTo>
                      <a:close/>
                      <a:moveTo>
                        <a:pt x="316141" y="129048"/>
                      </a:moveTo>
                      <a:lnTo>
                        <a:pt x="316141" y="104305"/>
                      </a:lnTo>
                      <a:cubicBezTo>
                        <a:pt x="316141" y="99265"/>
                        <a:pt x="312054" y="95178"/>
                        <a:pt x="307014" y="95178"/>
                      </a:cubicBezTo>
                      <a:lnTo>
                        <a:pt x="282980" y="95178"/>
                      </a:lnTo>
                      <a:cubicBezTo>
                        <a:pt x="278001" y="95178"/>
                        <a:pt x="273955" y="99214"/>
                        <a:pt x="273955" y="104203"/>
                      </a:cubicBezTo>
                      <a:cubicBezTo>
                        <a:pt x="273955" y="104234"/>
                        <a:pt x="273955" y="104274"/>
                        <a:pt x="273955" y="104305"/>
                      </a:cubicBezTo>
                      <a:cubicBezTo>
                        <a:pt x="273782" y="109172"/>
                        <a:pt x="277596" y="113259"/>
                        <a:pt x="282463" y="113431"/>
                      </a:cubicBezTo>
                      <a:cubicBezTo>
                        <a:pt x="282635" y="113431"/>
                        <a:pt x="282808" y="113431"/>
                        <a:pt x="282980" y="113431"/>
                      </a:cubicBezTo>
                      <a:lnTo>
                        <a:pt x="297989" y="113431"/>
                      </a:lnTo>
                      <a:lnTo>
                        <a:pt x="297989" y="129048"/>
                      </a:lnTo>
                      <a:cubicBezTo>
                        <a:pt x="298516" y="134058"/>
                        <a:pt x="303008" y="137698"/>
                        <a:pt x="308028" y="137161"/>
                      </a:cubicBezTo>
                      <a:cubicBezTo>
                        <a:pt x="312307" y="136715"/>
                        <a:pt x="315684" y="133328"/>
                        <a:pt x="316141" y="129048"/>
                      </a:cubicBezTo>
                      <a:moveTo>
                        <a:pt x="366845" y="83009"/>
                      </a:moveTo>
                      <a:cubicBezTo>
                        <a:pt x="366145" y="86051"/>
                        <a:pt x="364289" y="88708"/>
                        <a:pt x="361673" y="90412"/>
                      </a:cubicBezTo>
                      <a:lnTo>
                        <a:pt x="342000" y="102885"/>
                      </a:lnTo>
                      <a:lnTo>
                        <a:pt x="342000" y="74998"/>
                      </a:lnTo>
                      <a:lnTo>
                        <a:pt x="349098" y="70434"/>
                      </a:lnTo>
                      <a:cubicBezTo>
                        <a:pt x="354595" y="67027"/>
                        <a:pt x="361815" y="68650"/>
                        <a:pt x="365324" y="74085"/>
                      </a:cubicBezTo>
                      <a:cubicBezTo>
                        <a:pt x="367037" y="76722"/>
                        <a:pt x="367585" y="79956"/>
                        <a:pt x="366845" y="83009"/>
                      </a:cubicBezTo>
                      <a:moveTo>
                        <a:pt x="347374" y="153082"/>
                      </a:moveTo>
                      <a:cubicBezTo>
                        <a:pt x="349169" y="151957"/>
                        <a:pt x="351238" y="151368"/>
                        <a:pt x="353357" y="151358"/>
                      </a:cubicBezTo>
                      <a:cubicBezTo>
                        <a:pt x="354199" y="151257"/>
                        <a:pt x="355051" y="151257"/>
                        <a:pt x="355892" y="151358"/>
                      </a:cubicBezTo>
                      <a:cubicBezTo>
                        <a:pt x="361936" y="152808"/>
                        <a:pt x="365658" y="158893"/>
                        <a:pt x="364198" y="164937"/>
                      </a:cubicBezTo>
                      <a:cubicBezTo>
                        <a:pt x="363539" y="167675"/>
                        <a:pt x="361876" y="170068"/>
                        <a:pt x="359544" y="171640"/>
                      </a:cubicBezTo>
                      <a:lnTo>
                        <a:pt x="349403" y="178434"/>
                      </a:lnTo>
                      <a:cubicBezTo>
                        <a:pt x="339262" y="185127"/>
                        <a:pt x="335205" y="187662"/>
                        <a:pt x="331758" y="187662"/>
                      </a:cubicBezTo>
                      <a:cubicBezTo>
                        <a:pt x="330886" y="187784"/>
                        <a:pt x="329993" y="187784"/>
                        <a:pt x="329121" y="187662"/>
                      </a:cubicBezTo>
                      <a:cubicBezTo>
                        <a:pt x="323087" y="186415"/>
                        <a:pt x="319214" y="180513"/>
                        <a:pt x="320461" y="174479"/>
                      </a:cubicBezTo>
                      <a:cubicBezTo>
                        <a:pt x="320471" y="174408"/>
                        <a:pt x="320491" y="174348"/>
                        <a:pt x="320501" y="174276"/>
                      </a:cubicBezTo>
                      <a:cubicBezTo>
                        <a:pt x="321617" y="169510"/>
                        <a:pt x="323138" y="168395"/>
                        <a:pt x="337132" y="159674"/>
                      </a:cubicBezTo>
                      <a:lnTo>
                        <a:pt x="347881" y="152879"/>
                      </a:lnTo>
                      <a:moveTo>
                        <a:pt x="324355" y="146288"/>
                      </a:moveTo>
                      <a:lnTo>
                        <a:pt x="315735" y="151764"/>
                      </a:lnTo>
                      <a:cubicBezTo>
                        <a:pt x="305381" y="158122"/>
                        <a:pt x="300118" y="170281"/>
                        <a:pt x="302552" y="182186"/>
                      </a:cubicBezTo>
                      <a:cubicBezTo>
                        <a:pt x="303688" y="189042"/>
                        <a:pt x="307298" y="195248"/>
                        <a:pt x="312693" y="199629"/>
                      </a:cubicBezTo>
                      <a:lnTo>
                        <a:pt x="312693" y="199629"/>
                      </a:lnTo>
                      <a:cubicBezTo>
                        <a:pt x="302795" y="202813"/>
                        <a:pt x="295311" y="210986"/>
                        <a:pt x="293020" y="221127"/>
                      </a:cubicBezTo>
                      <a:lnTo>
                        <a:pt x="276592" y="221127"/>
                      </a:lnTo>
                      <a:lnTo>
                        <a:pt x="276592" y="235325"/>
                      </a:lnTo>
                      <a:lnTo>
                        <a:pt x="260873" y="235325"/>
                      </a:lnTo>
                      <a:lnTo>
                        <a:pt x="260873" y="252969"/>
                      </a:lnTo>
                      <a:lnTo>
                        <a:pt x="293730" y="252969"/>
                      </a:lnTo>
                      <a:lnTo>
                        <a:pt x="293730" y="237352"/>
                      </a:lnTo>
                      <a:cubicBezTo>
                        <a:pt x="296315" y="245283"/>
                        <a:pt x="302197" y="251712"/>
                        <a:pt x="309853" y="254998"/>
                      </a:cubicBezTo>
                      <a:cubicBezTo>
                        <a:pt x="307054" y="258374"/>
                        <a:pt x="305107" y="262370"/>
                        <a:pt x="304174" y="266660"/>
                      </a:cubicBezTo>
                      <a:lnTo>
                        <a:pt x="283893" y="266660"/>
                      </a:lnTo>
                      <a:cubicBezTo>
                        <a:pt x="281307" y="266579"/>
                        <a:pt x="278812" y="267664"/>
                        <a:pt x="277099" y="269601"/>
                      </a:cubicBezTo>
                      <a:cubicBezTo>
                        <a:pt x="275598" y="271304"/>
                        <a:pt x="274797" y="273515"/>
                        <a:pt x="274867" y="275786"/>
                      </a:cubicBezTo>
                      <a:cubicBezTo>
                        <a:pt x="274695" y="280603"/>
                        <a:pt x="278457" y="284639"/>
                        <a:pt x="283274" y="284812"/>
                      </a:cubicBezTo>
                      <a:cubicBezTo>
                        <a:pt x="283477" y="284822"/>
                        <a:pt x="283690" y="284822"/>
                        <a:pt x="283893" y="284812"/>
                      </a:cubicBezTo>
                      <a:lnTo>
                        <a:pt x="306304" y="284812"/>
                      </a:lnTo>
                      <a:cubicBezTo>
                        <a:pt x="309793" y="292357"/>
                        <a:pt x="316374" y="298015"/>
                        <a:pt x="324355" y="300327"/>
                      </a:cubicBezTo>
                      <a:lnTo>
                        <a:pt x="324355" y="310468"/>
                      </a:lnTo>
                      <a:lnTo>
                        <a:pt x="122552" y="310468"/>
                      </a:lnTo>
                      <a:lnTo>
                        <a:pt x="122552" y="55730"/>
                      </a:lnTo>
                      <a:lnTo>
                        <a:pt x="324659" y="55730"/>
                      </a:lnTo>
                      <a:lnTo>
                        <a:pt x="324659" y="70434"/>
                      </a:lnTo>
                      <a:cubicBezTo>
                        <a:pt x="324659" y="81690"/>
                        <a:pt x="324659" y="90716"/>
                        <a:pt x="324659" y="97409"/>
                      </a:cubicBezTo>
                      <a:cubicBezTo>
                        <a:pt x="324659" y="106941"/>
                        <a:pt x="324659" y="113127"/>
                        <a:pt x="324659" y="117691"/>
                      </a:cubicBezTo>
                      <a:close/>
                      <a:moveTo>
                        <a:pt x="323746" y="36970"/>
                      </a:moveTo>
                      <a:lnTo>
                        <a:pt x="123161" y="36970"/>
                      </a:lnTo>
                      <a:cubicBezTo>
                        <a:pt x="125625" y="25896"/>
                        <a:pt x="135441" y="18016"/>
                        <a:pt x="146788" y="18006"/>
                      </a:cubicBezTo>
                      <a:lnTo>
                        <a:pt x="300422" y="18006"/>
                      </a:lnTo>
                      <a:cubicBezTo>
                        <a:pt x="311790" y="18006"/>
                        <a:pt x="321637" y="25885"/>
                        <a:pt x="324152" y="36970"/>
                      </a:cubicBezTo>
                      <a:moveTo>
                        <a:pt x="122653" y="327707"/>
                      </a:moveTo>
                      <a:lnTo>
                        <a:pt x="324761" y="327707"/>
                      </a:lnTo>
                      <a:lnTo>
                        <a:pt x="324761" y="354986"/>
                      </a:lnTo>
                      <a:cubicBezTo>
                        <a:pt x="324710" y="368392"/>
                        <a:pt x="313829" y="379223"/>
                        <a:pt x="300422" y="379223"/>
                      </a:cubicBezTo>
                      <a:lnTo>
                        <a:pt x="146788" y="379223"/>
                      </a:lnTo>
                      <a:cubicBezTo>
                        <a:pt x="133403" y="379223"/>
                        <a:pt x="122552" y="368372"/>
                        <a:pt x="122552" y="354986"/>
                      </a:cubicBezTo>
                      <a:close/>
                      <a:moveTo>
                        <a:pt x="323036" y="276091"/>
                      </a:moveTo>
                      <a:cubicBezTo>
                        <a:pt x="321282" y="272247"/>
                        <a:pt x="322094" y="267724"/>
                        <a:pt x="325065" y="264733"/>
                      </a:cubicBezTo>
                      <a:cubicBezTo>
                        <a:pt x="328310" y="261285"/>
                        <a:pt x="331453" y="261285"/>
                        <a:pt x="338349" y="261285"/>
                      </a:cubicBezTo>
                      <a:lnTo>
                        <a:pt x="342203" y="261285"/>
                      </a:lnTo>
                      <a:cubicBezTo>
                        <a:pt x="345032" y="261214"/>
                        <a:pt x="347760" y="262279"/>
                        <a:pt x="349808" y="264226"/>
                      </a:cubicBezTo>
                      <a:cubicBezTo>
                        <a:pt x="351867" y="266132"/>
                        <a:pt x="353043" y="268820"/>
                        <a:pt x="353053" y="271629"/>
                      </a:cubicBezTo>
                      <a:cubicBezTo>
                        <a:pt x="353449" y="277216"/>
                        <a:pt x="349230" y="282063"/>
                        <a:pt x="343643" y="282459"/>
                      </a:cubicBezTo>
                      <a:cubicBezTo>
                        <a:pt x="343399" y="282469"/>
                        <a:pt x="343156" y="282479"/>
                        <a:pt x="342912" y="282479"/>
                      </a:cubicBezTo>
                      <a:lnTo>
                        <a:pt x="332772" y="282479"/>
                      </a:lnTo>
                      <a:cubicBezTo>
                        <a:pt x="328330" y="282773"/>
                        <a:pt x="324223" y="280147"/>
                        <a:pt x="322631" y="275989"/>
                      </a:cubicBezTo>
                      <a:moveTo>
                        <a:pt x="350620" y="229747"/>
                      </a:moveTo>
                      <a:lnTo>
                        <a:pt x="338349" y="233702"/>
                      </a:lnTo>
                      <a:cubicBezTo>
                        <a:pt x="332751" y="235984"/>
                        <a:pt x="326890" y="237545"/>
                        <a:pt x="320907" y="238367"/>
                      </a:cubicBezTo>
                      <a:cubicBezTo>
                        <a:pt x="319355" y="238367"/>
                        <a:pt x="317844" y="237910"/>
                        <a:pt x="316547" y="237048"/>
                      </a:cubicBezTo>
                      <a:cubicBezTo>
                        <a:pt x="313869" y="235750"/>
                        <a:pt x="311851" y="233398"/>
                        <a:pt x="310969" y="230558"/>
                      </a:cubicBezTo>
                      <a:cubicBezTo>
                        <a:pt x="310077" y="227729"/>
                        <a:pt x="310371" y="224656"/>
                        <a:pt x="311780" y="222040"/>
                      </a:cubicBezTo>
                      <a:cubicBezTo>
                        <a:pt x="314011" y="217781"/>
                        <a:pt x="315532" y="217172"/>
                        <a:pt x="332062" y="211899"/>
                      </a:cubicBezTo>
                      <a:lnTo>
                        <a:pt x="344129" y="208147"/>
                      </a:lnTo>
                      <a:cubicBezTo>
                        <a:pt x="345204" y="207762"/>
                        <a:pt x="346330" y="207549"/>
                        <a:pt x="347476" y="207538"/>
                      </a:cubicBezTo>
                      <a:cubicBezTo>
                        <a:pt x="349281" y="207569"/>
                        <a:pt x="351045" y="208015"/>
                        <a:pt x="352648" y="208857"/>
                      </a:cubicBezTo>
                      <a:cubicBezTo>
                        <a:pt x="358033" y="211848"/>
                        <a:pt x="359979" y="218633"/>
                        <a:pt x="356988" y="224027"/>
                      </a:cubicBezTo>
                      <a:cubicBezTo>
                        <a:pt x="355660" y="226411"/>
                        <a:pt x="353500" y="228236"/>
                        <a:pt x="350924" y="229138"/>
                      </a:cubicBezTo>
                      <a:moveTo>
                        <a:pt x="381346" y="63437"/>
                      </a:moveTo>
                      <a:cubicBezTo>
                        <a:pt x="372990" y="50558"/>
                        <a:pt x="356197" y="46157"/>
                        <a:pt x="342608" y="53296"/>
                      </a:cubicBezTo>
                      <a:lnTo>
                        <a:pt x="342608" y="42040"/>
                      </a:lnTo>
                      <a:cubicBezTo>
                        <a:pt x="342547" y="18594"/>
                        <a:pt x="323564" y="-389"/>
                        <a:pt x="300118" y="-450"/>
                      </a:cubicBezTo>
                      <a:lnTo>
                        <a:pt x="146788" y="-450"/>
                      </a:lnTo>
                      <a:cubicBezTo>
                        <a:pt x="123343" y="-389"/>
                        <a:pt x="104349" y="18594"/>
                        <a:pt x="104298" y="42040"/>
                      </a:cubicBezTo>
                      <a:lnTo>
                        <a:pt x="104298" y="91122"/>
                      </a:lnTo>
                      <a:cubicBezTo>
                        <a:pt x="101104" y="89702"/>
                        <a:pt x="97656" y="88941"/>
                        <a:pt x="94157" y="88891"/>
                      </a:cubicBezTo>
                      <a:cubicBezTo>
                        <a:pt x="78094" y="89377"/>
                        <a:pt x="65459" y="102794"/>
                        <a:pt x="65946" y="118867"/>
                      </a:cubicBezTo>
                      <a:cubicBezTo>
                        <a:pt x="65956" y="119009"/>
                        <a:pt x="65956" y="119161"/>
                        <a:pt x="65966" y="119313"/>
                      </a:cubicBezTo>
                      <a:cubicBezTo>
                        <a:pt x="64130" y="149746"/>
                        <a:pt x="56525" y="179550"/>
                        <a:pt x="43555" y="207133"/>
                      </a:cubicBezTo>
                      <a:cubicBezTo>
                        <a:pt x="32704" y="234006"/>
                        <a:pt x="23273" y="257229"/>
                        <a:pt x="29459" y="278119"/>
                      </a:cubicBezTo>
                      <a:cubicBezTo>
                        <a:pt x="30169" y="280451"/>
                        <a:pt x="31081" y="283392"/>
                        <a:pt x="32197" y="286738"/>
                      </a:cubicBezTo>
                      <a:cubicBezTo>
                        <a:pt x="39275" y="306422"/>
                        <a:pt x="44133" y="326825"/>
                        <a:pt x="46698" y="347583"/>
                      </a:cubicBezTo>
                      <a:lnTo>
                        <a:pt x="2180" y="387031"/>
                      </a:lnTo>
                      <a:cubicBezTo>
                        <a:pt x="-1572" y="390317"/>
                        <a:pt x="-1947" y="396016"/>
                        <a:pt x="1339" y="399768"/>
                      </a:cubicBezTo>
                      <a:cubicBezTo>
                        <a:pt x="1389" y="399819"/>
                        <a:pt x="1430" y="399859"/>
                        <a:pt x="1470" y="399910"/>
                      </a:cubicBezTo>
                      <a:cubicBezTo>
                        <a:pt x="4816" y="403571"/>
                        <a:pt x="10465" y="403926"/>
                        <a:pt x="14248" y="400722"/>
                      </a:cubicBezTo>
                      <a:lnTo>
                        <a:pt x="54101" y="365330"/>
                      </a:lnTo>
                      <a:lnTo>
                        <a:pt x="165651" y="486107"/>
                      </a:lnTo>
                      <a:lnTo>
                        <a:pt x="149425" y="501116"/>
                      </a:lnTo>
                      <a:cubicBezTo>
                        <a:pt x="145724" y="504462"/>
                        <a:pt x="145440" y="510172"/>
                        <a:pt x="148786" y="513863"/>
                      </a:cubicBezTo>
                      <a:cubicBezTo>
                        <a:pt x="150530" y="515790"/>
                        <a:pt x="153015" y="516875"/>
                        <a:pt x="155611" y="516834"/>
                      </a:cubicBezTo>
                      <a:cubicBezTo>
                        <a:pt x="157913" y="516885"/>
                        <a:pt x="160144" y="516003"/>
                        <a:pt x="161797" y="514400"/>
                      </a:cubicBezTo>
                      <a:lnTo>
                        <a:pt x="184614" y="493308"/>
                      </a:lnTo>
                      <a:cubicBezTo>
                        <a:pt x="186419" y="491665"/>
                        <a:pt x="187474" y="489363"/>
                        <a:pt x="187555" y="486919"/>
                      </a:cubicBezTo>
                      <a:cubicBezTo>
                        <a:pt x="187626" y="484515"/>
                        <a:pt x="186754" y="482183"/>
                        <a:pt x="185121" y="480429"/>
                      </a:cubicBezTo>
                      <a:lnTo>
                        <a:pt x="64343" y="350119"/>
                      </a:lnTo>
                      <a:cubicBezTo>
                        <a:pt x="62406" y="326653"/>
                        <a:pt x="57285" y="303552"/>
                        <a:pt x="49132" y="281465"/>
                      </a:cubicBezTo>
                      <a:lnTo>
                        <a:pt x="46901" y="273251"/>
                      </a:lnTo>
                      <a:cubicBezTo>
                        <a:pt x="42541" y="258851"/>
                        <a:pt x="50755" y="238671"/>
                        <a:pt x="60186" y="215246"/>
                      </a:cubicBezTo>
                      <a:cubicBezTo>
                        <a:pt x="74089" y="185361"/>
                        <a:pt x="82242" y="153123"/>
                        <a:pt x="84219" y="120226"/>
                      </a:cubicBezTo>
                      <a:cubicBezTo>
                        <a:pt x="84219" y="111809"/>
                        <a:pt x="89188" y="107448"/>
                        <a:pt x="94360" y="107448"/>
                      </a:cubicBezTo>
                      <a:cubicBezTo>
                        <a:pt x="99532" y="107448"/>
                        <a:pt x="103589" y="110998"/>
                        <a:pt x="104501" y="120936"/>
                      </a:cubicBezTo>
                      <a:lnTo>
                        <a:pt x="104501" y="355088"/>
                      </a:lnTo>
                      <a:cubicBezTo>
                        <a:pt x="104552" y="378533"/>
                        <a:pt x="123546" y="397527"/>
                        <a:pt x="146991" y="397578"/>
                      </a:cubicBezTo>
                      <a:lnTo>
                        <a:pt x="265741" y="397578"/>
                      </a:lnTo>
                      <a:cubicBezTo>
                        <a:pt x="250347" y="415639"/>
                        <a:pt x="230278" y="429116"/>
                        <a:pt x="207735" y="436519"/>
                      </a:cubicBezTo>
                      <a:cubicBezTo>
                        <a:pt x="198314" y="439936"/>
                        <a:pt x="189299" y="444398"/>
                        <a:pt x="180862" y="449803"/>
                      </a:cubicBezTo>
                      <a:cubicBezTo>
                        <a:pt x="178844" y="451182"/>
                        <a:pt x="177515" y="453363"/>
                        <a:pt x="177211" y="455786"/>
                      </a:cubicBezTo>
                      <a:cubicBezTo>
                        <a:pt x="176785" y="458159"/>
                        <a:pt x="177333" y="460614"/>
                        <a:pt x="178732" y="462581"/>
                      </a:cubicBezTo>
                      <a:cubicBezTo>
                        <a:pt x="180466" y="464934"/>
                        <a:pt x="183215" y="466323"/>
                        <a:pt x="186135" y="466333"/>
                      </a:cubicBezTo>
                      <a:cubicBezTo>
                        <a:pt x="188062" y="466323"/>
                        <a:pt x="189938" y="465714"/>
                        <a:pt x="191510" y="464609"/>
                      </a:cubicBezTo>
                      <a:cubicBezTo>
                        <a:pt x="198872" y="460025"/>
                        <a:pt x="206691" y="456222"/>
                        <a:pt x="214834" y="453251"/>
                      </a:cubicBezTo>
                      <a:cubicBezTo>
                        <a:pt x="238157" y="443110"/>
                        <a:pt x="267262" y="431651"/>
                        <a:pt x="287036" y="398693"/>
                      </a:cubicBezTo>
                      <a:cubicBezTo>
                        <a:pt x="287036" y="398693"/>
                        <a:pt x="287036" y="397882"/>
                        <a:pt x="287036" y="397578"/>
                      </a:cubicBezTo>
                      <a:lnTo>
                        <a:pt x="300422" y="397578"/>
                      </a:lnTo>
                      <a:cubicBezTo>
                        <a:pt x="323868" y="397527"/>
                        <a:pt x="342862" y="378533"/>
                        <a:pt x="342912" y="355088"/>
                      </a:cubicBezTo>
                      <a:lnTo>
                        <a:pt x="342912" y="300632"/>
                      </a:lnTo>
                      <a:cubicBezTo>
                        <a:pt x="350620" y="300611"/>
                        <a:pt x="357971" y="297376"/>
                        <a:pt x="363194" y="291708"/>
                      </a:cubicBezTo>
                      <a:cubicBezTo>
                        <a:pt x="371256" y="283463"/>
                        <a:pt x="373507" y="271142"/>
                        <a:pt x="368873" y="260575"/>
                      </a:cubicBezTo>
                      <a:cubicBezTo>
                        <a:pt x="366429" y="254916"/>
                        <a:pt x="362241" y="250191"/>
                        <a:pt x="356907" y="247088"/>
                      </a:cubicBezTo>
                      <a:cubicBezTo>
                        <a:pt x="364087" y="244694"/>
                        <a:pt x="370050" y="239604"/>
                        <a:pt x="373538" y="232890"/>
                      </a:cubicBezTo>
                      <a:cubicBezTo>
                        <a:pt x="377189" y="225995"/>
                        <a:pt x="377888" y="217902"/>
                        <a:pt x="375465" y="210479"/>
                      </a:cubicBezTo>
                      <a:cubicBezTo>
                        <a:pt x="373132" y="203026"/>
                        <a:pt x="367910" y="196820"/>
                        <a:pt x="360963" y="193240"/>
                      </a:cubicBezTo>
                      <a:lnTo>
                        <a:pt x="370090" y="187460"/>
                      </a:lnTo>
                      <a:cubicBezTo>
                        <a:pt x="376701" y="183281"/>
                        <a:pt x="381376" y="176639"/>
                        <a:pt x="383070" y="169003"/>
                      </a:cubicBezTo>
                      <a:cubicBezTo>
                        <a:pt x="386538" y="153021"/>
                        <a:pt x="376398" y="137252"/>
                        <a:pt x="360426" y="133784"/>
                      </a:cubicBezTo>
                      <a:cubicBezTo>
                        <a:pt x="358367" y="133338"/>
                        <a:pt x="356268" y="133105"/>
                        <a:pt x="354169" y="133105"/>
                      </a:cubicBezTo>
                      <a:cubicBezTo>
                        <a:pt x="350254" y="133186"/>
                        <a:pt x="346391" y="134048"/>
                        <a:pt x="342811" y="135640"/>
                      </a:cubicBezTo>
                      <a:lnTo>
                        <a:pt x="342811" y="124282"/>
                      </a:lnTo>
                      <a:lnTo>
                        <a:pt x="372220" y="105623"/>
                      </a:lnTo>
                      <a:cubicBezTo>
                        <a:pt x="386011" y="96628"/>
                        <a:pt x="390149" y="78293"/>
                        <a:pt x="381549" y="64248"/>
                      </a:cubicBezTo>
                    </a:path>
                  </a:pathLst>
                </a:custGeom>
                <a:solidFill>
                  <a:srgbClr val="FFFFFF"/>
                </a:solidFill>
                <a:ln w="10062" cap="flat">
                  <a:noFill/>
                  <a:prstDash val="solid"/>
                  <a:miter/>
                </a:ln>
              </p:spPr>
              <p:txBody>
                <a:bodyPr rtlCol="0" anchor="ctr"/>
                <a:lstStyle/>
                <a:p>
                  <a:endParaRPr lang="en-GB" sz="1905"/>
                </a:p>
              </p:txBody>
            </p:sp>
          </p:grpSp>
        </p:grpSp>
        <p:grpSp>
          <p:nvGrpSpPr>
            <p:cNvPr id="16" name="Group 15">
              <a:extLst>
                <a:ext uri="{FF2B5EF4-FFF2-40B4-BE49-F238E27FC236}">
                  <a16:creationId xmlns:a16="http://schemas.microsoft.com/office/drawing/2014/main" id="{728A6407-2734-4BA6-A016-6A621EB13379}"/>
                </a:ext>
              </a:extLst>
            </p:cNvPr>
            <p:cNvGrpSpPr/>
            <p:nvPr/>
          </p:nvGrpSpPr>
          <p:grpSpPr bwMode="gray">
            <a:xfrm>
              <a:off x="8060203" y="1920876"/>
              <a:ext cx="1535143" cy="1718177"/>
              <a:chOff x="8060203" y="1920876"/>
              <a:chExt cx="1535143" cy="1718177"/>
            </a:xfrm>
          </p:grpSpPr>
          <p:pic>
            <p:nvPicPr>
              <p:cNvPr id="22" name="Picture 21">
                <a:extLst>
                  <a:ext uri="{FF2B5EF4-FFF2-40B4-BE49-F238E27FC236}">
                    <a16:creationId xmlns:a16="http://schemas.microsoft.com/office/drawing/2014/main" id="{8AD0DDBB-AE5D-435E-BAE2-B39AF97DADD1}"/>
                  </a:ext>
                </a:extLst>
              </p:cNvPr>
              <p:cNvPicPr>
                <a:picLocks/>
              </p:cNvPicPr>
              <p:nvPr/>
            </p:nvPicPr>
            <p:blipFill>
              <a:blip r:embed="rId6" cstate="print">
                <a:extLst>
                  <a:ext uri="{28A0092B-C50C-407E-A947-70E740481C1C}">
                    <a14:useLocalDpi xmlns:a14="http://schemas.microsoft.com/office/drawing/2010/main" val="0"/>
                  </a:ext>
                </a:extLst>
              </a:blip>
              <a:srcRect l="20983" r="20983"/>
              <a:stretch/>
            </p:blipFill>
            <p:spPr bwMode="gray">
              <a:xfrm>
                <a:off x="8060203" y="1920876"/>
                <a:ext cx="1440000" cy="1440000"/>
              </a:xfrm>
              <a:prstGeom prst="ellipse">
                <a:avLst/>
              </a:prstGeom>
              <a:ln w="63500" cap="rnd">
                <a:noFill/>
              </a:ln>
              <a:effectLst/>
            </p:spPr>
          </p:pic>
          <p:grpSp>
            <p:nvGrpSpPr>
              <p:cNvPr id="23" name="Graphic 7">
                <a:extLst>
                  <a:ext uri="{FF2B5EF4-FFF2-40B4-BE49-F238E27FC236}">
                    <a16:creationId xmlns:a16="http://schemas.microsoft.com/office/drawing/2014/main" id="{DB836D8F-4874-49C9-9385-A7B2307D5952}"/>
                  </a:ext>
                </a:extLst>
              </p:cNvPr>
              <p:cNvGrpSpPr/>
              <p:nvPr/>
            </p:nvGrpSpPr>
            <p:grpSpPr bwMode="gray">
              <a:xfrm>
                <a:off x="8876766" y="2920473"/>
                <a:ext cx="718580" cy="718580"/>
                <a:chOff x="8843961" y="2933969"/>
                <a:chExt cx="718580" cy="718580"/>
              </a:xfrm>
            </p:grpSpPr>
            <p:sp>
              <p:nvSpPr>
                <p:cNvPr id="24" name="Freeform: Shape 33">
                  <a:extLst>
                    <a:ext uri="{FF2B5EF4-FFF2-40B4-BE49-F238E27FC236}">
                      <a16:creationId xmlns:a16="http://schemas.microsoft.com/office/drawing/2014/main" id="{0CDE970D-2F52-4CE5-8B07-CB72889850B3}"/>
                    </a:ext>
                  </a:extLst>
                </p:cNvPr>
                <p:cNvSpPr/>
                <p:nvPr/>
              </p:nvSpPr>
              <p:spPr bwMode="gray">
                <a:xfrm>
                  <a:off x="8843961" y="2933969"/>
                  <a:ext cx="718580" cy="718580"/>
                </a:xfrm>
                <a:custGeom>
                  <a:avLst/>
                  <a:gdLst>
                    <a:gd name="connsiteX0" fmla="*/ 358390 w 718580"/>
                    <a:gd name="connsiteY0" fmla="*/ 718130 h 718580"/>
                    <a:gd name="connsiteX1" fmla="*/ 717680 w 718580"/>
                    <a:gd name="connsiteY1" fmla="*/ 358840 h 718580"/>
                    <a:gd name="connsiteX2" fmla="*/ 358390 w 718580"/>
                    <a:gd name="connsiteY2" fmla="*/ -450 h 718580"/>
                    <a:gd name="connsiteX3" fmla="*/ -900 w 718580"/>
                    <a:gd name="connsiteY3" fmla="*/ 358840 h 718580"/>
                    <a:gd name="connsiteX4" fmla="*/ 358390 w 718580"/>
                    <a:gd name="connsiteY4" fmla="*/ 718130 h 71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580" h="718580">
                      <a:moveTo>
                        <a:pt x="358390" y="718130"/>
                      </a:moveTo>
                      <a:cubicBezTo>
                        <a:pt x="556816" y="718130"/>
                        <a:pt x="717680" y="557266"/>
                        <a:pt x="717680" y="358840"/>
                      </a:cubicBezTo>
                      <a:cubicBezTo>
                        <a:pt x="717680" y="160414"/>
                        <a:pt x="556816" y="-450"/>
                        <a:pt x="358390" y="-450"/>
                      </a:cubicBezTo>
                      <a:cubicBezTo>
                        <a:pt x="159964" y="-450"/>
                        <a:pt x="-900" y="160414"/>
                        <a:pt x="-900" y="358840"/>
                      </a:cubicBezTo>
                      <a:cubicBezTo>
                        <a:pt x="-839" y="557246"/>
                        <a:pt x="159985" y="718079"/>
                        <a:pt x="358390" y="718130"/>
                      </a:cubicBezTo>
                    </a:path>
                  </a:pathLst>
                </a:custGeom>
                <a:solidFill>
                  <a:schemeClr val="accent6">
                    <a:alpha val="75000"/>
                  </a:schemeClr>
                </a:solidFill>
                <a:ln w="10062" cap="flat">
                  <a:noFill/>
                  <a:prstDash val="solid"/>
                  <a:miter/>
                </a:ln>
              </p:spPr>
              <p:txBody>
                <a:bodyPr rtlCol="0" anchor="ctr"/>
                <a:lstStyle/>
                <a:p>
                  <a:endParaRPr lang="en-GB" sz="1905"/>
                </a:p>
              </p:txBody>
            </p:sp>
            <p:sp>
              <p:nvSpPr>
                <p:cNvPr id="25" name="Freeform: Shape 34">
                  <a:extLst>
                    <a:ext uri="{FF2B5EF4-FFF2-40B4-BE49-F238E27FC236}">
                      <a16:creationId xmlns:a16="http://schemas.microsoft.com/office/drawing/2014/main" id="{6A6D6C37-5D0C-44C9-A8AB-E9AFB87D69F9}"/>
                    </a:ext>
                  </a:extLst>
                </p:cNvPr>
                <p:cNvSpPr/>
                <p:nvPr/>
              </p:nvSpPr>
              <p:spPr bwMode="gray">
                <a:xfrm>
                  <a:off x="8944659" y="3120662"/>
                  <a:ext cx="559774" cy="316292"/>
                </a:xfrm>
                <a:custGeom>
                  <a:avLst/>
                  <a:gdLst>
                    <a:gd name="connsiteX0" fmla="*/ 202526 w 559774"/>
                    <a:gd name="connsiteY0" fmla="*/ 85950 h 316292"/>
                    <a:gd name="connsiteX1" fmla="*/ 228588 w 559774"/>
                    <a:gd name="connsiteY1" fmla="*/ 85950 h 316292"/>
                    <a:gd name="connsiteX2" fmla="*/ 237207 w 559774"/>
                    <a:gd name="connsiteY2" fmla="*/ 90006 h 316292"/>
                    <a:gd name="connsiteX3" fmla="*/ 283754 w 559774"/>
                    <a:gd name="connsiteY3" fmla="*/ 141623 h 316292"/>
                    <a:gd name="connsiteX4" fmla="*/ 202627 w 559774"/>
                    <a:gd name="connsiteY4" fmla="*/ 141623 h 316292"/>
                    <a:gd name="connsiteX5" fmla="*/ 182244 w 559774"/>
                    <a:gd name="connsiteY5" fmla="*/ 85950 h 316292"/>
                    <a:gd name="connsiteX6" fmla="*/ 182244 w 559774"/>
                    <a:gd name="connsiteY6" fmla="*/ 141623 h 316292"/>
                    <a:gd name="connsiteX7" fmla="*/ 9850 w 559774"/>
                    <a:gd name="connsiteY7" fmla="*/ 141623 h 316292"/>
                    <a:gd name="connsiteX8" fmla="*/ -291 w 559774"/>
                    <a:gd name="connsiteY8" fmla="*/ 151764 h 316292"/>
                    <a:gd name="connsiteX9" fmla="*/ 9850 w 559774"/>
                    <a:gd name="connsiteY9" fmla="*/ 161905 h 316292"/>
                    <a:gd name="connsiteX10" fmla="*/ 292779 w 559774"/>
                    <a:gd name="connsiteY10" fmla="*/ 161905 h 316292"/>
                    <a:gd name="connsiteX11" fmla="*/ 307179 w 559774"/>
                    <a:gd name="connsiteY11" fmla="*/ 152372 h 316292"/>
                    <a:gd name="connsiteX12" fmla="*/ 304339 w 559774"/>
                    <a:gd name="connsiteY12" fmla="*/ 134220 h 316292"/>
                    <a:gd name="connsiteX13" fmla="*/ 252317 w 559774"/>
                    <a:gd name="connsiteY13" fmla="*/ 76418 h 316292"/>
                    <a:gd name="connsiteX14" fmla="*/ 228588 w 559774"/>
                    <a:gd name="connsiteY14" fmla="*/ 65668 h 316292"/>
                    <a:gd name="connsiteX15" fmla="*/ 9850 w 559774"/>
                    <a:gd name="connsiteY15" fmla="*/ 65668 h 316292"/>
                    <a:gd name="connsiteX16" fmla="*/ -291 w 559774"/>
                    <a:gd name="connsiteY16" fmla="*/ 75809 h 316292"/>
                    <a:gd name="connsiteX17" fmla="*/ 9850 w 559774"/>
                    <a:gd name="connsiteY17" fmla="*/ 85950 h 316292"/>
                    <a:gd name="connsiteX18" fmla="*/ 271078 w 559774"/>
                    <a:gd name="connsiteY18" fmla="*/ 279843 h 316292"/>
                    <a:gd name="connsiteX19" fmla="*/ 236700 w 559774"/>
                    <a:gd name="connsiteY19" fmla="*/ 249420 h 316292"/>
                    <a:gd name="connsiteX20" fmla="*/ 305556 w 559774"/>
                    <a:gd name="connsiteY20" fmla="*/ 249420 h 316292"/>
                    <a:gd name="connsiteX21" fmla="*/ 271078 w 559774"/>
                    <a:gd name="connsiteY21" fmla="*/ 279843 h 316292"/>
                    <a:gd name="connsiteX22" fmla="*/ 250796 w 559774"/>
                    <a:gd name="connsiteY22" fmla="*/ 295967 h 316292"/>
                    <a:gd name="connsiteX23" fmla="*/ 164497 w 559774"/>
                    <a:gd name="connsiteY23" fmla="*/ 295967 h 316292"/>
                    <a:gd name="connsiteX24" fmla="*/ 199787 w 559774"/>
                    <a:gd name="connsiteY24" fmla="*/ 249218 h 316292"/>
                    <a:gd name="connsiteX25" fmla="*/ 216317 w 559774"/>
                    <a:gd name="connsiteY25" fmla="*/ 249218 h 316292"/>
                    <a:gd name="connsiteX26" fmla="*/ 251608 w 559774"/>
                    <a:gd name="connsiteY26" fmla="*/ 295967 h 316292"/>
                    <a:gd name="connsiteX27" fmla="*/ 178999 w 559774"/>
                    <a:gd name="connsiteY27" fmla="*/ 249218 h 316292"/>
                    <a:gd name="connsiteX28" fmla="*/ 140383 w 559774"/>
                    <a:gd name="connsiteY28" fmla="*/ 279458 h 316292"/>
                    <a:gd name="connsiteX29" fmla="*/ 110143 w 559774"/>
                    <a:gd name="connsiteY29" fmla="*/ 249218 h 316292"/>
                    <a:gd name="connsiteX30" fmla="*/ 487889 w 559774"/>
                    <a:gd name="connsiteY30" fmla="*/ 133815 h 316292"/>
                    <a:gd name="connsiteX31" fmla="*/ 379483 w 559774"/>
                    <a:gd name="connsiteY31" fmla="*/ 102175 h 316292"/>
                    <a:gd name="connsiteX32" fmla="*/ 297342 w 559774"/>
                    <a:gd name="connsiteY32" fmla="*/ 34637 h 316292"/>
                    <a:gd name="connsiteX33" fmla="*/ 487889 w 559774"/>
                    <a:gd name="connsiteY33" fmla="*/ 133815 h 316292"/>
                    <a:gd name="connsiteX34" fmla="*/ 558875 w 559774"/>
                    <a:gd name="connsiteY34" fmla="*/ 306209 h 316292"/>
                    <a:gd name="connsiteX35" fmla="*/ 548734 w 559774"/>
                    <a:gd name="connsiteY35" fmla="*/ 296068 h 316292"/>
                    <a:gd name="connsiteX36" fmla="*/ 291055 w 559774"/>
                    <a:gd name="connsiteY36" fmla="*/ 296068 h 316292"/>
                    <a:gd name="connsiteX37" fmla="*/ 325737 w 559774"/>
                    <a:gd name="connsiteY37" fmla="*/ 252361 h 316292"/>
                    <a:gd name="connsiteX38" fmla="*/ 354943 w 559774"/>
                    <a:gd name="connsiteY38" fmla="*/ 272643 h 316292"/>
                    <a:gd name="connsiteX39" fmla="*/ 438300 w 559774"/>
                    <a:gd name="connsiteY39" fmla="*/ 272643 h 316292"/>
                    <a:gd name="connsiteX40" fmla="*/ 547821 w 559774"/>
                    <a:gd name="connsiteY40" fmla="*/ 196587 h 316292"/>
                    <a:gd name="connsiteX41" fmla="*/ 521962 w 559774"/>
                    <a:gd name="connsiteY41" fmla="*/ 141420 h 316292"/>
                    <a:gd name="connsiteX42" fmla="*/ 521252 w 559774"/>
                    <a:gd name="connsiteY42" fmla="*/ 140508 h 316292"/>
                    <a:gd name="connsiteX43" fmla="*/ 284869 w 559774"/>
                    <a:gd name="connsiteY43" fmla="*/ 11922 h 316292"/>
                    <a:gd name="connsiteX44" fmla="*/ 279799 w 559774"/>
                    <a:gd name="connsiteY44" fmla="*/ 10806 h 316292"/>
                    <a:gd name="connsiteX45" fmla="*/ 174638 w 559774"/>
                    <a:gd name="connsiteY45" fmla="*/ -450 h 316292"/>
                    <a:gd name="connsiteX46" fmla="*/ 9850 w 559774"/>
                    <a:gd name="connsiteY46" fmla="*/ -450 h 316292"/>
                    <a:gd name="connsiteX47" fmla="*/ -291 w 559774"/>
                    <a:gd name="connsiteY47" fmla="*/ 9691 h 316292"/>
                    <a:gd name="connsiteX48" fmla="*/ 9850 w 559774"/>
                    <a:gd name="connsiteY48" fmla="*/ 19832 h 316292"/>
                    <a:gd name="connsiteX49" fmla="*/ 174638 w 559774"/>
                    <a:gd name="connsiteY49" fmla="*/ 19832 h 316292"/>
                    <a:gd name="connsiteX50" fmla="*/ 272396 w 559774"/>
                    <a:gd name="connsiteY50" fmla="*/ 29161 h 316292"/>
                    <a:gd name="connsiteX51" fmla="*/ 370559 w 559774"/>
                    <a:gd name="connsiteY51" fmla="*/ 120429 h 316292"/>
                    <a:gd name="connsiteX52" fmla="*/ 508576 w 559774"/>
                    <a:gd name="connsiteY52" fmla="*/ 156226 h 316292"/>
                    <a:gd name="connsiteX53" fmla="*/ 527540 w 559774"/>
                    <a:gd name="connsiteY53" fmla="*/ 195674 h 316292"/>
                    <a:gd name="connsiteX54" fmla="*/ 438300 w 559774"/>
                    <a:gd name="connsiteY54" fmla="*/ 251449 h 316292"/>
                    <a:gd name="connsiteX55" fmla="*/ 361129 w 559774"/>
                    <a:gd name="connsiteY55" fmla="*/ 251449 h 316292"/>
                    <a:gd name="connsiteX56" fmla="*/ 327461 w 559774"/>
                    <a:gd name="connsiteY56" fmla="*/ 228530 h 316292"/>
                    <a:gd name="connsiteX57" fmla="*/ 326751 w 559774"/>
                    <a:gd name="connsiteY57" fmla="*/ 228530 h 316292"/>
                    <a:gd name="connsiteX58" fmla="*/ 316610 w 559774"/>
                    <a:gd name="connsiteY58" fmla="*/ 218389 h 316292"/>
                    <a:gd name="connsiteX59" fmla="*/ 306469 w 559774"/>
                    <a:gd name="connsiteY59" fmla="*/ 228530 h 316292"/>
                    <a:gd name="connsiteX60" fmla="*/ 235483 w 559774"/>
                    <a:gd name="connsiteY60" fmla="*/ 228530 h 316292"/>
                    <a:gd name="connsiteX61" fmla="*/ 225342 w 559774"/>
                    <a:gd name="connsiteY61" fmla="*/ 218389 h 316292"/>
                    <a:gd name="connsiteX62" fmla="*/ 215202 w 559774"/>
                    <a:gd name="connsiteY62" fmla="*/ 228530 h 316292"/>
                    <a:gd name="connsiteX63" fmla="*/ 199990 w 559774"/>
                    <a:gd name="connsiteY63" fmla="*/ 228530 h 316292"/>
                    <a:gd name="connsiteX64" fmla="*/ 189850 w 559774"/>
                    <a:gd name="connsiteY64" fmla="*/ 218389 h 316292"/>
                    <a:gd name="connsiteX65" fmla="*/ 179709 w 559774"/>
                    <a:gd name="connsiteY65" fmla="*/ 228530 h 316292"/>
                    <a:gd name="connsiteX66" fmla="*/ 108013 w 559774"/>
                    <a:gd name="connsiteY66" fmla="*/ 228530 h 316292"/>
                    <a:gd name="connsiteX67" fmla="*/ 97872 w 559774"/>
                    <a:gd name="connsiteY67" fmla="*/ 218389 h 316292"/>
                    <a:gd name="connsiteX68" fmla="*/ 87731 w 559774"/>
                    <a:gd name="connsiteY68" fmla="*/ 228530 h 316292"/>
                    <a:gd name="connsiteX69" fmla="*/ 84689 w 559774"/>
                    <a:gd name="connsiteY69" fmla="*/ 228530 h 316292"/>
                    <a:gd name="connsiteX70" fmla="*/ 51021 w 559774"/>
                    <a:gd name="connsiteY70" fmla="*/ 251449 h 316292"/>
                    <a:gd name="connsiteX71" fmla="*/ 9241 w 559774"/>
                    <a:gd name="connsiteY71" fmla="*/ 251449 h 316292"/>
                    <a:gd name="connsiteX72" fmla="*/ -900 w 559774"/>
                    <a:gd name="connsiteY72" fmla="*/ 261590 h 316292"/>
                    <a:gd name="connsiteX73" fmla="*/ 9241 w 559774"/>
                    <a:gd name="connsiteY73" fmla="*/ 271730 h 316292"/>
                    <a:gd name="connsiteX74" fmla="*/ 57309 w 559774"/>
                    <a:gd name="connsiteY74" fmla="*/ 271730 h 316292"/>
                    <a:gd name="connsiteX75" fmla="*/ 88644 w 559774"/>
                    <a:gd name="connsiteY75" fmla="*/ 250435 h 316292"/>
                    <a:gd name="connsiteX76" fmla="*/ 123629 w 559774"/>
                    <a:gd name="connsiteY76" fmla="*/ 295561 h 316292"/>
                    <a:gd name="connsiteX77" fmla="*/ 9850 w 559774"/>
                    <a:gd name="connsiteY77" fmla="*/ 295561 h 316292"/>
                    <a:gd name="connsiteX78" fmla="*/ -291 w 559774"/>
                    <a:gd name="connsiteY78" fmla="*/ 305702 h 316292"/>
                    <a:gd name="connsiteX79" fmla="*/ 9850 w 559774"/>
                    <a:gd name="connsiteY79" fmla="*/ 315843 h 316292"/>
                    <a:gd name="connsiteX80" fmla="*/ 548734 w 559774"/>
                    <a:gd name="connsiteY80" fmla="*/ 315843 h 316292"/>
                    <a:gd name="connsiteX81" fmla="*/ 558875 w 559774"/>
                    <a:gd name="connsiteY81" fmla="*/ 305702 h 31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59774" h="316292">
                      <a:moveTo>
                        <a:pt x="202526" y="85950"/>
                      </a:moveTo>
                      <a:lnTo>
                        <a:pt x="228588" y="85950"/>
                      </a:lnTo>
                      <a:cubicBezTo>
                        <a:pt x="231914" y="85991"/>
                        <a:pt x="235057" y="87471"/>
                        <a:pt x="237207" y="90006"/>
                      </a:cubicBezTo>
                      <a:lnTo>
                        <a:pt x="283754" y="141623"/>
                      </a:lnTo>
                      <a:lnTo>
                        <a:pt x="202627" y="141623"/>
                      </a:lnTo>
                      <a:close/>
                      <a:moveTo>
                        <a:pt x="182244" y="85950"/>
                      </a:moveTo>
                      <a:lnTo>
                        <a:pt x="182244" y="141623"/>
                      </a:lnTo>
                      <a:lnTo>
                        <a:pt x="9850" y="141623"/>
                      </a:lnTo>
                      <a:cubicBezTo>
                        <a:pt x="4252" y="141623"/>
                        <a:pt x="-291" y="146166"/>
                        <a:pt x="-291" y="151764"/>
                      </a:cubicBezTo>
                      <a:cubicBezTo>
                        <a:pt x="-291" y="157362"/>
                        <a:pt x="4252" y="161905"/>
                        <a:pt x="9850" y="161905"/>
                      </a:cubicBezTo>
                      <a:lnTo>
                        <a:pt x="292779" y="161905"/>
                      </a:lnTo>
                      <a:cubicBezTo>
                        <a:pt x="299046" y="161885"/>
                        <a:pt x="304715" y="158143"/>
                        <a:pt x="307179" y="152372"/>
                      </a:cubicBezTo>
                      <a:cubicBezTo>
                        <a:pt x="309886" y="146288"/>
                        <a:pt x="308771" y="139189"/>
                        <a:pt x="304339" y="134220"/>
                      </a:cubicBezTo>
                      <a:lnTo>
                        <a:pt x="252317" y="76418"/>
                      </a:lnTo>
                      <a:cubicBezTo>
                        <a:pt x="246273" y="69654"/>
                        <a:pt x="237653" y="65760"/>
                        <a:pt x="228588" y="65668"/>
                      </a:cubicBezTo>
                      <a:lnTo>
                        <a:pt x="9850" y="65668"/>
                      </a:lnTo>
                      <a:cubicBezTo>
                        <a:pt x="4252" y="65668"/>
                        <a:pt x="-291" y="70211"/>
                        <a:pt x="-291" y="75809"/>
                      </a:cubicBezTo>
                      <a:cubicBezTo>
                        <a:pt x="-291" y="81407"/>
                        <a:pt x="4252" y="85950"/>
                        <a:pt x="9850" y="85950"/>
                      </a:cubicBezTo>
                      <a:close/>
                      <a:moveTo>
                        <a:pt x="271078" y="279843"/>
                      </a:moveTo>
                      <a:cubicBezTo>
                        <a:pt x="254031" y="278717"/>
                        <a:pt x="239895" y="266204"/>
                        <a:pt x="236700" y="249420"/>
                      </a:cubicBezTo>
                      <a:lnTo>
                        <a:pt x="305556" y="249420"/>
                      </a:lnTo>
                      <a:cubicBezTo>
                        <a:pt x="302352" y="266244"/>
                        <a:pt x="288165" y="278758"/>
                        <a:pt x="271078" y="279843"/>
                      </a:cubicBezTo>
                      <a:moveTo>
                        <a:pt x="250796" y="295967"/>
                      </a:moveTo>
                      <a:lnTo>
                        <a:pt x="164497" y="295967"/>
                      </a:lnTo>
                      <a:cubicBezTo>
                        <a:pt x="183380" y="287327"/>
                        <a:pt x="196654" y="269753"/>
                        <a:pt x="199787" y="249218"/>
                      </a:cubicBezTo>
                      <a:lnTo>
                        <a:pt x="216317" y="249218"/>
                      </a:lnTo>
                      <a:cubicBezTo>
                        <a:pt x="219309" y="269814"/>
                        <a:pt x="232624" y="287449"/>
                        <a:pt x="251608" y="295967"/>
                      </a:cubicBezTo>
                      <a:moveTo>
                        <a:pt x="178999" y="249218"/>
                      </a:moveTo>
                      <a:cubicBezTo>
                        <a:pt x="176687" y="268232"/>
                        <a:pt x="159397" y="281770"/>
                        <a:pt x="140383" y="279458"/>
                      </a:cubicBezTo>
                      <a:cubicBezTo>
                        <a:pt x="124552" y="277531"/>
                        <a:pt x="112069" y="265058"/>
                        <a:pt x="110143" y="249218"/>
                      </a:cubicBezTo>
                      <a:close/>
                      <a:moveTo>
                        <a:pt x="487889" y="133815"/>
                      </a:moveTo>
                      <a:cubicBezTo>
                        <a:pt x="450469" y="128298"/>
                        <a:pt x="413993" y="117650"/>
                        <a:pt x="379483" y="102175"/>
                      </a:cubicBezTo>
                      <a:cubicBezTo>
                        <a:pt x="350278" y="88688"/>
                        <a:pt x="314379" y="66581"/>
                        <a:pt x="297342" y="34637"/>
                      </a:cubicBezTo>
                      <a:cubicBezTo>
                        <a:pt x="368196" y="51126"/>
                        <a:pt x="433737" y="85240"/>
                        <a:pt x="487889" y="133815"/>
                      </a:cubicBezTo>
                      <a:moveTo>
                        <a:pt x="558875" y="306209"/>
                      </a:moveTo>
                      <a:cubicBezTo>
                        <a:pt x="558875" y="300611"/>
                        <a:pt x="554332" y="296068"/>
                        <a:pt x="548734" y="296068"/>
                      </a:cubicBezTo>
                      <a:lnTo>
                        <a:pt x="291055" y="296068"/>
                      </a:lnTo>
                      <a:cubicBezTo>
                        <a:pt x="309004" y="287976"/>
                        <a:pt x="321934" y="271680"/>
                        <a:pt x="325737" y="252361"/>
                      </a:cubicBezTo>
                      <a:lnTo>
                        <a:pt x="354943" y="272643"/>
                      </a:lnTo>
                      <a:lnTo>
                        <a:pt x="438300" y="272643"/>
                      </a:lnTo>
                      <a:cubicBezTo>
                        <a:pt x="494683" y="272643"/>
                        <a:pt x="547821" y="229747"/>
                        <a:pt x="547821" y="196587"/>
                      </a:cubicBezTo>
                      <a:cubicBezTo>
                        <a:pt x="547821" y="180970"/>
                        <a:pt x="538796" y="161702"/>
                        <a:pt x="521962" y="141420"/>
                      </a:cubicBezTo>
                      <a:lnTo>
                        <a:pt x="521252" y="140508"/>
                      </a:lnTo>
                      <a:cubicBezTo>
                        <a:pt x="480689" y="91122"/>
                        <a:pt x="394289" y="35651"/>
                        <a:pt x="284869" y="11922"/>
                      </a:cubicBezTo>
                      <a:cubicBezTo>
                        <a:pt x="283308" y="11121"/>
                        <a:pt x="281553" y="10735"/>
                        <a:pt x="279799" y="10806"/>
                      </a:cubicBezTo>
                      <a:cubicBezTo>
                        <a:pt x="245219" y="3515"/>
                        <a:pt x="209979" y="-247"/>
                        <a:pt x="174638" y="-450"/>
                      </a:cubicBezTo>
                      <a:lnTo>
                        <a:pt x="9850" y="-450"/>
                      </a:lnTo>
                      <a:cubicBezTo>
                        <a:pt x="4252" y="-450"/>
                        <a:pt x="-291" y="4093"/>
                        <a:pt x="-291" y="9691"/>
                      </a:cubicBezTo>
                      <a:cubicBezTo>
                        <a:pt x="-291" y="15288"/>
                        <a:pt x="4252" y="19832"/>
                        <a:pt x="9850" y="19832"/>
                      </a:cubicBezTo>
                      <a:lnTo>
                        <a:pt x="174638" y="19832"/>
                      </a:lnTo>
                      <a:cubicBezTo>
                        <a:pt x="207444" y="19822"/>
                        <a:pt x="240179" y="22945"/>
                        <a:pt x="272396" y="29161"/>
                      </a:cubicBezTo>
                      <a:cubicBezTo>
                        <a:pt x="285174" y="65263"/>
                        <a:pt x="318942" y="96801"/>
                        <a:pt x="370559" y="120429"/>
                      </a:cubicBezTo>
                      <a:cubicBezTo>
                        <a:pt x="414266" y="139909"/>
                        <a:pt x="460904" y="152008"/>
                        <a:pt x="508576" y="156226"/>
                      </a:cubicBezTo>
                      <a:cubicBezTo>
                        <a:pt x="518798" y="167117"/>
                        <a:pt x="525420" y="180889"/>
                        <a:pt x="527540" y="195674"/>
                      </a:cubicBezTo>
                      <a:cubicBezTo>
                        <a:pt x="527540" y="214536"/>
                        <a:pt x="486976" y="251449"/>
                        <a:pt x="438300" y="251449"/>
                      </a:cubicBezTo>
                      <a:lnTo>
                        <a:pt x="361129" y="251449"/>
                      </a:lnTo>
                      <a:lnTo>
                        <a:pt x="327461" y="228530"/>
                      </a:lnTo>
                      <a:lnTo>
                        <a:pt x="326751" y="228530"/>
                      </a:lnTo>
                      <a:cubicBezTo>
                        <a:pt x="326751" y="222933"/>
                        <a:pt x="322208" y="218389"/>
                        <a:pt x="316610" y="218389"/>
                      </a:cubicBezTo>
                      <a:cubicBezTo>
                        <a:pt x="311012" y="218389"/>
                        <a:pt x="306469" y="222933"/>
                        <a:pt x="306469" y="228530"/>
                      </a:cubicBezTo>
                      <a:lnTo>
                        <a:pt x="235483" y="228530"/>
                      </a:lnTo>
                      <a:cubicBezTo>
                        <a:pt x="235483" y="222933"/>
                        <a:pt x="230940" y="218389"/>
                        <a:pt x="225342" y="218389"/>
                      </a:cubicBezTo>
                      <a:cubicBezTo>
                        <a:pt x="219745" y="218389"/>
                        <a:pt x="215202" y="222933"/>
                        <a:pt x="215202" y="228530"/>
                      </a:cubicBezTo>
                      <a:lnTo>
                        <a:pt x="199990" y="228530"/>
                      </a:lnTo>
                      <a:cubicBezTo>
                        <a:pt x="199990" y="222933"/>
                        <a:pt x="195447" y="218389"/>
                        <a:pt x="189850" y="218389"/>
                      </a:cubicBezTo>
                      <a:cubicBezTo>
                        <a:pt x="184252" y="218389"/>
                        <a:pt x="179709" y="222933"/>
                        <a:pt x="179709" y="228530"/>
                      </a:cubicBezTo>
                      <a:lnTo>
                        <a:pt x="108013" y="228530"/>
                      </a:lnTo>
                      <a:cubicBezTo>
                        <a:pt x="108013" y="222933"/>
                        <a:pt x="103470" y="218389"/>
                        <a:pt x="97872" y="218389"/>
                      </a:cubicBezTo>
                      <a:cubicBezTo>
                        <a:pt x="92274" y="218389"/>
                        <a:pt x="87731" y="222933"/>
                        <a:pt x="87731" y="228530"/>
                      </a:cubicBezTo>
                      <a:lnTo>
                        <a:pt x="84689" y="228530"/>
                      </a:lnTo>
                      <a:lnTo>
                        <a:pt x="51021" y="251449"/>
                      </a:lnTo>
                      <a:lnTo>
                        <a:pt x="9241" y="251449"/>
                      </a:lnTo>
                      <a:cubicBezTo>
                        <a:pt x="3643" y="251449"/>
                        <a:pt x="-900" y="255992"/>
                        <a:pt x="-900" y="261590"/>
                      </a:cubicBezTo>
                      <a:cubicBezTo>
                        <a:pt x="-900" y="267187"/>
                        <a:pt x="3643" y="271730"/>
                        <a:pt x="9241" y="271730"/>
                      </a:cubicBezTo>
                      <a:lnTo>
                        <a:pt x="57309" y="271730"/>
                      </a:lnTo>
                      <a:lnTo>
                        <a:pt x="88644" y="250435"/>
                      </a:lnTo>
                      <a:cubicBezTo>
                        <a:pt x="92082" y="270351"/>
                        <a:pt x="105194" y="287266"/>
                        <a:pt x="123629" y="295561"/>
                      </a:cubicBezTo>
                      <a:lnTo>
                        <a:pt x="9850" y="295561"/>
                      </a:lnTo>
                      <a:cubicBezTo>
                        <a:pt x="4252" y="295561"/>
                        <a:pt x="-291" y="300104"/>
                        <a:pt x="-291" y="305702"/>
                      </a:cubicBezTo>
                      <a:cubicBezTo>
                        <a:pt x="-291" y="311300"/>
                        <a:pt x="4252" y="315843"/>
                        <a:pt x="9850" y="315843"/>
                      </a:cubicBezTo>
                      <a:lnTo>
                        <a:pt x="548734" y="315843"/>
                      </a:lnTo>
                      <a:cubicBezTo>
                        <a:pt x="554332" y="315843"/>
                        <a:pt x="558875" y="311300"/>
                        <a:pt x="558875" y="305702"/>
                      </a:cubicBezTo>
                    </a:path>
                  </a:pathLst>
                </a:custGeom>
                <a:solidFill>
                  <a:srgbClr val="FFFFFF"/>
                </a:solidFill>
                <a:ln w="10062" cap="flat">
                  <a:noFill/>
                  <a:prstDash val="solid"/>
                  <a:miter/>
                </a:ln>
              </p:spPr>
              <p:txBody>
                <a:bodyPr rtlCol="0" anchor="ctr"/>
                <a:lstStyle/>
                <a:p>
                  <a:endParaRPr lang="en-GB" sz="1905"/>
                </a:p>
              </p:txBody>
            </p:sp>
          </p:grpSp>
        </p:grpSp>
        <p:grpSp>
          <p:nvGrpSpPr>
            <p:cNvPr id="17" name="Group 16">
              <a:extLst>
                <a:ext uri="{FF2B5EF4-FFF2-40B4-BE49-F238E27FC236}">
                  <a16:creationId xmlns:a16="http://schemas.microsoft.com/office/drawing/2014/main" id="{F9EE4F74-E612-48F1-B2D2-3F18E382E501}"/>
                </a:ext>
              </a:extLst>
            </p:cNvPr>
            <p:cNvGrpSpPr/>
            <p:nvPr/>
          </p:nvGrpSpPr>
          <p:grpSpPr bwMode="gray">
            <a:xfrm>
              <a:off x="1924321" y="1920876"/>
              <a:ext cx="1528493" cy="1718177"/>
              <a:chOff x="1924321" y="1920876"/>
              <a:chExt cx="1528493" cy="1718177"/>
            </a:xfrm>
          </p:grpSpPr>
          <p:pic>
            <p:nvPicPr>
              <p:cNvPr id="18" name="Picture 17">
                <a:extLst>
                  <a:ext uri="{FF2B5EF4-FFF2-40B4-BE49-F238E27FC236}">
                    <a16:creationId xmlns:a16="http://schemas.microsoft.com/office/drawing/2014/main" id="{31B7BC73-D630-44B0-A390-BE1750D45A55}"/>
                  </a:ext>
                </a:extLst>
              </p:cNvPr>
              <p:cNvPicPr>
                <a:picLocks/>
              </p:cNvPicPr>
              <p:nvPr/>
            </p:nvPicPr>
            <p:blipFill rotWithShape="1">
              <a:blip r:embed="rId7" cstate="print">
                <a:extLst>
                  <a:ext uri="{28A0092B-C50C-407E-A947-70E740481C1C}">
                    <a14:useLocalDpi xmlns:a14="http://schemas.microsoft.com/office/drawing/2010/main" val="0"/>
                  </a:ext>
                </a:extLst>
              </a:blip>
              <a:srcRect l="30282" r="11684"/>
              <a:stretch/>
            </p:blipFill>
            <p:spPr bwMode="gray">
              <a:xfrm>
                <a:off x="1924321" y="1920876"/>
                <a:ext cx="1440000" cy="1440000"/>
              </a:xfrm>
              <a:prstGeom prst="ellipse">
                <a:avLst/>
              </a:prstGeom>
              <a:ln w="63500" cap="rnd">
                <a:noFill/>
              </a:ln>
              <a:effectLst/>
            </p:spPr>
          </p:pic>
          <p:grpSp>
            <p:nvGrpSpPr>
              <p:cNvPr id="19" name="Graphic 9">
                <a:extLst>
                  <a:ext uri="{FF2B5EF4-FFF2-40B4-BE49-F238E27FC236}">
                    <a16:creationId xmlns:a16="http://schemas.microsoft.com/office/drawing/2014/main" id="{929FA483-B643-4D42-B3A2-4AC90A98530C}"/>
                  </a:ext>
                </a:extLst>
              </p:cNvPr>
              <p:cNvGrpSpPr/>
              <p:nvPr/>
            </p:nvGrpSpPr>
            <p:grpSpPr bwMode="gray">
              <a:xfrm>
                <a:off x="2734234" y="2920473"/>
                <a:ext cx="718580" cy="718580"/>
                <a:chOff x="2740942" y="2898661"/>
                <a:chExt cx="718580" cy="718580"/>
              </a:xfrm>
            </p:grpSpPr>
            <p:sp>
              <p:nvSpPr>
                <p:cNvPr id="20" name="Freeform: Shape 36">
                  <a:extLst>
                    <a:ext uri="{FF2B5EF4-FFF2-40B4-BE49-F238E27FC236}">
                      <a16:creationId xmlns:a16="http://schemas.microsoft.com/office/drawing/2014/main" id="{181E730D-D723-433A-AB9F-06C78EDCF129}"/>
                    </a:ext>
                  </a:extLst>
                </p:cNvPr>
                <p:cNvSpPr/>
                <p:nvPr/>
              </p:nvSpPr>
              <p:spPr bwMode="gray">
                <a:xfrm>
                  <a:off x="2740942" y="2898661"/>
                  <a:ext cx="718580" cy="718580"/>
                </a:xfrm>
                <a:custGeom>
                  <a:avLst/>
                  <a:gdLst>
                    <a:gd name="connsiteX0" fmla="*/ 358390 w 718580"/>
                    <a:gd name="connsiteY0" fmla="*/ 718130 h 718580"/>
                    <a:gd name="connsiteX1" fmla="*/ 717680 w 718580"/>
                    <a:gd name="connsiteY1" fmla="*/ 358840 h 718580"/>
                    <a:gd name="connsiteX2" fmla="*/ 358390 w 718580"/>
                    <a:gd name="connsiteY2" fmla="*/ -450 h 718580"/>
                    <a:gd name="connsiteX3" fmla="*/ -900 w 718580"/>
                    <a:gd name="connsiteY3" fmla="*/ 358840 h 718580"/>
                    <a:gd name="connsiteX4" fmla="*/ 358390 w 718580"/>
                    <a:gd name="connsiteY4" fmla="*/ 718130 h 71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580" h="718580">
                      <a:moveTo>
                        <a:pt x="358390" y="718130"/>
                      </a:moveTo>
                      <a:cubicBezTo>
                        <a:pt x="556816" y="718130"/>
                        <a:pt x="717680" y="557266"/>
                        <a:pt x="717680" y="358840"/>
                      </a:cubicBezTo>
                      <a:cubicBezTo>
                        <a:pt x="717680" y="160414"/>
                        <a:pt x="556816" y="-450"/>
                        <a:pt x="358390" y="-450"/>
                      </a:cubicBezTo>
                      <a:cubicBezTo>
                        <a:pt x="159964" y="-450"/>
                        <a:pt x="-900" y="160414"/>
                        <a:pt x="-900" y="358840"/>
                      </a:cubicBezTo>
                      <a:cubicBezTo>
                        <a:pt x="-839" y="557246"/>
                        <a:pt x="159985" y="718079"/>
                        <a:pt x="358390" y="718130"/>
                      </a:cubicBezTo>
                    </a:path>
                  </a:pathLst>
                </a:custGeom>
                <a:solidFill>
                  <a:schemeClr val="tx2">
                    <a:alpha val="75000"/>
                  </a:schemeClr>
                </a:solidFill>
                <a:ln w="10062" cap="flat">
                  <a:noFill/>
                  <a:prstDash val="solid"/>
                  <a:miter/>
                </a:ln>
              </p:spPr>
              <p:txBody>
                <a:bodyPr rtlCol="0" anchor="ctr"/>
                <a:lstStyle/>
                <a:p>
                  <a:endParaRPr lang="en-GB" sz="1905"/>
                </a:p>
              </p:txBody>
            </p:sp>
            <p:sp>
              <p:nvSpPr>
                <p:cNvPr id="21" name="Freeform: Shape 37">
                  <a:extLst>
                    <a:ext uri="{FF2B5EF4-FFF2-40B4-BE49-F238E27FC236}">
                      <a16:creationId xmlns:a16="http://schemas.microsoft.com/office/drawing/2014/main" id="{17848A15-A920-46E0-8B0F-809B9031F8D6}"/>
                    </a:ext>
                  </a:extLst>
                </p:cNvPr>
                <p:cNvSpPr/>
                <p:nvPr/>
              </p:nvSpPr>
              <p:spPr bwMode="gray">
                <a:xfrm>
                  <a:off x="2846018" y="3004387"/>
                  <a:ext cx="507919" cy="507500"/>
                </a:xfrm>
                <a:custGeom>
                  <a:avLst/>
                  <a:gdLst>
                    <a:gd name="connsiteX0" fmla="*/ 427128 w 507919"/>
                    <a:gd name="connsiteY0" fmla="*/ 463333 h 507500"/>
                    <a:gd name="connsiteX1" fmla="*/ 430778 w 507919"/>
                    <a:gd name="connsiteY1" fmla="*/ 464145 h 507500"/>
                    <a:gd name="connsiteX2" fmla="*/ 439712 w 507919"/>
                    <a:gd name="connsiteY2" fmla="*/ 455434 h 507500"/>
                    <a:gd name="connsiteX3" fmla="*/ 439094 w 507919"/>
                    <a:gd name="connsiteY3" fmla="*/ 452077 h 507500"/>
                    <a:gd name="connsiteX4" fmla="*/ 434429 w 507919"/>
                    <a:gd name="connsiteY4" fmla="*/ 447209 h 507500"/>
                    <a:gd name="connsiteX5" fmla="*/ 297021 w 507919"/>
                    <a:gd name="connsiteY5" fmla="*/ 352596 h 507500"/>
                    <a:gd name="connsiteX6" fmla="*/ 481280 w 507919"/>
                    <a:gd name="connsiteY6" fmla="*/ 352596 h 507500"/>
                    <a:gd name="connsiteX7" fmla="*/ 490204 w 507919"/>
                    <a:gd name="connsiteY7" fmla="*/ 343672 h 507500"/>
                    <a:gd name="connsiteX8" fmla="*/ 481280 w 507919"/>
                    <a:gd name="connsiteY8" fmla="*/ 334748 h 507500"/>
                    <a:gd name="connsiteX9" fmla="*/ 280694 w 507919"/>
                    <a:gd name="connsiteY9" fmla="*/ 334748 h 507500"/>
                    <a:gd name="connsiteX10" fmla="*/ 279679 w 507919"/>
                    <a:gd name="connsiteY10" fmla="*/ 333531 h 507500"/>
                    <a:gd name="connsiteX11" fmla="*/ 278564 w 507919"/>
                    <a:gd name="connsiteY11" fmla="*/ 332111 h 507500"/>
                    <a:gd name="connsiteX12" fmla="*/ 277449 w 507919"/>
                    <a:gd name="connsiteY12" fmla="*/ 330894 h 507500"/>
                    <a:gd name="connsiteX13" fmla="*/ 264874 w 507919"/>
                    <a:gd name="connsiteY13" fmla="*/ 343469 h 507500"/>
                    <a:gd name="connsiteX14" fmla="*/ 265685 w 507919"/>
                    <a:gd name="connsiteY14" fmla="*/ 344483 h 507500"/>
                    <a:gd name="connsiteX15" fmla="*/ 267511 w 507919"/>
                    <a:gd name="connsiteY15" fmla="*/ 346714 h 507500"/>
                    <a:gd name="connsiteX16" fmla="*/ 269742 w 507919"/>
                    <a:gd name="connsiteY16" fmla="*/ 349350 h 507500"/>
                    <a:gd name="connsiteX17" fmla="*/ 270249 w 507919"/>
                    <a:gd name="connsiteY17" fmla="*/ 350060 h 507500"/>
                    <a:gd name="connsiteX18" fmla="*/ 427128 w 507919"/>
                    <a:gd name="connsiteY18" fmla="*/ 463333 h 507500"/>
                    <a:gd name="connsiteX19" fmla="*/ 490102 w 507919"/>
                    <a:gd name="connsiteY19" fmla="*/ 255041 h 507500"/>
                    <a:gd name="connsiteX20" fmla="*/ 481280 w 507919"/>
                    <a:gd name="connsiteY20" fmla="*/ 246218 h 507500"/>
                    <a:gd name="connsiteX21" fmla="*/ 362125 w 507919"/>
                    <a:gd name="connsiteY21" fmla="*/ 246218 h 507500"/>
                    <a:gd name="connsiteX22" fmla="*/ 344378 w 507919"/>
                    <a:gd name="connsiteY22" fmla="*/ 263965 h 507500"/>
                    <a:gd name="connsiteX23" fmla="*/ 481280 w 507919"/>
                    <a:gd name="connsiteY23" fmla="*/ 263965 h 507500"/>
                    <a:gd name="connsiteX24" fmla="*/ 490102 w 507919"/>
                    <a:gd name="connsiteY24" fmla="*/ 255142 h 507500"/>
                    <a:gd name="connsiteX25" fmla="*/ 490102 w 507919"/>
                    <a:gd name="connsiteY25" fmla="*/ 255041 h 507500"/>
                    <a:gd name="connsiteX26" fmla="*/ 490102 w 507919"/>
                    <a:gd name="connsiteY26" fmla="*/ 186691 h 507500"/>
                    <a:gd name="connsiteX27" fmla="*/ 481381 w 507919"/>
                    <a:gd name="connsiteY27" fmla="*/ 177767 h 507500"/>
                    <a:gd name="connsiteX28" fmla="*/ 481280 w 507919"/>
                    <a:gd name="connsiteY28" fmla="*/ 177767 h 507500"/>
                    <a:gd name="connsiteX29" fmla="*/ 430575 w 507919"/>
                    <a:gd name="connsiteY29" fmla="*/ 177767 h 507500"/>
                    <a:gd name="connsiteX30" fmla="*/ 412727 w 507919"/>
                    <a:gd name="connsiteY30" fmla="*/ 195514 h 507500"/>
                    <a:gd name="connsiteX31" fmla="*/ 481280 w 507919"/>
                    <a:gd name="connsiteY31" fmla="*/ 195514 h 507500"/>
                    <a:gd name="connsiteX32" fmla="*/ 490102 w 507919"/>
                    <a:gd name="connsiteY32" fmla="*/ 186691 h 507500"/>
                    <a:gd name="connsiteX33" fmla="*/ 490102 w 507919"/>
                    <a:gd name="connsiteY33" fmla="*/ 275221 h 507500"/>
                    <a:gd name="connsiteX34" fmla="*/ 481381 w 507919"/>
                    <a:gd name="connsiteY34" fmla="*/ 266297 h 507500"/>
                    <a:gd name="connsiteX35" fmla="*/ 481280 w 507919"/>
                    <a:gd name="connsiteY35" fmla="*/ 266297 h 507500"/>
                    <a:gd name="connsiteX36" fmla="*/ 342046 w 507919"/>
                    <a:gd name="connsiteY36" fmla="*/ 266297 h 507500"/>
                    <a:gd name="connsiteX37" fmla="*/ 324198 w 507919"/>
                    <a:gd name="connsiteY37" fmla="*/ 284145 h 507500"/>
                    <a:gd name="connsiteX38" fmla="*/ 481280 w 507919"/>
                    <a:gd name="connsiteY38" fmla="*/ 284145 h 507500"/>
                    <a:gd name="connsiteX39" fmla="*/ 490102 w 507919"/>
                    <a:gd name="connsiteY39" fmla="*/ 275221 h 507500"/>
                    <a:gd name="connsiteX40" fmla="*/ 282316 w 507919"/>
                    <a:gd name="connsiteY40" fmla="*/ 389305 h 507500"/>
                    <a:gd name="connsiteX41" fmla="*/ 259094 w 507919"/>
                    <a:gd name="connsiteY41" fmla="*/ 364967 h 507500"/>
                    <a:gd name="connsiteX42" fmla="*/ 250575 w 507919"/>
                    <a:gd name="connsiteY42" fmla="*/ 364967 h 507500"/>
                    <a:gd name="connsiteX43" fmla="*/ 248547 w 507919"/>
                    <a:gd name="connsiteY43" fmla="*/ 369125 h 507500"/>
                    <a:gd name="connsiteX44" fmla="*/ 250068 w 507919"/>
                    <a:gd name="connsiteY44" fmla="*/ 373486 h 507500"/>
                    <a:gd name="connsiteX45" fmla="*/ 273899 w 507919"/>
                    <a:gd name="connsiteY45" fmla="*/ 398534 h 507500"/>
                    <a:gd name="connsiteX46" fmla="*/ 278159 w 507919"/>
                    <a:gd name="connsiteY46" fmla="*/ 400156 h 507500"/>
                    <a:gd name="connsiteX47" fmla="*/ 282418 w 507919"/>
                    <a:gd name="connsiteY47" fmla="*/ 398331 h 507500"/>
                    <a:gd name="connsiteX48" fmla="*/ 282478 w 507919"/>
                    <a:gd name="connsiteY48" fmla="*/ 389873 h 507500"/>
                    <a:gd name="connsiteX49" fmla="*/ 282418 w 507919"/>
                    <a:gd name="connsiteY49" fmla="*/ 389812 h 507500"/>
                    <a:gd name="connsiteX50" fmla="*/ 298947 w 507919"/>
                    <a:gd name="connsiteY50" fmla="*/ 413035 h 507500"/>
                    <a:gd name="connsiteX51" fmla="*/ 297527 w 507919"/>
                    <a:gd name="connsiteY51" fmla="*/ 417497 h 507500"/>
                    <a:gd name="connsiteX52" fmla="*/ 299657 w 507919"/>
                    <a:gd name="connsiteY52" fmla="*/ 421553 h 507500"/>
                    <a:gd name="connsiteX53" fmla="*/ 327038 w 507919"/>
                    <a:gd name="connsiteY53" fmla="*/ 442747 h 507500"/>
                    <a:gd name="connsiteX54" fmla="*/ 330485 w 507919"/>
                    <a:gd name="connsiteY54" fmla="*/ 443863 h 507500"/>
                    <a:gd name="connsiteX55" fmla="*/ 335454 w 507919"/>
                    <a:gd name="connsiteY55" fmla="*/ 441328 h 507500"/>
                    <a:gd name="connsiteX56" fmla="*/ 334126 w 507919"/>
                    <a:gd name="connsiteY56" fmla="*/ 432972 h 507500"/>
                    <a:gd name="connsiteX57" fmla="*/ 334035 w 507919"/>
                    <a:gd name="connsiteY57" fmla="*/ 432911 h 507500"/>
                    <a:gd name="connsiteX58" fmla="*/ 307466 w 507919"/>
                    <a:gd name="connsiteY58" fmla="*/ 412629 h 507500"/>
                    <a:gd name="connsiteX59" fmla="*/ 298947 w 507919"/>
                    <a:gd name="connsiteY59" fmla="*/ 413339 h 507500"/>
                    <a:gd name="connsiteX60" fmla="*/ 355736 w 507919"/>
                    <a:gd name="connsiteY60" fmla="*/ 462218 h 507500"/>
                    <a:gd name="connsiteX61" fmla="*/ 370542 w 507919"/>
                    <a:gd name="connsiteY61" fmla="*/ 471041 h 507500"/>
                    <a:gd name="connsiteX62" fmla="*/ 373584 w 507919"/>
                    <a:gd name="connsiteY62" fmla="*/ 471852 h 507500"/>
                    <a:gd name="connsiteX63" fmla="*/ 378756 w 507919"/>
                    <a:gd name="connsiteY63" fmla="*/ 468810 h 507500"/>
                    <a:gd name="connsiteX64" fmla="*/ 379364 w 507919"/>
                    <a:gd name="connsiteY64" fmla="*/ 464246 h 507500"/>
                    <a:gd name="connsiteX65" fmla="*/ 376525 w 507919"/>
                    <a:gd name="connsiteY65" fmla="*/ 460595 h 507500"/>
                    <a:gd name="connsiteX66" fmla="*/ 362125 w 507919"/>
                    <a:gd name="connsiteY66" fmla="*/ 451976 h 507500"/>
                    <a:gd name="connsiteX67" fmla="*/ 353535 w 507919"/>
                    <a:gd name="connsiteY67" fmla="*/ 452402 h 507500"/>
                    <a:gd name="connsiteX68" fmla="*/ 353951 w 507919"/>
                    <a:gd name="connsiteY68" fmla="*/ 460991 h 507500"/>
                    <a:gd name="connsiteX69" fmla="*/ 355736 w 507919"/>
                    <a:gd name="connsiteY69" fmla="*/ 462117 h 507500"/>
                    <a:gd name="connsiteX70" fmla="*/ 231105 w 507919"/>
                    <a:gd name="connsiteY70" fmla="*/ 376832 h 507500"/>
                    <a:gd name="connsiteX71" fmla="*/ 218834 w 507919"/>
                    <a:gd name="connsiteY71" fmla="*/ 389305 h 507500"/>
                    <a:gd name="connsiteX72" fmla="*/ 219747 w 507919"/>
                    <a:gd name="connsiteY72" fmla="*/ 390319 h 507500"/>
                    <a:gd name="connsiteX73" fmla="*/ 342654 w 507919"/>
                    <a:gd name="connsiteY73" fmla="*/ 492438 h 507500"/>
                    <a:gd name="connsiteX74" fmla="*/ 347116 w 507919"/>
                    <a:gd name="connsiteY74" fmla="*/ 493655 h 507500"/>
                    <a:gd name="connsiteX75" fmla="*/ 356040 w 507919"/>
                    <a:gd name="connsiteY75" fmla="*/ 484731 h 507500"/>
                    <a:gd name="connsiteX76" fmla="*/ 351781 w 507919"/>
                    <a:gd name="connsiteY76" fmla="*/ 477125 h 507500"/>
                    <a:gd name="connsiteX77" fmla="*/ 232829 w 507919"/>
                    <a:gd name="connsiteY77" fmla="*/ 378049 h 507500"/>
                    <a:gd name="connsiteX78" fmla="*/ 120773 w 507919"/>
                    <a:gd name="connsiteY78" fmla="*/ 20077 h 507500"/>
                    <a:gd name="connsiteX79" fmla="*/ 113248 w 507919"/>
                    <a:gd name="connsiteY79" fmla="*/ 9946 h 507500"/>
                    <a:gd name="connsiteX80" fmla="*/ 113167 w 507919"/>
                    <a:gd name="connsiteY80" fmla="*/ 9936 h 507500"/>
                    <a:gd name="connsiteX81" fmla="*/ 103026 w 507919"/>
                    <a:gd name="connsiteY81" fmla="*/ 17440 h 507500"/>
                    <a:gd name="connsiteX82" fmla="*/ 113167 w 507919"/>
                    <a:gd name="connsiteY82" fmla="*/ 177666 h 507500"/>
                    <a:gd name="connsiteX83" fmla="*/ 13990 w 507919"/>
                    <a:gd name="connsiteY83" fmla="*/ 177666 h 507500"/>
                    <a:gd name="connsiteX84" fmla="*/ 4163 w 507919"/>
                    <a:gd name="connsiteY84" fmla="*/ 185586 h 507500"/>
                    <a:gd name="connsiteX85" fmla="*/ 12093 w 507919"/>
                    <a:gd name="connsiteY85" fmla="*/ 195412 h 507500"/>
                    <a:gd name="connsiteX86" fmla="*/ 13990 w 507919"/>
                    <a:gd name="connsiteY86" fmla="*/ 195412 h 507500"/>
                    <a:gd name="connsiteX87" fmla="*/ 117426 w 507919"/>
                    <a:gd name="connsiteY87" fmla="*/ 195412 h 507500"/>
                    <a:gd name="connsiteX88" fmla="*/ 121786 w 507919"/>
                    <a:gd name="connsiteY88" fmla="*/ 211536 h 507500"/>
                    <a:gd name="connsiteX89" fmla="*/ 133347 w 507919"/>
                    <a:gd name="connsiteY89" fmla="*/ 246117 h 507500"/>
                    <a:gd name="connsiteX90" fmla="*/ 14497 w 507919"/>
                    <a:gd name="connsiteY90" fmla="*/ 246117 h 507500"/>
                    <a:gd name="connsiteX91" fmla="*/ 4670 w 507919"/>
                    <a:gd name="connsiteY91" fmla="*/ 254037 h 507500"/>
                    <a:gd name="connsiteX92" fmla="*/ 12600 w 507919"/>
                    <a:gd name="connsiteY92" fmla="*/ 263863 h 507500"/>
                    <a:gd name="connsiteX93" fmla="*/ 14497 w 507919"/>
                    <a:gd name="connsiteY93" fmla="*/ 263863 h 507500"/>
                    <a:gd name="connsiteX94" fmla="*/ 140953 w 507919"/>
                    <a:gd name="connsiteY94" fmla="*/ 263863 h 507500"/>
                    <a:gd name="connsiteX95" fmla="*/ 141967 w 507919"/>
                    <a:gd name="connsiteY95" fmla="*/ 266195 h 507500"/>
                    <a:gd name="connsiteX96" fmla="*/ 14497 w 507919"/>
                    <a:gd name="connsiteY96" fmla="*/ 266195 h 507500"/>
                    <a:gd name="connsiteX97" fmla="*/ 5573 w 507919"/>
                    <a:gd name="connsiteY97" fmla="*/ 275119 h 507500"/>
                    <a:gd name="connsiteX98" fmla="*/ 14497 w 507919"/>
                    <a:gd name="connsiteY98" fmla="*/ 284043 h 507500"/>
                    <a:gd name="connsiteX99" fmla="*/ 126553 w 507919"/>
                    <a:gd name="connsiteY99" fmla="*/ 284043 h 507500"/>
                    <a:gd name="connsiteX100" fmla="*/ 156266 w 507919"/>
                    <a:gd name="connsiteY100" fmla="*/ 254331 h 507500"/>
                    <a:gd name="connsiteX101" fmla="*/ 156266 w 507919"/>
                    <a:gd name="connsiteY101" fmla="*/ 253215 h 507500"/>
                    <a:gd name="connsiteX102" fmla="*/ 155150 w 507919"/>
                    <a:gd name="connsiteY102" fmla="*/ 250477 h 507500"/>
                    <a:gd name="connsiteX103" fmla="*/ 139736 w 507919"/>
                    <a:gd name="connsiteY103" fmla="*/ 206466 h 507500"/>
                    <a:gd name="connsiteX104" fmla="*/ 121584 w 507919"/>
                    <a:gd name="connsiteY104" fmla="*/ 19976 h 507500"/>
                    <a:gd name="connsiteX105" fmla="*/ 5978 w 507919"/>
                    <a:gd name="connsiteY105" fmla="*/ 343570 h 507500"/>
                    <a:gd name="connsiteX106" fmla="*/ 14902 w 507919"/>
                    <a:gd name="connsiteY106" fmla="*/ 352494 h 507500"/>
                    <a:gd name="connsiteX107" fmla="*/ 58711 w 507919"/>
                    <a:gd name="connsiteY107" fmla="*/ 352494 h 507500"/>
                    <a:gd name="connsiteX108" fmla="*/ 76457 w 507919"/>
                    <a:gd name="connsiteY108" fmla="*/ 334646 h 507500"/>
                    <a:gd name="connsiteX109" fmla="*/ 15004 w 507919"/>
                    <a:gd name="connsiteY109" fmla="*/ 334646 h 507500"/>
                    <a:gd name="connsiteX110" fmla="*/ 6080 w 507919"/>
                    <a:gd name="connsiteY110" fmla="*/ 343367 h 507500"/>
                    <a:gd name="connsiteX111" fmla="*/ 6080 w 507919"/>
                    <a:gd name="connsiteY111" fmla="*/ 343570 h 507500"/>
                    <a:gd name="connsiteX112" fmla="*/ 148051 w 507919"/>
                    <a:gd name="connsiteY112" fmla="*/ 41069 h 507500"/>
                    <a:gd name="connsiteX113" fmla="*/ 149167 w 507919"/>
                    <a:gd name="connsiteY113" fmla="*/ 26364 h 507500"/>
                    <a:gd name="connsiteX114" fmla="*/ 147950 w 507919"/>
                    <a:gd name="connsiteY114" fmla="*/ 21902 h 507500"/>
                    <a:gd name="connsiteX115" fmla="*/ 143894 w 507919"/>
                    <a:gd name="connsiteY115" fmla="*/ 19570 h 507500"/>
                    <a:gd name="connsiteX116" fmla="*/ 137201 w 507919"/>
                    <a:gd name="connsiteY116" fmla="*/ 24945 h 507500"/>
                    <a:gd name="connsiteX117" fmla="*/ 135984 w 507919"/>
                    <a:gd name="connsiteY117" fmla="*/ 40460 h 507500"/>
                    <a:gd name="connsiteX118" fmla="*/ 137505 w 507919"/>
                    <a:gd name="connsiteY118" fmla="*/ 44922 h 507500"/>
                    <a:gd name="connsiteX119" fmla="*/ 141561 w 507919"/>
                    <a:gd name="connsiteY119" fmla="*/ 46849 h 507500"/>
                    <a:gd name="connsiteX120" fmla="*/ 141561 w 507919"/>
                    <a:gd name="connsiteY120" fmla="*/ 46849 h 507500"/>
                    <a:gd name="connsiteX121" fmla="*/ 147646 w 507919"/>
                    <a:gd name="connsiteY121" fmla="*/ 41069 h 507500"/>
                    <a:gd name="connsiteX122" fmla="*/ 148964 w 507919"/>
                    <a:gd name="connsiteY122" fmla="*/ 101204 h 507500"/>
                    <a:gd name="connsiteX123" fmla="*/ 147342 w 507919"/>
                    <a:gd name="connsiteY123" fmla="*/ 70781 h 507500"/>
                    <a:gd name="connsiteX124" fmla="*/ 141156 w 507919"/>
                    <a:gd name="connsiteY124" fmla="*/ 64798 h 507500"/>
                    <a:gd name="connsiteX125" fmla="*/ 141156 w 507919"/>
                    <a:gd name="connsiteY125" fmla="*/ 64798 h 507500"/>
                    <a:gd name="connsiteX126" fmla="*/ 135172 w 507919"/>
                    <a:gd name="connsiteY126" fmla="*/ 70984 h 507500"/>
                    <a:gd name="connsiteX127" fmla="*/ 136897 w 507919"/>
                    <a:gd name="connsiteY127" fmla="*/ 101407 h 507500"/>
                    <a:gd name="connsiteX128" fmla="*/ 142981 w 507919"/>
                    <a:gd name="connsiteY128" fmla="*/ 106984 h 507500"/>
                    <a:gd name="connsiteX129" fmla="*/ 143488 w 507919"/>
                    <a:gd name="connsiteY129" fmla="*/ 106984 h 507500"/>
                    <a:gd name="connsiteX130" fmla="*/ 148964 w 507919"/>
                    <a:gd name="connsiteY130" fmla="*/ 100393 h 507500"/>
                    <a:gd name="connsiteX131" fmla="*/ 156975 w 507919"/>
                    <a:gd name="connsiteY131" fmla="*/ 164483 h 507500"/>
                    <a:gd name="connsiteX132" fmla="*/ 157787 w 507919"/>
                    <a:gd name="connsiteY132" fmla="*/ 159919 h 507500"/>
                    <a:gd name="connsiteX133" fmla="*/ 152513 w 507919"/>
                    <a:gd name="connsiteY133" fmla="*/ 130308 h 507500"/>
                    <a:gd name="connsiteX134" fmla="*/ 145081 w 507919"/>
                    <a:gd name="connsiteY134" fmla="*/ 125968 h 507500"/>
                    <a:gd name="connsiteX135" fmla="*/ 140547 w 507919"/>
                    <a:gd name="connsiteY135" fmla="*/ 132032 h 507500"/>
                    <a:gd name="connsiteX136" fmla="*/ 146023 w 507919"/>
                    <a:gd name="connsiteY136" fmla="*/ 162455 h 507500"/>
                    <a:gd name="connsiteX137" fmla="*/ 151905 w 507919"/>
                    <a:gd name="connsiteY137" fmla="*/ 167221 h 507500"/>
                    <a:gd name="connsiteX138" fmla="*/ 153223 w 507919"/>
                    <a:gd name="connsiteY138" fmla="*/ 167221 h 507500"/>
                    <a:gd name="connsiteX139" fmla="*/ 156975 w 507919"/>
                    <a:gd name="connsiteY139" fmla="*/ 164584 h 507500"/>
                    <a:gd name="connsiteX140" fmla="*/ 169246 w 507919"/>
                    <a:gd name="connsiteY140" fmla="*/ 203728 h 507500"/>
                    <a:gd name="connsiteX141" fmla="*/ 164987 w 507919"/>
                    <a:gd name="connsiteY141" fmla="*/ 189328 h 507500"/>
                    <a:gd name="connsiteX142" fmla="*/ 157584 w 507919"/>
                    <a:gd name="connsiteY142" fmla="*/ 185069 h 507500"/>
                    <a:gd name="connsiteX143" fmla="*/ 153325 w 507919"/>
                    <a:gd name="connsiteY143" fmla="*/ 192471 h 507500"/>
                    <a:gd name="connsiteX144" fmla="*/ 157685 w 507919"/>
                    <a:gd name="connsiteY144" fmla="*/ 207277 h 507500"/>
                    <a:gd name="connsiteX145" fmla="*/ 163161 w 507919"/>
                    <a:gd name="connsiteY145" fmla="*/ 223705 h 507500"/>
                    <a:gd name="connsiteX146" fmla="*/ 168840 w 507919"/>
                    <a:gd name="connsiteY146" fmla="*/ 227762 h 507500"/>
                    <a:gd name="connsiteX147" fmla="*/ 174317 w 507919"/>
                    <a:gd name="connsiteY147" fmla="*/ 224314 h 507500"/>
                    <a:gd name="connsiteX148" fmla="*/ 174317 w 507919"/>
                    <a:gd name="connsiteY148" fmla="*/ 219750 h 507500"/>
                    <a:gd name="connsiteX149" fmla="*/ 169043 w 507919"/>
                    <a:gd name="connsiteY149" fmla="*/ 203728 h 507500"/>
                    <a:gd name="connsiteX150" fmla="*/ 214880 w 507919"/>
                    <a:gd name="connsiteY150" fmla="*/ 194702 h 507500"/>
                    <a:gd name="connsiteX151" fmla="*/ 232727 w 507919"/>
                    <a:gd name="connsiteY151" fmla="*/ 176956 h 507500"/>
                    <a:gd name="connsiteX152" fmla="*/ 198857 w 507919"/>
                    <a:gd name="connsiteY152" fmla="*/ 176956 h 507500"/>
                    <a:gd name="connsiteX153" fmla="*/ 185471 w 507919"/>
                    <a:gd name="connsiteY153" fmla="*/ 28088 h 507500"/>
                    <a:gd name="connsiteX154" fmla="*/ 178352 w 507919"/>
                    <a:gd name="connsiteY154" fmla="*/ 18018 h 507500"/>
                    <a:gd name="connsiteX155" fmla="*/ 177866 w 507919"/>
                    <a:gd name="connsiteY155" fmla="*/ 17948 h 507500"/>
                    <a:gd name="connsiteX156" fmla="*/ 167725 w 507919"/>
                    <a:gd name="connsiteY156" fmla="*/ 25655 h 507500"/>
                    <a:gd name="connsiteX157" fmla="*/ 183544 w 507919"/>
                    <a:gd name="connsiteY157" fmla="*/ 188618 h 507500"/>
                    <a:gd name="connsiteX158" fmla="*/ 183544 w 507919"/>
                    <a:gd name="connsiteY158" fmla="*/ 188618 h 507500"/>
                    <a:gd name="connsiteX159" fmla="*/ 184254 w 507919"/>
                    <a:gd name="connsiteY159" fmla="*/ 191153 h 507500"/>
                    <a:gd name="connsiteX160" fmla="*/ 185167 w 507919"/>
                    <a:gd name="connsiteY160" fmla="*/ 194398 h 507500"/>
                    <a:gd name="connsiteX161" fmla="*/ 191657 w 507919"/>
                    <a:gd name="connsiteY161" fmla="*/ 214173 h 507500"/>
                    <a:gd name="connsiteX162" fmla="*/ 192468 w 507919"/>
                    <a:gd name="connsiteY162" fmla="*/ 216404 h 507500"/>
                    <a:gd name="connsiteX163" fmla="*/ 206564 w 507919"/>
                    <a:gd name="connsiteY163" fmla="*/ 202207 h 507500"/>
                    <a:gd name="connsiteX164" fmla="*/ 206564 w 507919"/>
                    <a:gd name="connsiteY164" fmla="*/ 201395 h 507500"/>
                    <a:gd name="connsiteX165" fmla="*/ 205246 w 507919"/>
                    <a:gd name="connsiteY165" fmla="*/ 197542 h 507500"/>
                    <a:gd name="connsiteX166" fmla="*/ 204029 w 507919"/>
                    <a:gd name="connsiteY166" fmla="*/ 194094 h 507500"/>
                    <a:gd name="connsiteX167" fmla="*/ 459781 w 507919"/>
                    <a:gd name="connsiteY167" fmla="*/ 14094 h 507500"/>
                    <a:gd name="connsiteX168" fmla="*/ 459801 w 507919"/>
                    <a:gd name="connsiteY168" fmla="*/ 2047 h 507500"/>
                    <a:gd name="connsiteX169" fmla="*/ 459781 w 507919"/>
                    <a:gd name="connsiteY169" fmla="*/ 2026 h 507500"/>
                    <a:gd name="connsiteX170" fmla="*/ 448220 w 507919"/>
                    <a:gd name="connsiteY170" fmla="*/ 1418 h 507500"/>
                    <a:gd name="connsiteX171" fmla="*/ 448220 w 507919"/>
                    <a:gd name="connsiteY171" fmla="*/ 1418 h 507500"/>
                    <a:gd name="connsiteX172" fmla="*/ 424288 w 507919"/>
                    <a:gd name="connsiteY172" fmla="*/ 25350 h 507500"/>
                    <a:gd name="connsiteX173" fmla="*/ 418204 w 507919"/>
                    <a:gd name="connsiteY173" fmla="*/ 19266 h 507500"/>
                    <a:gd name="connsiteX174" fmla="*/ 406136 w 507919"/>
                    <a:gd name="connsiteY174" fmla="*/ 31435 h 507500"/>
                    <a:gd name="connsiteX175" fmla="*/ 412119 w 507919"/>
                    <a:gd name="connsiteY175" fmla="*/ 37519 h 507500"/>
                    <a:gd name="connsiteX176" fmla="*/ 396807 w 507919"/>
                    <a:gd name="connsiteY176" fmla="*/ 52731 h 507500"/>
                    <a:gd name="connsiteX177" fmla="*/ 390823 w 507919"/>
                    <a:gd name="connsiteY177" fmla="*/ 46748 h 507500"/>
                    <a:gd name="connsiteX178" fmla="*/ 378654 w 507919"/>
                    <a:gd name="connsiteY178" fmla="*/ 58917 h 507500"/>
                    <a:gd name="connsiteX179" fmla="*/ 384638 w 507919"/>
                    <a:gd name="connsiteY179" fmla="*/ 64900 h 507500"/>
                    <a:gd name="connsiteX180" fmla="*/ 369426 w 507919"/>
                    <a:gd name="connsiteY180" fmla="*/ 80212 h 507500"/>
                    <a:gd name="connsiteX181" fmla="*/ 363341 w 507919"/>
                    <a:gd name="connsiteY181" fmla="*/ 74229 h 507500"/>
                    <a:gd name="connsiteX182" fmla="*/ 351173 w 507919"/>
                    <a:gd name="connsiteY182" fmla="*/ 86297 h 507500"/>
                    <a:gd name="connsiteX183" fmla="*/ 357257 w 507919"/>
                    <a:gd name="connsiteY183" fmla="*/ 92381 h 507500"/>
                    <a:gd name="connsiteX184" fmla="*/ 341944 w 507919"/>
                    <a:gd name="connsiteY184" fmla="*/ 107694 h 507500"/>
                    <a:gd name="connsiteX185" fmla="*/ 335962 w 507919"/>
                    <a:gd name="connsiteY185" fmla="*/ 101610 h 507500"/>
                    <a:gd name="connsiteX186" fmla="*/ 323793 w 507919"/>
                    <a:gd name="connsiteY186" fmla="*/ 113778 h 507500"/>
                    <a:gd name="connsiteX187" fmla="*/ 329775 w 507919"/>
                    <a:gd name="connsiteY187" fmla="*/ 119863 h 507500"/>
                    <a:gd name="connsiteX188" fmla="*/ 314564 w 507919"/>
                    <a:gd name="connsiteY188" fmla="*/ 135176 h 507500"/>
                    <a:gd name="connsiteX189" fmla="*/ 308480 w 507919"/>
                    <a:gd name="connsiteY189" fmla="*/ 129091 h 507500"/>
                    <a:gd name="connsiteX190" fmla="*/ 296311 w 507919"/>
                    <a:gd name="connsiteY190" fmla="*/ 141260 h 507500"/>
                    <a:gd name="connsiteX191" fmla="*/ 302395 w 507919"/>
                    <a:gd name="connsiteY191" fmla="*/ 147345 h 507500"/>
                    <a:gd name="connsiteX192" fmla="*/ 287083 w 507919"/>
                    <a:gd name="connsiteY192" fmla="*/ 162556 h 507500"/>
                    <a:gd name="connsiteX193" fmla="*/ 280998 w 507919"/>
                    <a:gd name="connsiteY193" fmla="*/ 156573 h 507500"/>
                    <a:gd name="connsiteX194" fmla="*/ 268829 w 507919"/>
                    <a:gd name="connsiteY194" fmla="*/ 168742 h 507500"/>
                    <a:gd name="connsiteX195" fmla="*/ 274914 w 507919"/>
                    <a:gd name="connsiteY195" fmla="*/ 174725 h 507500"/>
                    <a:gd name="connsiteX196" fmla="*/ 259601 w 507919"/>
                    <a:gd name="connsiteY196" fmla="*/ 190038 h 507500"/>
                    <a:gd name="connsiteX197" fmla="*/ 253617 w 507919"/>
                    <a:gd name="connsiteY197" fmla="*/ 184055 h 507500"/>
                    <a:gd name="connsiteX198" fmla="*/ 241246 w 507919"/>
                    <a:gd name="connsiteY198" fmla="*/ 195615 h 507500"/>
                    <a:gd name="connsiteX199" fmla="*/ 247330 w 507919"/>
                    <a:gd name="connsiteY199" fmla="*/ 201700 h 507500"/>
                    <a:gd name="connsiteX200" fmla="*/ 232220 w 507919"/>
                    <a:gd name="connsiteY200" fmla="*/ 216911 h 507500"/>
                    <a:gd name="connsiteX201" fmla="*/ 226136 w 507919"/>
                    <a:gd name="connsiteY201" fmla="*/ 210826 h 507500"/>
                    <a:gd name="connsiteX202" fmla="*/ 213967 w 507919"/>
                    <a:gd name="connsiteY202" fmla="*/ 222996 h 507500"/>
                    <a:gd name="connsiteX203" fmla="*/ 220051 w 507919"/>
                    <a:gd name="connsiteY203" fmla="*/ 229080 h 507500"/>
                    <a:gd name="connsiteX204" fmla="*/ 204739 w 507919"/>
                    <a:gd name="connsiteY204" fmla="*/ 244291 h 507500"/>
                    <a:gd name="connsiteX205" fmla="*/ 198756 w 507919"/>
                    <a:gd name="connsiteY205" fmla="*/ 238308 h 507500"/>
                    <a:gd name="connsiteX206" fmla="*/ 186587 w 507919"/>
                    <a:gd name="connsiteY206" fmla="*/ 250477 h 507500"/>
                    <a:gd name="connsiteX207" fmla="*/ 192570 w 507919"/>
                    <a:gd name="connsiteY207" fmla="*/ 256460 h 507500"/>
                    <a:gd name="connsiteX208" fmla="*/ 177359 w 507919"/>
                    <a:gd name="connsiteY208" fmla="*/ 271773 h 507500"/>
                    <a:gd name="connsiteX209" fmla="*/ 171274 w 507919"/>
                    <a:gd name="connsiteY209" fmla="*/ 265790 h 507500"/>
                    <a:gd name="connsiteX210" fmla="*/ 159105 w 507919"/>
                    <a:gd name="connsiteY210" fmla="*/ 277959 h 507500"/>
                    <a:gd name="connsiteX211" fmla="*/ 165190 w 507919"/>
                    <a:gd name="connsiteY211" fmla="*/ 283942 h 507500"/>
                    <a:gd name="connsiteX212" fmla="*/ 149978 w 507919"/>
                    <a:gd name="connsiteY212" fmla="*/ 299356 h 507500"/>
                    <a:gd name="connsiteX213" fmla="*/ 143894 w 507919"/>
                    <a:gd name="connsiteY213" fmla="*/ 293272 h 507500"/>
                    <a:gd name="connsiteX214" fmla="*/ 131826 w 507919"/>
                    <a:gd name="connsiteY214" fmla="*/ 305441 h 507500"/>
                    <a:gd name="connsiteX215" fmla="*/ 137809 w 507919"/>
                    <a:gd name="connsiteY215" fmla="*/ 311525 h 507500"/>
                    <a:gd name="connsiteX216" fmla="*/ 122496 w 507919"/>
                    <a:gd name="connsiteY216" fmla="*/ 326838 h 507500"/>
                    <a:gd name="connsiteX217" fmla="*/ 116514 w 507919"/>
                    <a:gd name="connsiteY217" fmla="*/ 320753 h 507500"/>
                    <a:gd name="connsiteX218" fmla="*/ 104344 w 507919"/>
                    <a:gd name="connsiteY218" fmla="*/ 332922 h 507500"/>
                    <a:gd name="connsiteX219" fmla="*/ 110429 w 507919"/>
                    <a:gd name="connsiteY219" fmla="*/ 339007 h 507500"/>
                    <a:gd name="connsiteX220" fmla="*/ 95117 w 507919"/>
                    <a:gd name="connsiteY220" fmla="*/ 354218 h 507500"/>
                    <a:gd name="connsiteX221" fmla="*/ 89133 w 507919"/>
                    <a:gd name="connsiteY221" fmla="*/ 348742 h 507500"/>
                    <a:gd name="connsiteX222" fmla="*/ 76964 w 507919"/>
                    <a:gd name="connsiteY222" fmla="*/ 360911 h 507500"/>
                    <a:gd name="connsiteX223" fmla="*/ 83049 w 507919"/>
                    <a:gd name="connsiteY223" fmla="*/ 366894 h 507500"/>
                    <a:gd name="connsiteX224" fmla="*/ 67736 w 507919"/>
                    <a:gd name="connsiteY224" fmla="*/ 382207 h 507500"/>
                    <a:gd name="connsiteX225" fmla="*/ 61753 w 507919"/>
                    <a:gd name="connsiteY225" fmla="*/ 376224 h 507500"/>
                    <a:gd name="connsiteX226" fmla="*/ 49584 w 507919"/>
                    <a:gd name="connsiteY226" fmla="*/ 388291 h 507500"/>
                    <a:gd name="connsiteX227" fmla="*/ 55567 w 507919"/>
                    <a:gd name="connsiteY227" fmla="*/ 394376 h 507500"/>
                    <a:gd name="connsiteX228" fmla="*/ 40051 w 507919"/>
                    <a:gd name="connsiteY228" fmla="*/ 409587 h 507500"/>
                    <a:gd name="connsiteX229" fmla="*/ 34068 w 507919"/>
                    <a:gd name="connsiteY229" fmla="*/ 403502 h 507500"/>
                    <a:gd name="connsiteX230" fmla="*/ 21899 w 507919"/>
                    <a:gd name="connsiteY230" fmla="*/ 415672 h 507500"/>
                    <a:gd name="connsiteX231" fmla="*/ 27984 w 507919"/>
                    <a:gd name="connsiteY231" fmla="*/ 421756 h 507500"/>
                    <a:gd name="connsiteX232" fmla="*/ 1618 w 507919"/>
                    <a:gd name="connsiteY232" fmla="*/ 448021 h 507500"/>
                    <a:gd name="connsiteX233" fmla="*/ 1618 w 507919"/>
                    <a:gd name="connsiteY233" fmla="*/ 460190 h 507500"/>
                    <a:gd name="connsiteX234" fmla="*/ 13787 w 507919"/>
                    <a:gd name="connsiteY234" fmla="*/ 460190 h 507500"/>
                    <a:gd name="connsiteX235" fmla="*/ 504908 w 507919"/>
                    <a:gd name="connsiteY235" fmla="*/ 46545 h 507500"/>
                    <a:gd name="connsiteX236" fmla="*/ 493145 w 507919"/>
                    <a:gd name="connsiteY236" fmla="*/ 46545 h 507500"/>
                    <a:gd name="connsiteX237" fmla="*/ 493145 w 507919"/>
                    <a:gd name="connsiteY237" fmla="*/ 46545 h 507500"/>
                    <a:gd name="connsiteX238" fmla="*/ 493145 w 507919"/>
                    <a:gd name="connsiteY238" fmla="*/ 46545 h 507500"/>
                    <a:gd name="connsiteX239" fmla="*/ 493145 w 507919"/>
                    <a:gd name="connsiteY239" fmla="*/ 46545 h 507500"/>
                    <a:gd name="connsiteX240" fmla="*/ 469820 w 507919"/>
                    <a:gd name="connsiteY240" fmla="*/ 69869 h 507500"/>
                    <a:gd name="connsiteX241" fmla="*/ 440615 w 507919"/>
                    <a:gd name="connsiteY241" fmla="*/ 40561 h 507500"/>
                    <a:gd name="connsiteX242" fmla="*/ 428446 w 507919"/>
                    <a:gd name="connsiteY242" fmla="*/ 52731 h 507500"/>
                    <a:gd name="connsiteX243" fmla="*/ 457652 w 507919"/>
                    <a:gd name="connsiteY243" fmla="*/ 82038 h 507500"/>
                    <a:gd name="connsiteX244" fmla="*/ 442441 w 507919"/>
                    <a:gd name="connsiteY244" fmla="*/ 97350 h 507500"/>
                    <a:gd name="connsiteX245" fmla="*/ 413133 w 507919"/>
                    <a:gd name="connsiteY245" fmla="*/ 68043 h 507500"/>
                    <a:gd name="connsiteX246" fmla="*/ 400964 w 507919"/>
                    <a:gd name="connsiteY246" fmla="*/ 80212 h 507500"/>
                    <a:gd name="connsiteX247" fmla="*/ 430271 w 507919"/>
                    <a:gd name="connsiteY247" fmla="*/ 109519 h 507500"/>
                    <a:gd name="connsiteX248" fmla="*/ 414959 w 507919"/>
                    <a:gd name="connsiteY248" fmla="*/ 124731 h 507500"/>
                    <a:gd name="connsiteX249" fmla="*/ 385448 w 507919"/>
                    <a:gd name="connsiteY249" fmla="*/ 95221 h 507500"/>
                    <a:gd name="connsiteX250" fmla="*/ 373280 w 507919"/>
                    <a:gd name="connsiteY250" fmla="*/ 107288 h 507500"/>
                    <a:gd name="connsiteX251" fmla="*/ 402586 w 507919"/>
                    <a:gd name="connsiteY251" fmla="*/ 136595 h 507500"/>
                    <a:gd name="connsiteX252" fmla="*/ 387274 w 507919"/>
                    <a:gd name="connsiteY252" fmla="*/ 151908 h 507500"/>
                    <a:gd name="connsiteX253" fmla="*/ 358069 w 507919"/>
                    <a:gd name="connsiteY253" fmla="*/ 122601 h 507500"/>
                    <a:gd name="connsiteX254" fmla="*/ 345899 w 507919"/>
                    <a:gd name="connsiteY254" fmla="*/ 134770 h 507500"/>
                    <a:gd name="connsiteX255" fmla="*/ 375105 w 507919"/>
                    <a:gd name="connsiteY255" fmla="*/ 164077 h 507500"/>
                    <a:gd name="connsiteX256" fmla="*/ 359894 w 507919"/>
                    <a:gd name="connsiteY256" fmla="*/ 179390 h 507500"/>
                    <a:gd name="connsiteX257" fmla="*/ 330587 w 507919"/>
                    <a:gd name="connsiteY257" fmla="*/ 150083 h 507500"/>
                    <a:gd name="connsiteX258" fmla="*/ 318418 w 507919"/>
                    <a:gd name="connsiteY258" fmla="*/ 162252 h 507500"/>
                    <a:gd name="connsiteX259" fmla="*/ 347725 w 507919"/>
                    <a:gd name="connsiteY259" fmla="*/ 191559 h 507500"/>
                    <a:gd name="connsiteX260" fmla="*/ 332513 w 507919"/>
                    <a:gd name="connsiteY260" fmla="*/ 206770 h 507500"/>
                    <a:gd name="connsiteX261" fmla="*/ 303206 w 507919"/>
                    <a:gd name="connsiteY261" fmla="*/ 177463 h 507500"/>
                    <a:gd name="connsiteX262" fmla="*/ 291139 w 507919"/>
                    <a:gd name="connsiteY262" fmla="*/ 189632 h 507500"/>
                    <a:gd name="connsiteX263" fmla="*/ 320344 w 507919"/>
                    <a:gd name="connsiteY263" fmla="*/ 218939 h 507500"/>
                    <a:gd name="connsiteX264" fmla="*/ 305032 w 507919"/>
                    <a:gd name="connsiteY264" fmla="*/ 234151 h 507500"/>
                    <a:gd name="connsiteX265" fmla="*/ 275826 w 507919"/>
                    <a:gd name="connsiteY265" fmla="*/ 204945 h 507500"/>
                    <a:gd name="connsiteX266" fmla="*/ 263657 w 507919"/>
                    <a:gd name="connsiteY266" fmla="*/ 217012 h 507500"/>
                    <a:gd name="connsiteX267" fmla="*/ 292964 w 507919"/>
                    <a:gd name="connsiteY267" fmla="*/ 246319 h 507500"/>
                    <a:gd name="connsiteX268" fmla="*/ 277652 w 507919"/>
                    <a:gd name="connsiteY268" fmla="*/ 261632 h 507500"/>
                    <a:gd name="connsiteX269" fmla="*/ 248345 w 507919"/>
                    <a:gd name="connsiteY269" fmla="*/ 232325 h 507500"/>
                    <a:gd name="connsiteX270" fmla="*/ 236175 w 507919"/>
                    <a:gd name="connsiteY270" fmla="*/ 244494 h 507500"/>
                    <a:gd name="connsiteX271" fmla="*/ 265483 w 507919"/>
                    <a:gd name="connsiteY271" fmla="*/ 273801 h 507500"/>
                    <a:gd name="connsiteX272" fmla="*/ 250170 w 507919"/>
                    <a:gd name="connsiteY272" fmla="*/ 289114 h 507500"/>
                    <a:gd name="connsiteX273" fmla="*/ 220964 w 507919"/>
                    <a:gd name="connsiteY273" fmla="*/ 260212 h 507500"/>
                    <a:gd name="connsiteX274" fmla="*/ 208795 w 507919"/>
                    <a:gd name="connsiteY274" fmla="*/ 272381 h 507500"/>
                    <a:gd name="connsiteX275" fmla="*/ 238001 w 507919"/>
                    <a:gd name="connsiteY275" fmla="*/ 301688 h 507500"/>
                    <a:gd name="connsiteX276" fmla="*/ 222789 w 507919"/>
                    <a:gd name="connsiteY276" fmla="*/ 317001 h 507500"/>
                    <a:gd name="connsiteX277" fmla="*/ 193381 w 507919"/>
                    <a:gd name="connsiteY277" fmla="*/ 287897 h 507500"/>
                    <a:gd name="connsiteX278" fmla="*/ 181212 w 507919"/>
                    <a:gd name="connsiteY278" fmla="*/ 300066 h 507500"/>
                    <a:gd name="connsiteX279" fmla="*/ 210519 w 507919"/>
                    <a:gd name="connsiteY279" fmla="*/ 329271 h 507500"/>
                    <a:gd name="connsiteX280" fmla="*/ 195207 w 507919"/>
                    <a:gd name="connsiteY280" fmla="*/ 344584 h 507500"/>
                    <a:gd name="connsiteX281" fmla="*/ 165899 w 507919"/>
                    <a:gd name="connsiteY281" fmla="*/ 315277 h 507500"/>
                    <a:gd name="connsiteX282" fmla="*/ 153730 w 507919"/>
                    <a:gd name="connsiteY282" fmla="*/ 327446 h 507500"/>
                    <a:gd name="connsiteX283" fmla="*/ 183038 w 507919"/>
                    <a:gd name="connsiteY283" fmla="*/ 356753 h 507500"/>
                    <a:gd name="connsiteX284" fmla="*/ 167725 w 507919"/>
                    <a:gd name="connsiteY284" fmla="*/ 372066 h 507500"/>
                    <a:gd name="connsiteX285" fmla="*/ 138519 w 507919"/>
                    <a:gd name="connsiteY285" fmla="*/ 342759 h 507500"/>
                    <a:gd name="connsiteX286" fmla="*/ 126350 w 507919"/>
                    <a:gd name="connsiteY286" fmla="*/ 354928 h 507500"/>
                    <a:gd name="connsiteX287" fmla="*/ 155657 w 507919"/>
                    <a:gd name="connsiteY287" fmla="*/ 384235 h 507500"/>
                    <a:gd name="connsiteX288" fmla="*/ 140344 w 507919"/>
                    <a:gd name="connsiteY288" fmla="*/ 399446 h 507500"/>
                    <a:gd name="connsiteX289" fmla="*/ 111037 w 507919"/>
                    <a:gd name="connsiteY289" fmla="*/ 370139 h 507500"/>
                    <a:gd name="connsiteX290" fmla="*/ 98869 w 507919"/>
                    <a:gd name="connsiteY290" fmla="*/ 382308 h 507500"/>
                    <a:gd name="connsiteX291" fmla="*/ 128175 w 507919"/>
                    <a:gd name="connsiteY291" fmla="*/ 411514 h 507500"/>
                    <a:gd name="connsiteX292" fmla="*/ 112863 w 507919"/>
                    <a:gd name="connsiteY292" fmla="*/ 426827 h 507500"/>
                    <a:gd name="connsiteX293" fmla="*/ 83657 w 507919"/>
                    <a:gd name="connsiteY293" fmla="*/ 397621 h 507500"/>
                    <a:gd name="connsiteX294" fmla="*/ 71488 w 507919"/>
                    <a:gd name="connsiteY294" fmla="*/ 409790 h 507500"/>
                    <a:gd name="connsiteX295" fmla="*/ 100694 w 507919"/>
                    <a:gd name="connsiteY295" fmla="*/ 438995 h 507500"/>
                    <a:gd name="connsiteX296" fmla="*/ 85483 w 507919"/>
                    <a:gd name="connsiteY296" fmla="*/ 454308 h 507500"/>
                    <a:gd name="connsiteX297" fmla="*/ 56175 w 507919"/>
                    <a:gd name="connsiteY297" fmla="*/ 425001 h 507500"/>
                    <a:gd name="connsiteX298" fmla="*/ 44006 w 507919"/>
                    <a:gd name="connsiteY298" fmla="*/ 437170 h 507500"/>
                    <a:gd name="connsiteX299" fmla="*/ 73314 w 507919"/>
                    <a:gd name="connsiteY299" fmla="*/ 466477 h 507500"/>
                    <a:gd name="connsiteX300" fmla="*/ 44311 w 507919"/>
                    <a:gd name="connsiteY300" fmla="*/ 495480 h 507500"/>
                    <a:gd name="connsiteX301" fmla="*/ 45122 w 507919"/>
                    <a:gd name="connsiteY301" fmla="*/ 495480 h 507500"/>
                    <a:gd name="connsiteX302" fmla="*/ 50020 w 507919"/>
                    <a:gd name="connsiteY302" fmla="*/ 506483 h 507500"/>
                    <a:gd name="connsiteX303" fmla="*/ 57798 w 507919"/>
                    <a:gd name="connsiteY303" fmla="*/ 505621 h 507500"/>
                    <a:gd name="connsiteX304" fmla="*/ 57798 w 507919"/>
                    <a:gd name="connsiteY304" fmla="*/ 505621 h 507500"/>
                    <a:gd name="connsiteX305" fmla="*/ 85381 w 507919"/>
                    <a:gd name="connsiteY305" fmla="*/ 478139 h 507500"/>
                    <a:gd name="connsiteX306" fmla="*/ 96333 w 507919"/>
                    <a:gd name="connsiteY306" fmla="*/ 489091 h 507500"/>
                    <a:gd name="connsiteX307" fmla="*/ 108502 w 507919"/>
                    <a:gd name="connsiteY307" fmla="*/ 476922 h 507500"/>
                    <a:gd name="connsiteX308" fmla="*/ 97449 w 507919"/>
                    <a:gd name="connsiteY308" fmla="*/ 465970 h 507500"/>
                    <a:gd name="connsiteX309" fmla="*/ 112762 w 507919"/>
                    <a:gd name="connsiteY309" fmla="*/ 450657 h 507500"/>
                    <a:gd name="connsiteX310" fmla="*/ 123713 w 507919"/>
                    <a:gd name="connsiteY310" fmla="*/ 461610 h 507500"/>
                    <a:gd name="connsiteX311" fmla="*/ 135882 w 507919"/>
                    <a:gd name="connsiteY311" fmla="*/ 449440 h 507500"/>
                    <a:gd name="connsiteX312" fmla="*/ 124931 w 507919"/>
                    <a:gd name="connsiteY312" fmla="*/ 438488 h 507500"/>
                    <a:gd name="connsiteX313" fmla="*/ 140243 w 507919"/>
                    <a:gd name="connsiteY313" fmla="*/ 423176 h 507500"/>
                    <a:gd name="connsiteX314" fmla="*/ 151195 w 507919"/>
                    <a:gd name="connsiteY314" fmla="*/ 434229 h 507500"/>
                    <a:gd name="connsiteX315" fmla="*/ 163364 w 507919"/>
                    <a:gd name="connsiteY315" fmla="*/ 422060 h 507500"/>
                    <a:gd name="connsiteX316" fmla="*/ 152412 w 507919"/>
                    <a:gd name="connsiteY316" fmla="*/ 411007 h 507500"/>
                    <a:gd name="connsiteX317" fmla="*/ 167623 w 507919"/>
                    <a:gd name="connsiteY317" fmla="*/ 395796 h 507500"/>
                    <a:gd name="connsiteX318" fmla="*/ 178677 w 507919"/>
                    <a:gd name="connsiteY318" fmla="*/ 406748 h 507500"/>
                    <a:gd name="connsiteX319" fmla="*/ 190745 w 507919"/>
                    <a:gd name="connsiteY319" fmla="*/ 394578 h 507500"/>
                    <a:gd name="connsiteX320" fmla="*/ 180401 w 507919"/>
                    <a:gd name="connsiteY320" fmla="*/ 384032 h 507500"/>
                    <a:gd name="connsiteX321" fmla="*/ 195714 w 507919"/>
                    <a:gd name="connsiteY321" fmla="*/ 368719 h 507500"/>
                    <a:gd name="connsiteX322" fmla="*/ 206666 w 507919"/>
                    <a:gd name="connsiteY322" fmla="*/ 379671 h 507500"/>
                    <a:gd name="connsiteX323" fmla="*/ 218834 w 507919"/>
                    <a:gd name="connsiteY323" fmla="*/ 367503 h 507500"/>
                    <a:gd name="connsiteX324" fmla="*/ 207883 w 507919"/>
                    <a:gd name="connsiteY324" fmla="*/ 356550 h 507500"/>
                    <a:gd name="connsiteX325" fmla="*/ 223195 w 507919"/>
                    <a:gd name="connsiteY325" fmla="*/ 341238 h 507500"/>
                    <a:gd name="connsiteX326" fmla="*/ 234147 w 507919"/>
                    <a:gd name="connsiteY326" fmla="*/ 352190 h 507500"/>
                    <a:gd name="connsiteX327" fmla="*/ 246316 w 507919"/>
                    <a:gd name="connsiteY327" fmla="*/ 340122 h 507500"/>
                    <a:gd name="connsiteX328" fmla="*/ 235263 w 507919"/>
                    <a:gd name="connsiteY328" fmla="*/ 329069 h 507500"/>
                    <a:gd name="connsiteX329" fmla="*/ 250575 w 507919"/>
                    <a:gd name="connsiteY329" fmla="*/ 313857 h 507500"/>
                    <a:gd name="connsiteX330" fmla="*/ 261629 w 507919"/>
                    <a:gd name="connsiteY330" fmla="*/ 324810 h 507500"/>
                    <a:gd name="connsiteX331" fmla="*/ 273697 w 507919"/>
                    <a:gd name="connsiteY331" fmla="*/ 312641 h 507500"/>
                    <a:gd name="connsiteX332" fmla="*/ 262744 w 507919"/>
                    <a:gd name="connsiteY332" fmla="*/ 301688 h 507500"/>
                    <a:gd name="connsiteX333" fmla="*/ 278057 w 507919"/>
                    <a:gd name="connsiteY333" fmla="*/ 286376 h 507500"/>
                    <a:gd name="connsiteX334" fmla="*/ 289009 w 507919"/>
                    <a:gd name="connsiteY334" fmla="*/ 297328 h 507500"/>
                    <a:gd name="connsiteX335" fmla="*/ 301178 w 507919"/>
                    <a:gd name="connsiteY335" fmla="*/ 285159 h 507500"/>
                    <a:gd name="connsiteX336" fmla="*/ 290226 w 507919"/>
                    <a:gd name="connsiteY336" fmla="*/ 274207 h 507500"/>
                    <a:gd name="connsiteX337" fmla="*/ 305438 w 507919"/>
                    <a:gd name="connsiteY337" fmla="*/ 258894 h 507500"/>
                    <a:gd name="connsiteX338" fmla="*/ 316491 w 507919"/>
                    <a:gd name="connsiteY338" fmla="*/ 269846 h 507500"/>
                    <a:gd name="connsiteX339" fmla="*/ 328660 w 507919"/>
                    <a:gd name="connsiteY339" fmla="*/ 257779 h 507500"/>
                    <a:gd name="connsiteX340" fmla="*/ 317607 w 507919"/>
                    <a:gd name="connsiteY340" fmla="*/ 246725 h 507500"/>
                    <a:gd name="connsiteX341" fmla="*/ 332919 w 507919"/>
                    <a:gd name="connsiteY341" fmla="*/ 231412 h 507500"/>
                    <a:gd name="connsiteX342" fmla="*/ 343871 w 507919"/>
                    <a:gd name="connsiteY342" fmla="*/ 242466 h 507500"/>
                    <a:gd name="connsiteX343" fmla="*/ 356040 w 507919"/>
                    <a:gd name="connsiteY343" fmla="*/ 230297 h 507500"/>
                    <a:gd name="connsiteX344" fmla="*/ 345088 w 507919"/>
                    <a:gd name="connsiteY344" fmla="*/ 219345 h 507500"/>
                    <a:gd name="connsiteX345" fmla="*/ 360401 w 507919"/>
                    <a:gd name="connsiteY345" fmla="*/ 204032 h 507500"/>
                    <a:gd name="connsiteX346" fmla="*/ 371353 w 507919"/>
                    <a:gd name="connsiteY346" fmla="*/ 214984 h 507500"/>
                    <a:gd name="connsiteX347" fmla="*/ 383522 w 507919"/>
                    <a:gd name="connsiteY347" fmla="*/ 202815 h 507500"/>
                    <a:gd name="connsiteX348" fmla="*/ 372468 w 507919"/>
                    <a:gd name="connsiteY348" fmla="*/ 191863 h 507500"/>
                    <a:gd name="connsiteX349" fmla="*/ 387274 w 507919"/>
                    <a:gd name="connsiteY349" fmla="*/ 176348 h 507500"/>
                    <a:gd name="connsiteX350" fmla="*/ 398226 w 507919"/>
                    <a:gd name="connsiteY350" fmla="*/ 187300 h 507500"/>
                    <a:gd name="connsiteX351" fmla="*/ 410395 w 507919"/>
                    <a:gd name="connsiteY351" fmla="*/ 175131 h 507500"/>
                    <a:gd name="connsiteX352" fmla="*/ 399443 w 507919"/>
                    <a:gd name="connsiteY352" fmla="*/ 164178 h 507500"/>
                    <a:gd name="connsiteX353" fmla="*/ 414756 w 507919"/>
                    <a:gd name="connsiteY353" fmla="*/ 148866 h 507500"/>
                    <a:gd name="connsiteX354" fmla="*/ 425708 w 507919"/>
                    <a:gd name="connsiteY354" fmla="*/ 159919 h 507500"/>
                    <a:gd name="connsiteX355" fmla="*/ 437877 w 507919"/>
                    <a:gd name="connsiteY355" fmla="*/ 147750 h 507500"/>
                    <a:gd name="connsiteX356" fmla="*/ 426925 w 507919"/>
                    <a:gd name="connsiteY356" fmla="*/ 136697 h 507500"/>
                    <a:gd name="connsiteX357" fmla="*/ 442238 w 507919"/>
                    <a:gd name="connsiteY357" fmla="*/ 121384 h 507500"/>
                    <a:gd name="connsiteX358" fmla="*/ 453190 w 507919"/>
                    <a:gd name="connsiteY358" fmla="*/ 132438 h 507500"/>
                    <a:gd name="connsiteX359" fmla="*/ 465257 w 507919"/>
                    <a:gd name="connsiteY359" fmla="*/ 120269 h 507500"/>
                    <a:gd name="connsiteX360" fmla="*/ 454204 w 507919"/>
                    <a:gd name="connsiteY360" fmla="*/ 109519 h 507500"/>
                    <a:gd name="connsiteX361" fmla="*/ 469516 w 507919"/>
                    <a:gd name="connsiteY361" fmla="*/ 94207 h 507500"/>
                    <a:gd name="connsiteX362" fmla="*/ 480570 w 507919"/>
                    <a:gd name="connsiteY362" fmla="*/ 105362 h 507500"/>
                    <a:gd name="connsiteX363" fmla="*/ 492739 w 507919"/>
                    <a:gd name="connsiteY363" fmla="*/ 93193 h 507500"/>
                    <a:gd name="connsiteX364" fmla="*/ 481786 w 507919"/>
                    <a:gd name="connsiteY364" fmla="*/ 82241 h 507500"/>
                    <a:gd name="connsiteX365" fmla="*/ 504502 w 507919"/>
                    <a:gd name="connsiteY365" fmla="*/ 59525 h 507500"/>
                    <a:gd name="connsiteX366" fmla="*/ 504502 w 507919"/>
                    <a:gd name="connsiteY366" fmla="*/ 59525 h 507500"/>
                    <a:gd name="connsiteX367" fmla="*/ 504502 w 507919"/>
                    <a:gd name="connsiteY367" fmla="*/ 59525 h 507500"/>
                    <a:gd name="connsiteX368" fmla="*/ 504502 w 507919"/>
                    <a:gd name="connsiteY368" fmla="*/ 47356 h 50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Lst>
                  <a:rect l="l" t="t" r="r" b="b"/>
                  <a:pathLst>
                    <a:path w="507919" h="507500">
                      <a:moveTo>
                        <a:pt x="427128" y="463333"/>
                      </a:moveTo>
                      <a:cubicBezTo>
                        <a:pt x="428273" y="463861"/>
                        <a:pt x="429521" y="464145"/>
                        <a:pt x="430778" y="464145"/>
                      </a:cubicBezTo>
                      <a:cubicBezTo>
                        <a:pt x="435646" y="464205"/>
                        <a:pt x="439652" y="460301"/>
                        <a:pt x="439712" y="455434"/>
                      </a:cubicBezTo>
                      <a:cubicBezTo>
                        <a:pt x="439723" y="454288"/>
                        <a:pt x="439520" y="453142"/>
                        <a:pt x="439094" y="452077"/>
                      </a:cubicBezTo>
                      <a:cubicBezTo>
                        <a:pt x="438303" y="449866"/>
                        <a:pt x="436609" y="448092"/>
                        <a:pt x="434429" y="447209"/>
                      </a:cubicBezTo>
                      <a:cubicBezTo>
                        <a:pt x="383167" y="424443"/>
                        <a:pt x="336570" y="392368"/>
                        <a:pt x="297021" y="352596"/>
                      </a:cubicBezTo>
                      <a:lnTo>
                        <a:pt x="481280" y="352596"/>
                      </a:lnTo>
                      <a:cubicBezTo>
                        <a:pt x="486208" y="352596"/>
                        <a:pt x="490204" y="348600"/>
                        <a:pt x="490204" y="343672"/>
                      </a:cubicBezTo>
                      <a:cubicBezTo>
                        <a:pt x="490204" y="338743"/>
                        <a:pt x="486208" y="334748"/>
                        <a:pt x="481280" y="334748"/>
                      </a:cubicBezTo>
                      <a:lnTo>
                        <a:pt x="280694" y="334748"/>
                      </a:lnTo>
                      <a:lnTo>
                        <a:pt x="279679" y="333531"/>
                      </a:lnTo>
                      <a:lnTo>
                        <a:pt x="278564" y="332111"/>
                      </a:lnTo>
                      <a:lnTo>
                        <a:pt x="277449" y="330894"/>
                      </a:lnTo>
                      <a:lnTo>
                        <a:pt x="264874" y="343469"/>
                      </a:lnTo>
                      <a:lnTo>
                        <a:pt x="265685" y="344483"/>
                      </a:lnTo>
                      <a:lnTo>
                        <a:pt x="267511" y="346714"/>
                      </a:lnTo>
                      <a:lnTo>
                        <a:pt x="269742" y="349350"/>
                      </a:lnTo>
                      <a:lnTo>
                        <a:pt x="270249" y="350060"/>
                      </a:lnTo>
                      <a:cubicBezTo>
                        <a:pt x="313946" y="398483"/>
                        <a:pt x="367408" y="437089"/>
                        <a:pt x="427128" y="463333"/>
                      </a:cubicBezTo>
                      <a:moveTo>
                        <a:pt x="490102" y="255041"/>
                      </a:moveTo>
                      <a:cubicBezTo>
                        <a:pt x="490102" y="250173"/>
                        <a:pt x="486148" y="246218"/>
                        <a:pt x="481280" y="246218"/>
                      </a:cubicBezTo>
                      <a:lnTo>
                        <a:pt x="362125" y="246218"/>
                      </a:lnTo>
                      <a:lnTo>
                        <a:pt x="344378" y="263965"/>
                      </a:lnTo>
                      <a:lnTo>
                        <a:pt x="481280" y="263965"/>
                      </a:lnTo>
                      <a:cubicBezTo>
                        <a:pt x="486148" y="263965"/>
                        <a:pt x="490102" y="260020"/>
                        <a:pt x="490102" y="255142"/>
                      </a:cubicBezTo>
                      <a:cubicBezTo>
                        <a:pt x="490102" y="255111"/>
                        <a:pt x="490102" y="255071"/>
                        <a:pt x="490102" y="255041"/>
                      </a:cubicBezTo>
                      <a:moveTo>
                        <a:pt x="490102" y="186691"/>
                      </a:moveTo>
                      <a:cubicBezTo>
                        <a:pt x="490153" y="181824"/>
                        <a:pt x="486248" y="177828"/>
                        <a:pt x="481381" y="177767"/>
                      </a:cubicBezTo>
                      <a:cubicBezTo>
                        <a:pt x="481351" y="177767"/>
                        <a:pt x="481310" y="177767"/>
                        <a:pt x="481280" y="177767"/>
                      </a:cubicBezTo>
                      <a:lnTo>
                        <a:pt x="430575" y="177767"/>
                      </a:lnTo>
                      <a:lnTo>
                        <a:pt x="412727" y="195514"/>
                      </a:lnTo>
                      <a:lnTo>
                        <a:pt x="481280" y="195514"/>
                      </a:lnTo>
                      <a:cubicBezTo>
                        <a:pt x="486148" y="195514"/>
                        <a:pt x="490102" y="191559"/>
                        <a:pt x="490102" y="186691"/>
                      </a:cubicBezTo>
                      <a:moveTo>
                        <a:pt x="490102" y="275221"/>
                      </a:moveTo>
                      <a:cubicBezTo>
                        <a:pt x="490153" y="270353"/>
                        <a:pt x="486248" y="266358"/>
                        <a:pt x="481381" y="266297"/>
                      </a:cubicBezTo>
                      <a:cubicBezTo>
                        <a:pt x="481351" y="266297"/>
                        <a:pt x="481310" y="266297"/>
                        <a:pt x="481280" y="266297"/>
                      </a:cubicBezTo>
                      <a:lnTo>
                        <a:pt x="342046" y="266297"/>
                      </a:lnTo>
                      <a:lnTo>
                        <a:pt x="324198" y="284145"/>
                      </a:lnTo>
                      <a:lnTo>
                        <a:pt x="481280" y="284145"/>
                      </a:lnTo>
                      <a:cubicBezTo>
                        <a:pt x="486167" y="284094"/>
                        <a:pt x="490102" y="280109"/>
                        <a:pt x="490102" y="275221"/>
                      </a:cubicBezTo>
                      <a:moveTo>
                        <a:pt x="282316" y="389305"/>
                      </a:moveTo>
                      <a:cubicBezTo>
                        <a:pt x="274204" y="381395"/>
                        <a:pt x="266395" y="373283"/>
                        <a:pt x="259094" y="364967"/>
                      </a:cubicBezTo>
                      <a:cubicBezTo>
                        <a:pt x="256711" y="362706"/>
                        <a:pt x="252959" y="362706"/>
                        <a:pt x="250575" y="364967"/>
                      </a:cubicBezTo>
                      <a:cubicBezTo>
                        <a:pt x="249358" y="366022"/>
                        <a:pt x="248629" y="367523"/>
                        <a:pt x="248547" y="369125"/>
                      </a:cubicBezTo>
                      <a:cubicBezTo>
                        <a:pt x="248436" y="370727"/>
                        <a:pt x="248983" y="372299"/>
                        <a:pt x="250068" y="373486"/>
                      </a:cubicBezTo>
                      <a:cubicBezTo>
                        <a:pt x="257572" y="381902"/>
                        <a:pt x="265584" y="390421"/>
                        <a:pt x="273899" y="398534"/>
                      </a:cubicBezTo>
                      <a:cubicBezTo>
                        <a:pt x="275076" y="399578"/>
                        <a:pt x="276587" y="400156"/>
                        <a:pt x="278159" y="400156"/>
                      </a:cubicBezTo>
                      <a:cubicBezTo>
                        <a:pt x="279771" y="400176"/>
                        <a:pt x="281323" y="399517"/>
                        <a:pt x="282418" y="398331"/>
                      </a:cubicBezTo>
                      <a:cubicBezTo>
                        <a:pt x="284770" y="396009"/>
                        <a:pt x="284791" y="392226"/>
                        <a:pt x="282478" y="389873"/>
                      </a:cubicBezTo>
                      <a:cubicBezTo>
                        <a:pt x="282459" y="389853"/>
                        <a:pt x="282438" y="389833"/>
                        <a:pt x="282418" y="389812"/>
                      </a:cubicBezTo>
                      <a:moveTo>
                        <a:pt x="298947" y="413035"/>
                      </a:moveTo>
                      <a:cubicBezTo>
                        <a:pt x="297943" y="414302"/>
                        <a:pt x="297436" y="415884"/>
                        <a:pt x="297527" y="417497"/>
                      </a:cubicBezTo>
                      <a:cubicBezTo>
                        <a:pt x="297690" y="419069"/>
                        <a:pt x="298450" y="420519"/>
                        <a:pt x="299657" y="421553"/>
                      </a:cubicBezTo>
                      <a:cubicBezTo>
                        <a:pt x="308581" y="429058"/>
                        <a:pt x="317809" y="436156"/>
                        <a:pt x="327038" y="442747"/>
                      </a:cubicBezTo>
                      <a:cubicBezTo>
                        <a:pt x="328051" y="443457"/>
                        <a:pt x="329248" y="443853"/>
                        <a:pt x="330485" y="443863"/>
                      </a:cubicBezTo>
                      <a:cubicBezTo>
                        <a:pt x="332463" y="443904"/>
                        <a:pt x="334329" y="442950"/>
                        <a:pt x="335454" y="441328"/>
                      </a:cubicBezTo>
                      <a:cubicBezTo>
                        <a:pt x="337391" y="438651"/>
                        <a:pt x="336793" y="434909"/>
                        <a:pt x="334126" y="432972"/>
                      </a:cubicBezTo>
                      <a:cubicBezTo>
                        <a:pt x="334096" y="432951"/>
                        <a:pt x="334065" y="432931"/>
                        <a:pt x="334035" y="432911"/>
                      </a:cubicBezTo>
                      <a:cubicBezTo>
                        <a:pt x="325009" y="426421"/>
                        <a:pt x="316085" y="419525"/>
                        <a:pt x="307466" y="412629"/>
                      </a:cubicBezTo>
                      <a:cubicBezTo>
                        <a:pt x="304890" y="410550"/>
                        <a:pt x="301138" y="410865"/>
                        <a:pt x="298947" y="413339"/>
                      </a:cubicBezTo>
                      <a:moveTo>
                        <a:pt x="355736" y="462218"/>
                      </a:moveTo>
                      <a:cubicBezTo>
                        <a:pt x="360908" y="465362"/>
                        <a:pt x="365877" y="468303"/>
                        <a:pt x="370542" y="471041"/>
                      </a:cubicBezTo>
                      <a:cubicBezTo>
                        <a:pt x="371465" y="471568"/>
                        <a:pt x="372519" y="471852"/>
                        <a:pt x="373584" y="471852"/>
                      </a:cubicBezTo>
                      <a:cubicBezTo>
                        <a:pt x="375744" y="471882"/>
                        <a:pt x="377731" y="470706"/>
                        <a:pt x="378756" y="468810"/>
                      </a:cubicBezTo>
                      <a:cubicBezTo>
                        <a:pt x="379557" y="467430"/>
                        <a:pt x="379780" y="465787"/>
                        <a:pt x="379364" y="464246"/>
                      </a:cubicBezTo>
                      <a:cubicBezTo>
                        <a:pt x="378969" y="462684"/>
                        <a:pt x="377934" y="461366"/>
                        <a:pt x="376525" y="460595"/>
                      </a:cubicBezTo>
                      <a:lnTo>
                        <a:pt x="362125" y="451976"/>
                      </a:lnTo>
                      <a:cubicBezTo>
                        <a:pt x="359630" y="449725"/>
                        <a:pt x="355787" y="449907"/>
                        <a:pt x="353535" y="452402"/>
                      </a:cubicBezTo>
                      <a:cubicBezTo>
                        <a:pt x="351274" y="454886"/>
                        <a:pt x="351467" y="458740"/>
                        <a:pt x="353951" y="460991"/>
                      </a:cubicBezTo>
                      <a:cubicBezTo>
                        <a:pt x="354479" y="461468"/>
                        <a:pt x="355087" y="461853"/>
                        <a:pt x="355736" y="462117"/>
                      </a:cubicBezTo>
                      <a:moveTo>
                        <a:pt x="231105" y="376832"/>
                      </a:moveTo>
                      <a:lnTo>
                        <a:pt x="218834" y="389305"/>
                      </a:lnTo>
                      <a:lnTo>
                        <a:pt x="219747" y="390319"/>
                      </a:lnTo>
                      <a:cubicBezTo>
                        <a:pt x="254956" y="430751"/>
                        <a:pt x="296463" y="465230"/>
                        <a:pt x="342654" y="492438"/>
                      </a:cubicBezTo>
                      <a:cubicBezTo>
                        <a:pt x="344003" y="493239"/>
                        <a:pt x="345544" y="493655"/>
                        <a:pt x="347116" y="493655"/>
                      </a:cubicBezTo>
                      <a:cubicBezTo>
                        <a:pt x="352045" y="493655"/>
                        <a:pt x="356040" y="489659"/>
                        <a:pt x="356040" y="484731"/>
                      </a:cubicBezTo>
                      <a:cubicBezTo>
                        <a:pt x="356040" y="481628"/>
                        <a:pt x="354428" y="478748"/>
                        <a:pt x="351781" y="477125"/>
                      </a:cubicBezTo>
                      <a:cubicBezTo>
                        <a:pt x="307070" y="450698"/>
                        <a:pt x="266903" y="417243"/>
                        <a:pt x="232829" y="378049"/>
                      </a:cubicBezTo>
                      <a:close/>
                      <a:moveTo>
                        <a:pt x="120773" y="20077"/>
                      </a:moveTo>
                      <a:cubicBezTo>
                        <a:pt x="121492" y="15199"/>
                        <a:pt x="118126" y="10666"/>
                        <a:pt x="113248" y="9946"/>
                      </a:cubicBezTo>
                      <a:cubicBezTo>
                        <a:pt x="113218" y="9946"/>
                        <a:pt x="113197" y="9936"/>
                        <a:pt x="113167" y="9936"/>
                      </a:cubicBezTo>
                      <a:cubicBezTo>
                        <a:pt x="108300" y="9206"/>
                        <a:pt x="103756" y="12573"/>
                        <a:pt x="103026" y="17440"/>
                      </a:cubicBezTo>
                      <a:cubicBezTo>
                        <a:pt x="97662" y="71045"/>
                        <a:pt x="101089" y="125167"/>
                        <a:pt x="113167" y="177666"/>
                      </a:cubicBezTo>
                      <a:lnTo>
                        <a:pt x="13990" y="177666"/>
                      </a:lnTo>
                      <a:cubicBezTo>
                        <a:pt x="9091" y="177139"/>
                        <a:pt x="4690" y="180688"/>
                        <a:pt x="4163" y="185586"/>
                      </a:cubicBezTo>
                      <a:cubicBezTo>
                        <a:pt x="3646" y="190494"/>
                        <a:pt x="7185" y="194885"/>
                        <a:pt x="12093" y="195412"/>
                      </a:cubicBezTo>
                      <a:cubicBezTo>
                        <a:pt x="12722" y="195483"/>
                        <a:pt x="13361" y="195483"/>
                        <a:pt x="13990" y="195412"/>
                      </a:cubicBezTo>
                      <a:lnTo>
                        <a:pt x="117426" y="195412"/>
                      </a:lnTo>
                      <a:cubicBezTo>
                        <a:pt x="118846" y="201091"/>
                        <a:pt x="120266" y="206364"/>
                        <a:pt x="121786" y="211536"/>
                      </a:cubicBezTo>
                      <a:cubicBezTo>
                        <a:pt x="125235" y="222996"/>
                        <a:pt x="129088" y="234657"/>
                        <a:pt x="133347" y="246117"/>
                      </a:cubicBezTo>
                      <a:lnTo>
                        <a:pt x="14497" y="246117"/>
                      </a:lnTo>
                      <a:cubicBezTo>
                        <a:pt x="9598" y="245589"/>
                        <a:pt x="5198" y="249139"/>
                        <a:pt x="4670" y="254037"/>
                      </a:cubicBezTo>
                      <a:cubicBezTo>
                        <a:pt x="4153" y="258945"/>
                        <a:pt x="7692" y="263336"/>
                        <a:pt x="12600" y="263863"/>
                      </a:cubicBezTo>
                      <a:cubicBezTo>
                        <a:pt x="13229" y="263934"/>
                        <a:pt x="13868" y="263934"/>
                        <a:pt x="14497" y="263863"/>
                      </a:cubicBezTo>
                      <a:lnTo>
                        <a:pt x="140953" y="263863"/>
                      </a:lnTo>
                      <a:lnTo>
                        <a:pt x="141967" y="266195"/>
                      </a:lnTo>
                      <a:lnTo>
                        <a:pt x="14497" y="266195"/>
                      </a:lnTo>
                      <a:cubicBezTo>
                        <a:pt x="9568" y="266195"/>
                        <a:pt x="5573" y="270191"/>
                        <a:pt x="5573" y="275119"/>
                      </a:cubicBezTo>
                      <a:cubicBezTo>
                        <a:pt x="5573" y="280048"/>
                        <a:pt x="9568" y="284043"/>
                        <a:pt x="14497" y="284043"/>
                      </a:cubicBezTo>
                      <a:lnTo>
                        <a:pt x="126553" y="284043"/>
                      </a:lnTo>
                      <a:lnTo>
                        <a:pt x="156266" y="254331"/>
                      </a:lnTo>
                      <a:lnTo>
                        <a:pt x="156266" y="253215"/>
                      </a:lnTo>
                      <a:cubicBezTo>
                        <a:pt x="156103" y="252232"/>
                        <a:pt x="155718" y="251298"/>
                        <a:pt x="155150" y="250477"/>
                      </a:cubicBezTo>
                      <a:cubicBezTo>
                        <a:pt x="149167" y="235672"/>
                        <a:pt x="143995" y="220866"/>
                        <a:pt x="139736" y="206466"/>
                      </a:cubicBezTo>
                      <a:cubicBezTo>
                        <a:pt x="121767" y="146047"/>
                        <a:pt x="115601" y="82727"/>
                        <a:pt x="121584" y="19976"/>
                      </a:cubicBezTo>
                      <a:moveTo>
                        <a:pt x="5978" y="343570"/>
                      </a:moveTo>
                      <a:cubicBezTo>
                        <a:pt x="5978" y="348499"/>
                        <a:pt x="9973" y="352494"/>
                        <a:pt x="14902" y="352494"/>
                      </a:cubicBezTo>
                      <a:lnTo>
                        <a:pt x="58711" y="352494"/>
                      </a:lnTo>
                      <a:lnTo>
                        <a:pt x="76457" y="334646"/>
                      </a:lnTo>
                      <a:lnTo>
                        <a:pt x="15004" y="334646"/>
                      </a:lnTo>
                      <a:cubicBezTo>
                        <a:pt x="10136" y="334585"/>
                        <a:pt x="6140" y="338490"/>
                        <a:pt x="6080" y="343367"/>
                      </a:cubicBezTo>
                      <a:cubicBezTo>
                        <a:pt x="6080" y="343438"/>
                        <a:pt x="6080" y="343499"/>
                        <a:pt x="6080" y="343570"/>
                      </a:cubicBezTo>
                      <a:moveTo>
                        <a:pt x="148051" y="41069"/>
                      </a:moveTo>
                      <a:cubicBezTo>
                        <a:pt x="148051" y="32652"/>
                        <a:pt x="149065" y="27379"/>
                        <a:pt x="149167" y="26364"/>
                      </a:cubicBezTo>
                      <a:cubicBezTo>
                        <a:pt x="149400" y="24772"/>
                        <a:pt x="148954" y="23160"/>
                        <a:pt x="147950" y="21902"/>
                      </a:cubicBezTo>
                      <a:cubicBezTo>
                        <a:pt x="146966" y="20604"/>
                        <a:pt x="145506" y="19763"/>
                        <a:pt x="143894" y="19570"/>
                      </a:cubicBezTo>
                      <a:cubicBezTo>
                        <a:pt x="140568" y="19215"/>
                        <a:pt x="137576" y="21619"/>
                        <a:pt x="137201" y="24945"/>
                      </a:cubicBezTo>
                      <a:cubicBezTo>
                        <a:pt x="137201" y="26872"/>
                        <a:pt x="136389" y="32145"/>
                        <a:pt x="135984" y="40460"/>
                      </a:cubicBezTo>
                      <a:cubicBezTo>
                        <a:pt x="135862" y="42093"/>
                        <a:pt x="136410" y="43705"/>
                        <a:pt x="137505" y="44922"/>
                      </a:cubicBezTo>
                      <a:cubicBezTo>
                        <a:pt x="138590" y="46018"/>
                        <a:pt x="140030" y="46697"/>
                        <a:pt x="141561" y="46849"/>
                      </a:cubicBezTo>
                      <a:lnTo>
                        <a:pt x="141561" y="46849"/>
                      </a:lnTo>
                      <a:cubicBezTo>
                        <a:pt x="144806" y="46849"/>
                        <a:pt x="147484" y="44314"/>
                        <a:pt x="147646" y="41069"/>
                      </a:cubicBezTo>
                      <a:moveTo>
                        <a:pt x="148964" y="101204"/>
                      </a:moveTo>
                      <a:cubicBezTo>
                        <a:pt x="148051" y="91063"/>
                        <a:pt x="147545" y="80922"/>
                        <a:pt x="147342" y="70781"/>
                      </a:cubicBezTo>
                      <a:cubicBezTo>
                        <a:pt x="147230" y="67445"/>
                        <a:pt x="144492" y="64798"/>
                        <a:pt x="141156" y="64798"/>
                      </a:cubicBezTo>
                      <a:lnTo>
                        <a:pt x="141156" y="64798"/>
                      </a:lnTo>
                      <a:cubicBezTo>
                        <a:pt x="137839" y="64960"/>
                        <a:pt x="135223" y="67668"/>
                        <a:pt x="135172" y="70984"/>
                      </a:cubicBezTo>
                      <a:cubicBezTo>
                        <a:pt x="135172" y="81125"/>
                        <a:pt x="136085" y="91266"/>
                        <a:pt x="136897" y="101407"/>
                      </a:cubicBezTo>
                      <a:cubicBezTo>
                        <a:pt x="137211" y="104540"/>
                        <a:pt x="139828" y="106944"/>
                        <a:pt x="142981" y="106984"/>
                      </a:cubicBezTo>
                      <a:lnTo>
                        <a:pt x="143488" y="106984"/>
                      </a:lnTo>
                      <a:cubicBezTo>
                        <a:pt x="146814" y="106660"/>
                        <a:pt x="149258" y="103719"/>
                        <a:pt x="148964" y="100393"/>
                      </a:cubicBezTo>
                      <a:moveTo>
                        <a:pt x="156975" y="164483"/>
                      </a:moveTo>
                      <a:cubicBezTo>
                        <a:pt x="157898" y="163154"/>
                        <a:pt x="158192" y="161481"/>
                        <a:pt x="157787" y="159919"/>
                      </a:cubicBezTo>
                      <a:cubicBezTo>
                        <a:pt x="155759" y="149779"/>
                        <a:pt x="154035" y="140348"/>
                        <a:pt x="152513" y="130308"/>
                      </a:cubicBezTo>
                      <a:cubicBezTo>
                        <a:pt x="151662" y="127063"/>
                        <a:pt x="148336" y="125116"/>
                        <a:pt x="145081" y="125968"/>
                      </a:cubicBezTo>
                      <a:cubicBezTo>
                        <a:pt x="142342" y="126688"/>
                        <a:pt x="140466" y="129203"/>
                        <a:pt x="140547" y="132032"/>
                      </a:cubicBezTo>
                      <a:cubicBezTo>
                        <a:pt x="142068" y="142173"/>
                        <a:pt x="143894" y="152314"/>
                        <a:pt x="146023" y="162455"/>
                      </a:cubicBezTo>
                      <a:cubicBezTo>
                        <a:pt x="146632" y="165223"/>
                        <a:pt x="149076" y="167190"/>
                        <a:pt x="151905" y="167221"/>
                      </a:cubicBezTo>
                      <a:lnTo>
                        <a:pt x="153223" y="167221"/>
                      </a:lnTo>
                      <a:cubicBezTo>
                        <a:pt x="154765" y="166845"/>
                        <a:pt x="156103" y="165903"/>
                        <a:pt x="156975" y="164584"/>
                      </a:cubicBezTo>
                      <a:moveTo>
                        <a:pt x="169246" y="203728"/>
                      </a:moveTo>
                      <a:cubicBezTo>
                        <a:pt x="167725" y="198860"/>
                        <a:pt x="166305" y="194094"/>
                        <a:pt x="164987" y="189328"/>
                      </a:cubicBezTo>
                      <a:cubicBezTo>
                        <a:pt x="164054" y="186164"/>
                        <a:pt x="160788" y="184288"/>
                        <a:pt x="157584" y="185069"/>
                      </a:cubicBezTo>
                      <a:cubicBezTo>
                        <a:pt x="154380" y="185961"/>
                        <a:pt x="152483" y="189257"/>
                        <a:pt x="153325" y="192471"/>
                      </a:cubicBezTo>
                      <a:cubicBezTo>
                        <a:pt x="154643" y="197339"/>
                        <a:pt x="156164" y="202612"/>
                        <a:pt x="157685" y="207277"/>
                      </a:cubicBezTo>
                      <a:cubicBezTo>
                        <a:pt x="159206" y="211942"/>
                        <a:pt x="161234" y="218331"/>
                        <a:pt x="163161" y="223705"/>
                      </a:cubicBezTo>
                      <a:cubicBezTo>
                        <a:pt x="164013" y="226119"/>
                        <a:pt x="166284" y="227741"/>
                        <a:pt x="168840" y="227762"/>
                      </a:cubicBezTo>
                      <a:cubicBezTo>
                        <a:pt x="171203" y="227833"/>
                        <a:pt x="173363" y="226474"/>
                        <a:pt x="174317" y="224314"/>
                      </a:cubicBezTo>
                      <a:cubicBezTo>
                        <a:pt x="174976" y="222864"/>
                        <a:pt x="174976" y="221201"/>
                        <a:pt x="174317" y="219750"/>
                      </a:cubicBezTo>
                      <a:cubicBezTo>
                        <a:pt x="172491" y="214477"/>
                        <a:pt x="170665" y="209103"/>
                        <a:pt x="169043" y="203728"/>
                      </a:cubicBezTo>
                      <a:moveTo>
                        <a:pt x="214880" y="194702"/>
                      </a:moveTo>
                      <a:lnTo>
                        <a:pt x="232727" y="176956"/>
                      </a:lnTo>
                      <a:lnTo>
                        <a:pt x="198857" y="176956"/>
                      </a:lnTo>
                      <a:cubicBezTo>
                        <a:pt x="185857" y="128473"/>
                        <a:pt x="181334" y="78113"/>
                        <a:pt x="185471" y="28088"/>
                      </a:cubicBezTo>
                      <a:cubicBezTo>
                        <a:pt x="186283" y="23342"/>
                        <a:pt x="183098" y="18830"/>
                        <a:pt x="178352" y="18018"/>
                      </a:cubicBezTo>
                      <a:cubicBezTo>
                        <a:pt x="178190" y="17988"/>
                        <a:pt x="178028" y="17968"/>
                        <a:pt x="177866" y="17948"/>
                      </a:cubicBezTo>
                      <a:cubicBezTo>
                        <a:pt x="172937" y="17288"/>
                        <a:pt x="168404" y="20736"/>
                        <a:pt x="167725" y="25655"/>
                      </a:cubicBezTo>
                      <a:cubicBezTo>
                        <a:pt x="162959" y="80486"/>
                        <a:pt x="168313" y="135723"/>
                        <a:pt x="183544" y="188618"/>
                      </a:cubicBezTo>
                      <a:lnTo>
                        <a:pt x="183544" y="188618"/>
                      </a:lnTo>
                      <a:lnTo>
                        <a:pt x="184254" y="191153"/>
                      </a:lnTo>
                      <a:lnTo>
                        <a:pt x="185167" y="194398"/>
                      </a:lnTo>
                      <a:cubicBezTo>
                        <a:pt x="186993" y="200381"/>
                        <a:pt x="189020" y="206770"/>
                        <a:pt x="191657" y="214173"/>
                      </a:cubicBezTo>
                      <a:lnTo>
                        <a:pt x="192468" y="216404"/>
                      </a:lnTo>
                      <a:lnTo>
                        <a:pt x="206564" y="202207"/>
                      </a:lnTo>
                      <a:lnTo>
                        <a:pt x="206564" y="201395"/>
                      </a:lnTo>
                      <a:cubicBezTo>
                        <a:pt x="206057" y="200077"/>
                        <a:pt x="205651" y="198860"/>
                        <a:pt x="205246" y="197542"/>
                      </a:cubicBezTo>
                      <a:cubicBezTo>
                        <a:pt x="204739" y="196427"/>
                        <a:pt x="204333" y="195281"/>
                        <a:pt x="204029" y="194094"/>
                      </a:cubicBezTo>
                      <a:close/>
                      <a:moveTo>
                        <a:pt x="459781" y="14094"/>
                      </a:moveTo>
                      <a:cubicBezTo>
                        <a:pt x="463118" y="10778"/>
                        <a:pt x="463128" y="5383"/>
                        <a:pt x="459801" y="2047"/>
                      </a:cubicBezTo>
                      <a:cubicBezTo>
                        <a:pt x="459792" y="2037"/>
                        <a:pt x="459792" y="2037"/>
                        <a:pt x="459781" y="2026"/>
                      </a:cubicBezTo>
                      <a:cubicBezTo>
                        <a:pt x="456617" y="-1026"/>
                        <a:pt x="451689" y="-1290"/>
                        <a:pt x="448220" y="1418"/>
                      </a:cubicBezTo>
                      <a:lnTo>
                        <a:pt x="448220" y="1418"/>
                      </a:lnTo>
                      <a:lnTo>
                        <a:pt x="424288" y="25350"/>
                      </a:lnTo>
                      <a:lnTo>
                        <a:pt x="418204" y="19266"/>
                      </a:lnTo>
                      <a:lnTo>
                        <a:pt x="406136" y="31435"/>
                      </a:lnTo>
                      <a:lnTo>
                        <a:pt x="412119" y="37519"/>
                      </a:lnTo>
                      <a:lnTo>
                        <a:pt x="396807" y="52731"/>
                      </a:lnTo>
                      <a:lnTo>
                        <a:pt x="390823" y="46748"/>
                      </a:lnTo>
                      <a:lnTo>
                        <a:pt x="378654" y="58917"/>
                      </a:lnTo>
                      <a:lnTo>
                        <a:pt x="384638" y="64900"/>
                      </a:lnTo>
                      <a:lnTo>
                        <a:pt x="369426" y="80212"/>
                      </a:lnTo>
                      <a:lnTo>
                        <a:pt x="363341" y="74229"/>
                      </a:lnTo>
                      <a:lnTo>
                        <a:pt x="351173" y="86297"/>
                      </a:lnTo>
                      <a:lnTo>
                        <a:pt x="357257" y="92381"/>
                      </a:lnTo>
                      <a:lnTo>
                        <a:pt x="341944" y="107694"/>
                      </a:lnTo>
                      <a:lnTo>
                        <a:pt x="335962" y="101610"/>
                      </a:lnTo>
                      <a:lnTo>
                        <a:pt x="323793" y="113778"/>
                      </a:lnTo>
                      <a:lnTo>
                        <a:pt x="329775" y="119863"/>
                      </a:lnTo>
                      <a:lnTo>
                        <a:pt x="314564" y="135176"/>
                      </a:lnTo>
                      <a:lnTo>
                        <a:pt x="308480" y="129091"/>
                      </a:lnTo>
                      <a:lnTo>
                        <a:pt x="296311" y="141260"/>
                      </a:lnTo>
                      <a:lnTo>
                        <a:pt x="302395" y="147345"/>
                      </a:lnTo>
                      <a:lnTo>
                        <a:pt x="287083" y="162556"/>
                      </a:lnTo>
                      <a:lnTo>
                        <a:pt x="280998" y="156573"/>
                      </a:lnTo>
                      <a:lnTo>
                        <a:pt x="268829" y="168742"/>
                      </a:lnTo>
                      <a:lnTo>
                        <a:pt x="274914" y="174725"/>
                      </a:lnTo>
                      <a:lnTo>
                        <a:pt x="259601" y="190038"/>
                      </a:lnTo>
                      <a:lnTo>
                        <a:pt x="253617" y="184055"/>
                      </a:lnTo>
                      <a:lnTo>
                        <a:pt x="241246" y="195615"/>
                      </a:lnTo>
                      <a:lnTo>
                        <a:pt x="247330" y="201700"/>
                      </a:lnTo>
                      <a:lnTo>
                        <a:pt x="232220" y="216911"/>
                      </a:lnTo>
                      <a:lnTo>
                        <a:pt x="226136" y="210826"/>
                      </a:lnTo>
                      <a:lnTo>
                        <a:pt x="213967" y="222996"/>
                      </a:lnTo>
                      <a:lnTo>
                        <a:pt x="220051" y="229080"/>
                      </a:lnTo>
                      <a:lnTo>
                        <a:pt x="204739" y="244291"/>
                      </a:lnTo>
                      <a:lnTo>
                        <a:pt x="198756" y="238308"/>
                      </a:lnTo>
                      <a:lnTo>
                        <a:pt x="186587" y="250477"/>
                      </a:lnTo>
                      <a:lnTo>
                        <a:pt x="192570" y="256460"/>
                      </a:lnTo>
                      <a:lnTo>
                        <a:pt x="177359" y="271773"/>
                      </a:lnTo>
                      <a:lnTo>
                        <a:pt x="171274" y="265790"/>
                      </a:lnTo>
                      <a:lnTo>
                        <a:pt x="159105" y="277959"/>
                      </a:lnTo>
                      <a:lnTo>
                        <a:pt x="165190" y="283942"/>
                      </a:lnTo>
                      <a:lnTo>
                        <a:pt x="149978" y="299356"/>
                      </a:lnTo>
                      <a:lnTo>
                        <a:pt x="143894" y="293272"/>
                      </a:lnTo>
                      <a:lnTo>
                        <a:pt x="131826" y="305441"/>
                      </a:lnTo>
                      <a:lnTo>
                        <a:pt x="137809" y="311525"/>
                      </a:lnTo>
                      <a:lnTo>
                        <a:pt x="122496" y="326838"/>
                      </a:lnTo>
                      <a:lnTo>
                        <a:pt x="116514" y="320753"/>
                      </a:lnTo>
                      <a:lnTo>
                        <a:pt x="104344" y="332922"/>
                      </a:lnTo>
                      <a:lnTo>
                        <a:pt x="110429" y="339007"/>
                      </a:lnTo>
                      <a:lnTo>
                        <a:pt x="95117" y="354218"/>
                      </a:lnTo>
                      <a:lnTo>
                        <a:pt x="89133" y="348742"/>
                      </a:lnTo>
                      <a:lnTo>
                        <a:pt x="76964" y="360911"/>
                      </a:lnTo>
                      <a:lnTo>
                        <a:pt x="83049" y="366894"/>
                      </a:lnTo>
                      <a:lnTo>
                        <a:pt x="67736" y="382207"/>
                      </a:lnTo>
                      <a:lnTo>
                        <a:pt x="61753" y="376224"/>
                      </a:lnTo>
                      <a:lnTo>
                        <a:pt x="49584" y="388291"/>
                      </a:lnTo>
                      <a:lnTo>
                        <a:pt x="55567" y="394376"/>
                      </a:lnTo>
                      <a:lnTo>
                        <a:pt x="40051" y="409587"/>
                      </a:lnTo>
                      <a:lnTo>
                        <a:pt x="34068" y="403502"/>
                      </a:lnTo>
                      <a:lnTo>
                        <a:pt x="21899" y="415672"/>
                      </a:lnTo>
                      <a:lnTo>
                        <a:pt x="27984" y="421756"/>
                      </a:lnTo>
                      <a:lnTo>
                        <a:pt x="1618" y="448021"/>
                      </a:lnTo>
                      <a:cubicBezTo>
                        <a:pt x="-1739" y="451388"/>
                        <a:pt x="-1739" y="456823"/>
                        <a:pt x="1618" y="460190"/>
                      </a:cubicBezTo>
                      <a:cubicBezTo>
                        <a:pt x="4985" y="463547"/>
                        <a:pt x="10420" y="463547"/>
                        <a:pt x="13787" y="460190"/>
                      </a:cubicBezTo>
                      <a:close/>
                      <a:moveTo>
                        <a:pt x="504908" y="46545"/>
                      </a:moveTo>
                      <a:cubicBezTo>
                        <a:pt x="501541" y="43594"/>
                        <a:pt x="496511" y="43594"/>
                        <a:pt x="493145" y="46545"/>
                      </a:cubicBezTo>
                      <a:lnTo>
                        <a:pt x="493145" y="46545"/>
                      </a:lnTo>
                      <a:lnTo>
                        <a:pt x="493145" y="46545"/>
                      </a:lnTo>
                      <a:lnTo>
                        <a:pt x="493145" y="46545"/>
                      </a:lnTo>
                      <a:lnTo>
                        <a:pt x="469820" y="69869"/>
                      </a:lnTo>
                      <a:lnTo>
                        <a:pt x="440615" y="40561"/>
                      </a:lnTo>
                      <a:lnTo>
                        <a:pt x="428446" y="52731"/>
                      </a:lnTo>
                      <a:lnTo>
                        <a:pt x="457652" y="82038"/>
                      </a:lnTo>
                      <a:lnTo>
                        <a:pt x="442441" y="97350"/>
                      </a:lnTo>
                      <a:lnTo>
                        <a:pt x="413133" y="68043"/>
                      </a:lnTo>
                      <a:lnTo>
                        <a:pt x="400964" y="80212"/>
                      </a:lnTo>
                      <a:lnTo>
                        <a:pt x="430271" y="109519"/>
                      </a:lnTo>
                      <a:lnTo>
                        <a:pt x="414959" y="124731"/>
                      </a:lnTo>
                      <a:lnTo>
                        <a:pt x="385448" y="95221"/>
                      </a:lnTo>
                      <a:lnTo>
                        <a:pt x="373280" y="107288"/>
                      </a:lnTo>
                      <a:lnTo>
                        <a:pt x="402586" y="136595"/>
                      </a:lnTo>
                      <a:lnTo>
                        <a:pt x="387274" y="151908"/>
                      </a:lnTo>
                      <a:lnTo>
                        <a:pt x="358069" y="122601"/>
                      </a:lnTo>
                      <a:lnTo>
                        <a:pt x="345899" y="134770"/>
                      </a:lnTo>
                      <a:lnTo>
                        <a:pt x="375105" y="164077"/>
                      </a:lnTo>
                      <a:lnTo>
                        <a:pt x="359894" y="179390"/>
                      </a:lnTo>
                      <a:lnTo>
                        <a:pt x="330587" y="150083"/>
                      </a:lnTo>
                      <a:lnTo>
                        <a:pt x="318418" y="162252"/>
                      </a:lnTo>
                      <a:lnTo>
                        <a:pt x="347725" y="191559"/>
                      </a:lnTo>
                      <a:lnTo>
                        <a:pt x="332513" y="206770"/>
                      </a:lnTo>
                      <a:lnTo>
                        <a:pt x="303206" y="177463"/>
                      </a:lnTo>
                      <a:lnTo>
                        <a:pt x="291139" y="189632"/>
                      </a:lnTo>
                      <a:lnTo>
                        <a:pt x="320344" y="218939"/>
                      </a:lnTo>
                      <a:lnTo>
                        <a:pt x="305032" y="234151"/>
                      </a:lnTo>
                      <a:lnTo>
                        <a:pt x="275826" y="204945"/>
                      </a:lnTo>
                      <a:lnTo>
                        <a:pt x="263657" y="217012"/>
                      </a:lnTo>
                      <a:lnTo>
                        <a:pt x="292964" y="246319"/>
                      </a:lnTo>
                      <a:lnTo>
                        <a:pt x="277652" y="261632"/>
                      </a:lnTo>
                      <a:lnTo>
                        <a:pt x="248345" y="232325"/>
                      </a:lnTo>
                      <a:lnTo>
                        <a:pt x="236175" y="244494"/>
                      </a:lnTo>
                      <a:lnTo>
                        <a:pt x="265483" y="273801"/>
                      </a:lnTo>
                      <a:lnTo>
                        <a:pt x="250170" y="289114"/>
                      </a:lnTo>
                      <a:lnTo>
                        <a:pt x="220964" y="260212"/>
                      </a:lnTo>
                      <a:lnTo>
                        <a:pt x="208795" y="272381"/>
                      </a:lnTo>
                      <a:lnTo>
                        <a:pt x="238001" y="301688"/>
                      </a:lnTo>
                      <a:lnTo>
                        <a:pt x="222789" y="317001"/>
                      </a:lnTo>
                      <a:lnTo>
                        <a:pt x="193381" y="287897"/>
                      </a:lnTo>
                      <a:lnTo>
                        <a:pt x="181212" y="300066"/>
                      </a:lnTo>
                      <a:lnTo>
                        <a:pt x="210519" y="329271"/>
                      </a:lnTo>
                      <a:lnTo>
                        <a:pt x="195207" y="344584"/>
                      </a:lnTo>
                      <a:lnTo>
                        <a:pt x="165899" y="315277"/>
                      </a:lnTo>
                      <a:lnTo>
                        <a:pt x="153730" y="327446"/>
                      </a:lnTo>
                      <a:lnTo>
                        <a:pt x="183038" y="356753"/>
                      </a:lnTo>
                      <a:lnTo>
                        <a:pt x="167725" y="372066"/>
                      </a:lnTo>
                      <a:lnTo>
                        <a:pt x="138519" y="342759"/>
                      </a:lnTo>
                      <a:lnTo>
                        <a:pt x="126350" y="354928"/>
                      </a:lnTo>
                      <a:lnTo>
                        <a:pt x="155657" y="384235"/>
                      </a:lnTo>
                      <a:lnTo>
                        <a:pt x="140344" y="399446"/>
                      </a:lnTo>
                      <a:lnTo>
                        <a:pt x="111037" y="370139"/>
                      </a:lnTo>
                      <a:lnTo>
                        <a:pt x="98869" y="382308"/>
                      </a:lnTo>
                      <a:lnTo>
                        <a:pt x="128175" y="411514"/>
                      </a:lnTo>
                      <a:lnTo>
                        <a:pt x="112863" y="426827"/>
                      </a:lnTo>
                      <a:lnTo>
                        <a:pt x="83657" y="397621"/>
                      </a:lnTo>
                      <a:lnTo>
                        <a:pt x="71488" y="409790"/>
                      </a:lnTo>
                      <a:lnTo>
                        <a:pt x="100694" y="438995"/>
                      </a:lnTo>
                      <a:lnTo>
                        <a:pt x="85483" y="454308"/>
                      </a:lnTo>
                      <a:lnTo>
                        <a:pt x="56175" y="425001"/>
                      </a:lnTo>
                      <a:lnTo>
                        <a:pt x="44006" y="437170"/>
                      </a:lnTo>
                      <a:lnTo>
                        <a:pt x="73314" y="466477"/>
                      </a:lnTo>
                      <a:lnTo>
                        <a:pt x="44311" y="495480"/>
                      </a:lnTo>
                      <a:lnTo>
                        <a:pt x="45122" y="495480"/>
                      </a:lnTo>
                      <a:cubicBezTo>
                        <a:pt x="43439" y="499871"/>
                        <a:pt x="45629" y="504799"/>
                        <a:pt x="50020" y="506483"/>
                      </a:cubicBezTo>
                      <a:cubicBezTo>
                        <a:pt x="52606" y="507477"/>
                        <a:pt x="55496" y="507152"/>
                        <a:pt x="57798" y="505621"/>
                      </a:cubicBezTo>
                      <a:lnTo>
                        <a:pt x="57798" y="505621"/>
                      </a:lnTo>
                      <a:lnTo>
                        <a:pt x="85381" y="478139"/>
                      </a:lnTo>
                      <a:lnTo>
                        <a:pt x="96333" y="489091"/>
                      </a:lnTo>
                      <a:lnTo>
                        <a:pt x="108502" y="476922"/>
                      </a:lnTo>
                      <a:lnTo>
                        <a:pt x="97449" y="465970"/>
                      </a:lnTo>
                      <a:lnTo>
                        <a:pt x="112762" y="450657"/>
                      </a:lnTo>
                      <a:lnTo>
                        <a:pt x="123713" y="461610"/>
                      </a:lnTo>
                      <a:lnTo>
                        <a:pt x="135882" y="449440"/>
                      </a:lnTo>
                      <a:lnTo>
                        <a:pt x="124931" y="438488"/>
                      </a:lnTo>
                      <a:lnTo>
                        <a:pt x="140243" y="423176"/>
                      </a:lnTo>
                      <a:lnTo>
                        <a:pt x="151195" y="434229"/>
                      </a:lnTo>
                      <a:lnTo>
                        <a:pt x="163364" y="422060"/>
                      </a:lnTo>
                      <a:lnTo>
                        <a:pt x="152412" y="411007"/>
                      </a:lnTo>
                      <a:lnTo>
                        <a:pt x="167623" y="395796"/>
                      </a:lnTo>
                      <a:lnTo>
                        <a:pt x="178677" y="406748"/>
                      </a:lnTo>
                      <a:lnTo>
                        <a:pt x="190745" y="394578"/>
                      </a:lnTo>
                      <a:lnTo>
                        <a:pt x="180401" y="384032"/>
                      </a:lnTo>
                      <a:lnTo>
                        <a:pt x="195714" y="368719"/>
                      </a:lnTo>
                      <a:lnTo>
                        <a:pt x="206666" y="379671"/>
                      </a:lnTo>
                      <a:lnTo>
                        <a:pt x="218834" y="367503"/>
                      </a:lnTo>
                      <a:lnTo>
                        <a:pt x="207883" y="356550"/>
                      </a:lnTo>
                      <a:lnTo>
                        <a:pt x="223195" y="341238"/>
                      </a:lnTo>
                      <a:lnTo>
                        <a:pt x="234147" y="352190"/>
                      </a:lnTo>
                      <a:lnTo>
                        <a:pt x="246316" y="340122"/>
                      </a:lnTo>
                      <a:lnTo>
                        <a:pt x="235263" y="329069"/>
                      </a:lnTo>
                      <a:lnTo>
                        <a:pt x="250575" y="313857"/>
                      </a:lnTo>
                      <a:lnTo>
                        <a:pt x="261629" y="324810"/>
                      </a:lnTo>
                      <a:lnTo>
                        <a:pt x="273697" y="312641"/>
                      </a:lnTo>
                      <a:lnTo>
                        <a:pt x="262744" y="301688"/>
                      </a:lnTo>
                      <a:lnTo>
                        <a:pt x="278057" y="286376"/>
                      </a:lnTo>
                      <a:lnTo>
                        <a:pt x="289009" y="297328"/>
                      </a:lnTo>
                      <a:lnTo>
                        <a:pt x="301178" y="285159"/>
                      </a:lnTo>
                      <a:lnTo>
                        <a:pt x="290226" y="274207"/>
                      </a:lnTo>
                      <a:lnTo>
                        <a:pt x="305438" y="258894"/>
                      </a:lnTo>
                      <a:lnTo>
                        <a:pt x="316491" y="269846"/>
                      </a:lnTo>
                      <a:lnTo>
                        <a:pt x="328660" y="257779"/>
                      </a:lnTo>
                      <a:lnTo>
                        <a:pt x="317607" y="246725"/>
                      </a:lnTo>
                      <a:lnTo>
                        <a:pt x="332919" y="231412"/>
                      </a:lnTo>
                      <a:lnTo>
                        <a:pt x="343871" y="242466"/>
                      </a:lnTo>
                      <a:lnTo>
                        <a:pt x="356040" y="230297"/>
                      </a:lnTo>
                      <a:lnTo>
                        <a:pt x="345088" y="219345"/>
                      </a:lnTo>
                      <a:lnTo>
                        <a:pt x="360401" y="204032"/>
                      </a:lnTo>
                      <a:lnTo>
                        <a:pt x="371353" y="214984"/>
                      </a:lnTo>
                      <a:lnTo>
                        <a:pt x="383522" y="202815"/>
                      </a:lnTo>
                      <a:lnTo>
                        <a:pt x="372468" y="191863"/>
                      </a:lnTo>
                      <a:lnTo>
                        <a:pt x="387274" y="176348"/>
                      </a:lnTo>
                      <a:lnTo>
                        <a:pt x="398226" y="187300"/>
                      </a:lnTo>
                      <a:lnTo>
                        <a:pt x="410395" y="175131"/>
                      </a:lnTo>
                      <a:lnTo>
                        <a:pt x="399443" y="164178"/>
                      </a:lnTo>
                      <a:lnTo>
                        <a:pt x="414756" y="148866"/>
                      </a:lnTo>
                      <a:lnTo>
                        <a:pt x="425708" y="159919"/>
                      </a:lnTo>
                      <a:lnTo>
                        <a:pt x="437877" y="147750"/>
                      </a:lnTo>
                      <a:lnTo>
                        <a:pt x="426925" y="136697"/>
                      </a:lnTo>
                      <a:lnTo>
                        <a:pt x="442238" y="121384"/>
                      </a:lnTo>
                      <a:lnTo>
                        <a:pt x="453190" y="132438"/>
                      </a:lnTo>
                      <a:lnTo>
                        <a:pt x="465257" y="120269"/>
                      </a:lnTo>
                      <a:lnTo>
                        <a:pt x="454204" y="109519"/>
                      </a:lnTo>
                      <a:lnTo>
                        <a:pt x="469516" y="94207"/>
                      </a:lnTo>
                      <a:lnTo>
                        <a:pt x="480570" y="105362"/>
                      </a:lnTo>
                      <a:lnTo>
                        <a:pt x="492739" y="93193"/>
                      </a:lnTo>
                      <a:lnTo>
                        <a:pt x="481786" y="82241"/>
                      </a:lnTo>
                      <a:lnTo>
                        <a:pt x="504502" y="59525"/>
                      </a:lnTo>
                      <a:lnTo>
                        <a:pt x="504502" y="59525"/>
                      </a:lnTo>
                      <a:lnTo>
                        <a:pt x="504502" y="59525"/>
                      </a:lnTo>
                      <a:cubicBezTo>
                        <a:pt x="507859" y="56158"/>
                        <a:pt x="507859" y="50723"/>
                        <a:pt x="504502" y="47356"/>
                      </a:cubicBezTo>
                    </a:path>
                  </a:pathLst>
                </a:custGeom>
                <a:solidFill>
                  <a:srgbClr val="FFFFFF"/>
                </a:solidFill>
                <a:ln w="10062" cap="flat">
                  <a:noFill/>
                  <a:prstDash val="solid"/>
                  <a:miter/>
                </a:ln>
              </p:spPr>
              <p:txBody>
                <a:bodyPr rtlCol="0" anchor="ctr"/>
                <a:lstStyle/>
                <a:p>
                  <a:endParaRPr lang="en-GB" sz="1905"/>
                </a:p>
              </p:txBody>
            </p:sp>
          </p:grpSp>
        </p:grpSp>
      </p:grpSp>
    </p:spTree>
    <p:extLst>
      <p:ext uri="{BB962C8B-B14F-4D97-AF65-F5344CB8AC3E}">
        <p14:creationId xmlns:p14="http://schemas.microsoft.com/office/powerpoint/2010/main" val="1943099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7" name="Google Shape;99;p3"/>
          <p:cNvSpPr txBox="1">
            <a:spLocks/>
          </p:cNvSpPr>
          <p:nvPr/>
        </p:nvSpPr>
        <p:spPr>
          <a:xfrm>
            <a:off x="220717" y="-157655"/>
            <a:ext cx="7994596" cy="1470025"/>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SzPts val="4500"/>
            </a:pPr>
            <a:r>
              <a:rPr lang="en-US" sz="4400" dirty="0">
                <a:solidFill>
                  <a:srgbClr val="164292"/>
                </a:solidFill>
                <a:sym typeface="Arial"/>
              </a:rPr>
              <a:t>Smart and Sustainable Mobility </a:t>
            </a:r>
            <a:r>
              <a:rPr lang="en-US" sz="4400" dirty="0" smtClean="0">
                <a:solidFill>
                  <a:srgbClr val="164292"/>
                </a:solidFill>
                <a:sym typeface="Arial"/>
              </a:rPr>
              <a:t>Strategy</a:t>
            </a:r>
            <a:r>
              <a:rPr lang="pl-PL" sz="4400" dirty="0" smtClean="0">
                <a:solidFill>
                  <a:srgbClr val="164292"/>
                </a:solidFill>
                <a:sym typeface="Arial"/>
              </a:rPr>
              <a:t> (Dec. 2020)</a:t>
            </a:r>
            <a:endParaRPr lang="it-IT" sz="4400" dirty="0">
              <a:solidFill>
                <a:srgbClr val="164292"/>
              </a:solidFill>
              <a:sym typeface="Arial"/>
            </a:endParaRPr>
          </a:p>
        </p:txBody>
      </p:sp>
      <p:sp>
        <p:nvSpPr>
          <p:cNvPr id="12" name="Google Shape;98;p3"/>
          <p:cNvSpPr txBox="1">
            <a:spLocks noGrp="1"/>
          </p:cNvSpPr>
          <p:nvPr>
            <p:ph type="subTitle" idx="1"/>
          </p:nvPr>
        </p:nvSpPr>
        <p:spPr>
          <a:xfrm>
            <a:off x="220717" y="1471582"/>
            <a:ext cx="11552183" cy="4075957"/>
          </a:xfrm>
          <a:prstGeom prst="rect">
            <a:avLst/>
          </a:prstGeom>
          <a:noFill/>
          <a:ln>
            <a:noFill/>
          </a:ln>
        </p:spPr>
        <p:txBody>
          <a:bodyPr spcFirstLastPara="1" wrap="square" lIns="91425" tIns="45700" rIns="91425" bIns="45700" anchor="t" anchorCtr="0">
            <a:noAutofit/>
          </a:bodyPr>
          <a:lstStyle/>
          <a:p>
            <a:pPr marL="0" indent="0" algn="l">
              <a:spcBef>
                <a:spcPts val="600"/>
              </a:spcBef>
            </a:pPr>
            <a:r>
              <a:rPr lang="pl-PL" b="1" dirty="0" smtClean="0"/>
              <a:t>Mo</a:t>
            </a:r>
            <a:r>
              <a:rPr lang="en-GB" b="1" dirty="0" err="1" smtClean="0"/>
              <a:t>bility</a:t>
            </a:r>
            <a:r>
              <a:rPr lang="en-GB" b="1" dirty="0" smtClean="0"/>
              <a:t> </a:t>
            </a:r>
            <a:r>
              <a:rPr lang="en-GB" b="1" dirty="0"/>
              <a:t>evolution should leave nobody </a:t>
            </a:r>
            <a:r>
              <a:rPr lang="en-GB" b="1" dirty="0" smtClean="0"/>
              <a:t>behind</a:t>
            </a:r>
            <a:r>
              <a:rPr lang="en-GB" dirty="0" smtClean="0"/>
              <a:t>:</a:t>
            </a:r>
            <a:endParaRPr lang="pl-PL" dirty="0"/>
          </a:p>
          <a:p>
            <a:pPr marL="342900" indent="-342900" algn="l">
              <a:spcBef>
                <a:spcPts val="600"/>
              </a:spcBef>
              <a:buFont typeface="Arial" panose="020B0604020202020204" pitchFamily="34" charset="0"/>
              <a:buChar char="•"/>
            </a:pPr>
            <a:r>
              <a:rPr lang="en-GB" dirty="0" smtClean="0"/>
              <a:t>it </a:t>
            </a:r>
            <a:r>
              <a:rPr lang="en-GB" dirty="0"/>
              <a:t>is crucial that mobility is available and affordable for all, </a:t>
            </a:r>
            <a:endParaRPr lang="pl-PL" dirty="0" smtClean="0"/>
          </a:p>
          <a:p>
            <a:pPr marL="342900" indent="-342900" algn="l">
              <a:spcBef>
                <a:spcPts val="600"/>
              </a:spcBef>
              <a:buFont typeface="Arial" panose="020B0604020202020204" pitchFamily="34" charset="0"/>
              <a:buChar char="•"/>
            </a:pPr>
            <a:r>
              <a:rPr lang="en-GB" dirty="0" smtClean="0"/>
              <a:t>that </a:t>
            </a:r>
            <a:r>
              <a:rPr lang="en-GB" dirty="0"/>
              <a:t>rural and remote regions are better connected, accessible for persons with reduced mobility and persons with </a:t>
            </a:r>
            <a:r>
              <a:rPr lang="en-GB" dirty="0" smtClean="0"/>
              <a:t>disabilities</a:t>
            </a:r>
            <a:r>
              <a:rPr lang="pl-PL" dirty="0" smtClean="0"/>
              <a:t>.</a:t>
            </a:r>
            <a:r>
              <a:rPr lang="en-GB" dirty="0" smtClean="0"/>
              <a:t> </a:t>
            </a:r>
            <a:endParaRPr lang="pl-PL" dirty="0" smtClean="0"/>
          </a:p>
          <a:p>
            <a:pPr marL="342900" indent="-342900" algn="l">
              <a:spcBef>
                <a:spcPts val="600"/>
              </a:spcBef>
              <a:buFont typeface="Arial" panose="020B0604020202020204" pitchFamily="34" charset="0"/>
              <a:buChar char="•"/>
            </a:pPr>
            <a:endParaRPr lang="pl-PL" dirty="0" smtClean="0"/>
          </a:p>
          <a:p>
            <a:pPr marL="0" indent="0" algn="l">
              <a:spcBef>
                <a:spcPts val="600"/>
              </a:spcBef>
            </a:pPr>
            <a:r>
              <a:rPr lang="en-GB" b="1" dirty="0" smtClean="0"/>
              <a:t>10 </a:t>
            </a:r>
            <a:r>
              <a:rPr lang="en-GB" b="1" dirty="0"/>
              <a:t>Flagship areas, 2 of them of a very close reference to the rural mobility</a:t>
            </a:r>
            <a:r>
              <a:rPr lang="en-GB" dirty="0" smtClean="0"/>
              <a:t>:</a:t>
            </a:r>
            <a:endParaRPr lang="pl-PL" dirty="0" smtClean="0"/>
          </a:p>
          <a:p>
            <a:pPr marL="342900" indent="-342900" algn="l">
              <a:spcBef>
                <a:spcPts val="600"/>
              </a:spcBef>
              <a:buFont typeface="Wingdings" panose="05000000000000000000" pitchFamily="2" charset="2"/>
              <a:buChar char="Ø"/>
            </a:pPr>
            <a:r>
              <a:rPr lang="en-GB" dirty="0"/>
              <a:t>Flagship 3: “</a:t>
            </a:r>
            <a:r>
              <a:rPr lang="en-GB" i="1" dirty="0"/>
              <a:t>Making interurban and urban mobility more sustainable and healthy</a:t>
            </a:r>
            <a:r>
              <a:rPr lang="en-GB" dirty="0"/>
              <a:t>”, announcing the </a:t>
            </a:r>
            <a:r>
              <a:rPr lang="en-GB" dirty="0" smtClean="0"/>
              <a:t>Urban </a:t>
            </a:r>
            <a:r>
              <a:rPr lang="en-GB" dirty="0"/>
              <a:t>Mobility </a:t>
            </a:r>
            <a:r>
              <a:rPr lang="pl-PL" dirty="0" smtClean="0"/>
              <a:t>Framework</a:t>
            </a:r>
          </a:p>
          <a:p>
            <a:pPr marL="342900" indent="-342900" algn="l">
              <a:spcBef>
                <a:spcPts val="600"/>
              </a:spcBef>
              <a:buFont typeface="Wingdings" panose="05000000000000000000" pitchFamily="2" charset="2"/>
              <a:buChar char="Ø"/>
            </a:pPr>
            <a:r>
              <a:rPr lang="en-GB" dirty="0"/>
              <a:t>Flagship 9: “</a:t>
            </a:r>
            <a:r>
              <a:rPr lang="en-GB" i="1" dirty="0"/>
              <a:t>Making mobility fair and just for all</a:t>
            </a:r>
            <a:r>
              <a:rPr lang="en-GB" dirty="0" smtClean="0"/>
              <a:t>”</a:t>
            </a:r>
            <a:r>
              <a:rPr lang="pl-PL" dirty="0" smtClean="0"/>
              <a:t>: </a:t>
            </a:r>
            <a:r>
              <a:rPr lang="en-GB" dirty="0"/>
              <a:t>In rural, peripheral and remote areas, including the outermost regions and islands, improved public transport links will be essential to guarantee unhindered access to mobility for all</a:t>
            </a:r>
            <a:endParaRPr lang="en-GB" dirty="0"/>
          </a:p>
        </p:txBody>
      </p:sp>
      <p:grpSp>
        <p:nvGrpSpPr>
          <p:cNvPr id="4" name="Group 3"/>
          <p:cNvGrpSpPr/>
          <p:nvPr/>
        </p:nvGrpSpPr>
        <p:grpSpPr>
          <a:xfrm>
            <a:off x="8450318" y="147144"/>
            <a:ext cx="2102127" cy="2112579"/>
            <a:chOff x="189571" y="1505117"/>
            <a:chExt cx="2452745" cy="2443273"/>
          </a:xfrm>
        </p:grpSpPr>
        <p:sp>
          <p:nvSpPr>
            <p:cNvPr id="5" name="Freeform: Shape 40">
              <a:extLst>
                <a:ext uri="{FF2B5EF4-FFF2-40B4-BE49-F238E27FC236}">
                  <a16:creationId xmlns:a16="http://schemas.microsoft.com/office/drawing/2014/main" id="{3718AAF8-DBE1-447D-B833-23A09164BF95}"/>
                </a:ext>
              </a:extLst>
            </p:cNvPr>
            <p:cNvSpPr/>
            <p:nvPr/>
          </p:nvSpPr>
          <p:spPr bwMode="gray">
            <a:xfrm>
              <a:off x="189572" y="1505117"/>
              <a:ext cx="2452744" cy="2443273"/>
            </a:xfrm>
            <a:custGeom>
              <a:avLst/>
              <a:gdLst>
                <a:gd name="connsiteX0" fmla="*/ 2192813 w 4387258"/>
                <a:gd name="connsiteY0" fmla="*/ 4343504 h 4342803"/>
                <a:gd name="connsiteX1" fmla="*/ -817 w 4387258"/>
                <a:gd name="connsiteY1" fmla="*/ 2172102 h 4342803"/>
                <a:gd name="connsiteX2" fmla="*/ 2192813 w 4387258"/>
                <a:gd name="connsiteY2" fmla="*/ 700 h 4342803"/>
                <a:gd name="connsiteX3" fmla="*/ 4386442 w 4387258"/>
                <a:gd name="connsiteY3" fmla="*/ 2172102 h 4342803"/>
                <a:gd name="connsiteX4" fmla="*/ 2192813 w 4387258"/>
                <a:gd name="connsiteY4" fmla="*/ 4343504 h 43428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87258" h="4342803">
                  <a:moveTo>
                    <a:pt x="2192813" y="4343504"/>
                  </a:moveTo>
                  <a:cubicBezTo>
                    <a:pt x="981325" y="4343504"/>
                    <a:pt x="-817" y="3371769"/>
                    <a:pt x="-817" y="2172102"/>
                  </a:cubicBezTo>
                  <a:cubicBezTo>
                    <a:pt x="-817" y="972435"/>
                    <a:pt x="981325" y="700"/>
                    <a:pt x="2192813" y="700"/>
                  </a:cubicBezTo>
                  <a:cubicBezTo>
                    <a:pt x="3404301" y="700"/>
                    <a:pt x="4386442" y="972306"/>
                    <a:pt x="4386442" y="2172102"/>
                  </a:cubicBezTo>
                  <a:cubicBezTo>
                    <a:pt x="4386442" y="3371897"/>
                    <a:pt x="3404301" y="4343504"/>
                    <a:pt x="2192813" y="4343504"/>
                  </a:cubicBezTo>
                </a:path>
              </a:pathLst>
            </a:custGeom>
            <a:solidFill>
              <a:schemeClr val="accent2">
                <a:alpha val="25000"/>
              </a:schemeClr>
            </a:solidFill>
            <a:ln w="12847" cap="flat">
              <a:noFill/>
              <a:prstDash val="solid"/>
              <a:miter/>
            </a:ln>
          </p:spPr>
          <p:txBody>
            <a:bodyPr rtlCol="0" anchor="ctr"/>
            <a:lstStyle/>
            <a:p>
              <a:pPr defTabSz="914389"/>
              <a:endParaRPr lang="en-GB">
                <a:solidFill>
                  <a:prstClr val="black"/>
                </a:solidFill>
                <a:latin typeface="PFSquareSansPro-Regular"/>
              </a:endParaRPr>
            </a:p>
          </p:txBody>
        </p:sp>
        <p:pic>
          <p:nvPicPr>
            <p:cNvPr id="6" name="Picture 5">
              <a:extLst>
                <a:ext uri="{FF2B5EF4-FFF2-40B4-BE49-F238E27FC236}">
                  <a16:creationId xmlns:a16="http://schemas.microsoft.com/office/drawing/2014/main" id="{9B939C74-B93B-4C0D-8C86-78EE9D2D49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032" r="14934"/>
            <a:stretch/>
          </p:blipFill>
          <p:spPr bwMode="gray">
            <a:xfrm>
              <a:off x="492266" y="1931349"/>
              <a:ext cx="1913796" cy="1925920"/>
            </a:xfrm>
            <a:prstGeom prst="ellipse">
              <a:avLst/>
            </a:prstGeom>
            <a:ln w="63500" cap="rnd">
              <a:noFill/>
            </a:ln>
            <a:effectLst/>
          </p:spPr>
        </p:pic>
        <p:sp>
          <p:nvSpPr>
            <p:cNvPr id="8" name="Freeform: Shape 27">
              <a:extLst>
                <a:ext uri="{FF2B5EF4-FFF2-40B4-BE49-F238E27FC236}">
                  <a16:creationId xmlns:a16="http://schemas.microsoft.com/office/drawing/2014/main" id="{A2DE3E0E-F12D-4A37-BC57-F50FBFB98098}"/>
                </a:ext>
              </a:extLst>
            </p:cNvPr>
            <p:cNvSpPr/>
            <p:nvPr/>
          </p:nvSpPr>
          <p:spPr bwMode="gray">
            <a:xfrm>
              <a:off x="189571" y="1539211"/>
              <a:ext cx="956898" cy="962960"/>
            </a:xfrm>
            <a:custGeom>
              <a:avLst/>
              <a:gdLst>
                <a:gd name="connsiteX0" fmla="*/ 358390 w 718580"/>
                <a:gd name="connsiteY0" fmla="*/ 718130 h 718580"/>
                <a:gd name="connsiteX1" fmla="*/ 717680 w 718580"/>
                <a:gd name="connsiteY1" fmla="*/ 358840 h 718580"/>
                <a:gd name="connsiteX2" fmla="*/ 358390 w 718580"/>
                <a:gd name="connsiteY2" fmla="*/ -450 h 718580"/>
                <a:gd name="connsiteX3" fmla="*/ -900 w 718580"/>
                <a:gd name="connsiteY3" fmla="*/ 358840 h 718580"/>
                <a:gd name="connsiteX4" fmla="*/ 358390 w 718580"/>
                <a:gd name="connsiteY4" fmla="*/ 718130 h 718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580" h="718580">
                  <a:moveTo>
                    <a:pt x="358390" y="718130"/>
                  </a:moveTo>
                  <a:cubicBezTo>
                    <a:pt x="556816" y="718130"/>
                    <a:pt x="717680" y="557266"/>
                    <a:pt x="717680" y="358840"/>
                  </a:cubicBezTo>
                  <a:cubicBezTo>
                    <a:pt x="717680" y="160414"/>
                    <a:pt x="556816" y="-450"/>
                    <a:pt x="358390" y="-450"/>
                  </a:cubicBezTo>
                  <a:cubicBezTo>
                    <a:pt x="159964" y="-450"/>
                    <a:pt x="-900" y="160414"/>
                    <a:pt x="-900" y="358840"/>
                  </a:cubicBezTo>
                  <a:cubicBezTo>
                    <a:pt x="-839" y="557246"/>
                    <a:pt x="159985" y="718079"/>
                    <a:pt x="358390" y="718130"/>
                  </a:cubicBezTo>
                </a:path>
              </a:pathLst>
            </a:custGeom>
            <a:solidFill>
              <a:schemeClr val="accent2">
                <a:alpha val="75000"/>
              </a:schemeClr>
            </a:solidFill>
            <a:ln w="10062" cap="flat">
              <a:noFill/>
              <a:prstDash val="solid"/>
              <a:miter/>
            </a:ln>
          </p:spPr>
          <p:txBody>
            <a:bodyPr rtlCol="0" anchor="ctr"/>
            <a:lstStyle/>
            <a:p>
              <a:pPr defTabSz="914389"/>
              <a:endParaRPr lang="en-GB">
                <a:solidFill>
                  <a:prstClr val="black"/>
                </a:solidFill>
                <a:latin typeface="PFSquareSansPro-Regular"/>
              </a:endParaRPr>
            </a:p>
          </p:txBody>
        </p:sp>
        <p:sp>
          <p:nvSpPr>
            <p:cNvPr id="9" name="Freeform: Shape 28">
              <a:extLst>
                <a:ext uri="{FF2B5EF4-FFF2-40B4-BE49-F238E27FC236}">
                  <a16:creationId xmlns:a16="http://schemas.microsoft.com/office/drawing/2014/main" id="{D76AC085-79E3-46A9-BE50-4AAD8DADA5E3}"/>
                </a:ext>
              </a:extLst>
            </p:cNvPr>
            <p:cNvSpPr/>
            <p:nvPr/>
          </p:nvSpPr>
          <p:spPr bwMode="gray">
            <a:xfrm>
              <a:off x="309338" y="1772137"/>
              <a:ext cx="717364" cy="497108"/>
            </a:xfrm>
            <a:custGeom>
              <a:avLst/>
              <a:gdLst>
                <a:gd name="connsiteX0" fmla="*/ 242097 w 538703"/>
                <a:gd name="connsiteY0" fmla="*/ 215854 h 370952"/>
                <a:gd name="connsiteX1" fmla="*/ 221815 w 538703"/>
                <a:gd name="connsiteY1" fmla="*/ 215854 h 370952"/>
                <a:gd name="connsiteX2" fmla="*/ 221815 w 538703"/>
                <a:gd name="connsiteY2" fmla="*/ 258649 h 370952"/>
                <a:gd name="connsiteX3" fmla="*/ 242097 w 538703"/>
                <a:gd name="connsiteY3" fmla="*/ 258649 h 370952"/>
                <a:gd name="connsiteX4" fmla="*/ 242097 w 538703"/>
                <a:gd name="connsiteY4" fmla="*/ 148722 h 370952"/>
                <a:gd name="connsiteX5" fmla="*/ 221815 w 538703"/>
                <a:gd name="connsiteY5" fmla="*/ 148722 h 370952"/>
                <a:gd name="connsiteX6" fmla="*/ 221815 w 538703"/>
                <a:gd name="connsiteY6" fmla="*/ 191516 h 370952"/>
                <a:gd name="connsiteX7" fmla="*/ 242097 w 538703"/>
                <a:gd name="connsiteY7" fmla="*/ 191516 h 370952"/>
                <a:gd name="connsiteX8" fmla="*/ 205184 w 538703"/>
                <a:gd name="connsiteY8" fmla="*/ 215854 h 370952"/>
                <a:gd name="connsiteX9" fmla="*/ 184902 w 538703"/>
                <a:gd name="connsiteY9" fmla="*/ 215854 h 370952"/>
                <a:gd name="connsiteX10" fmla="*/ 184902 w 538703"/>
                <a:gd name="connsiteY10" fmla="*/ 258649 h 370952"/>
                <a:gd name="connsiteX11" fmla="*/ 205184 w 538703"/>
                <a:gd name="connsiteY11" fmla="*/ 258649 h 370952"/>
                <a:gd name="connsiteX12" fmla="*/ 205184 w 538703"/>
                <a:gd name="connsiteY12" fmla="*/ 148722 h 370952"/>
                <a:gd name="connsiteX13" fmla="*/ 184902 w 538703"/>
                <a:gd name="connsiteY13" fmla="*/ 148722 h 370952"/>
                <a:gd name="connsiteX14" fmla="*/ 184902 w 538703"/>
                <a:gd name="connsiteY14" fmla="*/ 191516 h 370952"/>
                <a:gd name="connsiteX15" fmla="*/ 205184 w 538703"/>
                <a:gd name="connsiteY15" fmla="*/ 191516 h 370952"/>
                <a:gd name="connsiteX16" fmla="*/ 167865 w 538703"/>
                <a:gd name="connsiteY16" fmla="*/ 215854 h 370952"/>
                <a:gd name="connsiteX17" fmla="*/ 147584 w 538703"/>
                <a:gd name="connsiteY17" fmla="*/ 215854 h 370952"/>
                <a:gd name="connsiteX18" fmla="*/ 147584 w 538703"/>
                <a:gd name="connsiteY18" fmla="*/ 258649 h 370952"/>
                <a:gd name="connsiteX19" fmla="*/ 167865 w 538703"/>
                <a:gd name="connsiteY19" fmla="*/ 258649 h 370952"/>
                <a:gd name="connsiteX20" fmla="*/ 167865 w 538703"/>
                <a:gd name="connsiteY20" fmla="*/ 148722 h 370952"/>
                <a:gd name="connsiteX21" fmla="*/ 147584 w 538703"/>
                <a:gd name="connsiteY21" fmla="*/ 148722 h 370952"/>
                <a:gd name="connsiteX22" fmla="*/ 147584 w 538703"/>
                <a:gd name="connsiteY22" fmla="*/ 191516 h 370952"/>
                <a:gd name="connsiteX23" fmla="*/ 167865 w 538703"/>
                <a:gd name="connsiteY23" fmla="*/ 191516 h 370952"/>
                <a:gd name="connsiteX24" fmla="*/ 343809 w 538703"/>
                <a:gd name="connsiteY24" fmla="*/ 223257 h 370952"/>
                <a:gd name="connsiteX25" fmla="*/ 323527 w 538703"/>
                <a:gd name="connsiteY25" fmla="*/ 223257 h 370952"/>
                <a:gd name="connsiteX26" fmla="*/ 323527 w 538703"/>
                <a:gd name="connsiteY26" fmla="*/ 243539 h 370952"/>
                <a:gd name="connsiteX27" fmla="*/ 343809 w 538703"/>
                <a:gd name="connsiteY27" fmla="*/ 243539 h 370952"/>
                <a:gd name="connsiteX28" fmla="*/ 315922 w 538703"/>
                <a:gd name="connsiteY28" fmla="*/ 206423 h 370952"/>
                <a:gd name="connsiteX29" fmla="*/ 387719 w 538703"/>
                <a:gd name="connsiteY29" fmla="*/ 206423 h 370952"/>
                <a:gd name="connsiteX30" fmla="*/ 387719 w 538703"/>
                <a:gd name="connsiteY30" fmla="*/ 186142 h 370952"/>
                <a:gd name="connsiteX31" fmla="*/ 315111 w 538703"/>
                <a:gd name="connsiteY31" fmla="*/ 186142 h 370952"/>
                <a:gd name="connsiteX32" fmla="*/ 353240 w 538703"/>
                <a:gd name="connsiteY32" fmla="*/ 243742 h 370952"/>
                <a:gd name="connsiteX33" fmla="*/ 410941 w 538703"/>
                <a:gd name="connsiteY33" fmla="*/ 243742 h 370952"/>
                <a:gd name="connsiteX34" fmla="*/ 410941 w 538703"/>
                <a:gd name="connsiteY34" fmla="*/ 223460 h 370952"/>
                <a:gd name="connsiteX35" fmla="*/ 353240 w 538703"/>
                <a:gd name="connsiteY35" fmla="*/ 223460 h 370952"/>
                <a:gd name="connsiteX36" fmla="*/ 502412 w 538703"/>
                <a:gd name="connsiteY36" fmla="*/ 350119 h 370952"/>
                <a:gd name="connsiteX37" fmla="*/ 440755 w 538703"/>
                <a:gd name="connsiteY37" fmla="*/ 350119 h 370952"/>
                <a:gd name="connsiteX38" fmla="*/ 440755 w 538703"/>
                <a:gd name="connsiteY38" fmla="*/ 149533 h 370952"/>
                <a:gd name="connsiteX39" fmla="*/ 418141 w 538703"/>
                <a:gd name="connsiteY39" fmla="*/ 126108 h 370952"/>
                <a:gd name="connsiteX40" fmla="*/ 418141 w 538703"/>
                <a:gd name="connsiteY40" fmla="*/ 49544 h 370952"/>
                <a:gd name="connsiteX41" fmla="*/ 502209 w 538703"/>
                <a:gd name="connsiteY41" fmla="*/ 49544 h 370952"/>
                <a:gd name="connsiteX42" fmla="*/ 417432 w 538703"/>
                <a:gd name="connsiteY42" fmla="*/ 147302 h 370952"/>
                <a:gd name="connsiteX43" fmla="*/ 420372 w 538703"/>
                <a:gd name="connsiteY43" fmla="*/ 150040 h 370952"/>
                <a:gd name="connsiteX44" fmla="*/ 420372 w 538703"/>
                <a:gd name="connsiteY44" fmla="*/ 350626 h 370952"/>
                <a:gd name="connsiteX45" fmla="*/ 306592 w 538703"/>
                <a:gd name="connsiteY45" fmla="*/ 350626 h 370952"/>
                <a:gd name="connsiteX46" fmla="*/ 306592 w 538703"/>
                <a:gd name="connsiteY46" fmla="*/ 174277 h 370952"/>
                <a:gd name="connsiteX47" fmla="*/ 416823 w 538703"/>
                <a:gd name="connsiteY47" fmla="*/ 146896 h 370952"/>
                <a:gd name="connsiteX48" fmla="*/ 259336 w 538703"/>
                <a:gd name="connsiteY48" fmla="*/ 350119 h 370952"/>
                <a:gd name="connsiteX49" fmla="*/ 130243 w 538703"/>
                <a:gd name="connsiteY49" fmla="*/ 350119 h 370952"/>
                <a:gd name="connsiteX50" fmla="*/ 130243 w 538703"/>
                <a:gd name="connsiteY50" fmla="*/ 124384 h 370952"/>
                <a:gd name="connsiteX51" fmla="*/ 258728 w 538703"/>
                <a:gd name="connsiteY51" fmla="*/ 124384 h 370952"/>
                <a:gd name="connsiteX52" fmla="*/ 244429 w 538703"/>
                <a:gd name="connsiteY52" fmla="*/ 104001 h 370952"/>
                <a:gd name="connsiteX53" fmla="*/ 145555 w 538703"/>
                <a:gd name="connsiteY53" fmla="*/ 104001 h 370952"/>
                <a:gd name="connsiteX54" fmla="*/ 145555 w 538703"/>
                <a:gd name="connsiteY54" fmla="*/ 65263 h 370952"/>
                <a:gd name="connsiteX55" fmla="*/ 244429 w 538703"/>
                <a:gd name="connsiteY55" fmla="*/ 65263 h 370952"/>
                <a:gd name="connsiteX56" fmla="*/ 222017 w 538703"/>
                <a:gd name="connsiteY56" fmla="*/ 44271 h 370952"/>
                <a:gd name="connsiteX57" fmla="*/ 167967 w 538703"/>
                <a:gd name="connsiteY57" fmla="*/ 44271 h 370952"/>
                <a:gd name="connsiteX58" fmla="*/ 167967 w 538703"/>
                <a:gd name="connsiteY58" fmla="*/ 20035 h 370952"/>
                <a:gd name="connsiteX59" fmla="*/ 221713 w 538703"/>
                <a:gd name="connsiteY59" fmla="*/ 20035 h 370952"/>
                <a:gd name="connsiteX60" fmla="*/ 64226 w 538703"/>
                <a:gd name="connsiteY60" fmla="*/ 271527 h 370952"/>
                <a:gd name="connsiteX61" fmla="*/ 64226 w 538703"/>
                <a:gd name="connsiteY61" fmla="*/ 248710 h 370952"/>
                <a:gd name="connsiteX62" fmla="*/ 43944 w 538703"/>
                <a:gd name="connsiteY62" fmla="*/ 248710 h 370952"/>
                <a:gd name="connsiteX63" fmla="*/ 43944 w 538703"/>
                <a:gd name="connsiteY63" fmla="*/ 271527 h 370952"/>
                <a:gd name="connsiteX64" fmla="*/ 19606 w 538703"/>
                <a:gd name="connsiteY64" fmla="*/ 221533 h 370952"/>
                <a:gd name="connsiteX65" fmla="*/ 54186 w 538703"/>
                <a:gd name="connsiteY65" fmla="*/ 144158 h 370952"/>
                <a:gd name="connsiteX66" fmla="*/ 88665 w 538703"/>
                <a:gd name="connsiteY66" fmla="*/ 221533 h 370952"/>
                <a:gd name="connsiteX67" fmla="*/ 64327 w 538703"/>
                <a:gd name="connsiteY67" fmla="*/ 271527 h 370952"/>
                <a:gd name="connsiteX68" fmla="*/ 537803 w 538703"/>
                <a:gd name="connsiteY68" fmla="*/ 370502 h 370952"/>
                <a:gd name="connsiteX69" fmla="*/ 537803 w 538703"/>
                <a:gd name="connsiteY69" fmla="*/ 350220 h 370952"/>
                <a:gd name="connsiteX70" fmla="*/ 522897 w 538703"/>
                <a:gd name="connsiteY70" fmla="*/ 350220 h 370952"/>
                <a:gd name="connsiteX71" fmla="*/ 522897 w 538703"/>
                <a:gd name="connsiteY71" fmla="*/ 48530 h 370952"/>
                <a:gd name="connsiteX72" fmla="*/ 503730 w 538703"/>
                <a:gd name="connsiteY72" fmla="*/ 29364 h 370952"/>
                <a:gd name="connsiteX73" fmla="*/ 417228 w 538703"/>
                <a:gd name="connsiteY73" fmla="*/ 29364 h 370952"/>
                <a:gd name="connsiteX74" fmla="*/ 398063 w 538703"/>
                <a:gd name="connsiteY74" fmla="*/ 48530 h 370952"/>
                <a:gd name="connsiteX75" fmla="*/ 398063 w 538703"/>
                <a:gd name="connsiteY75" fmla="*/ 130570 h 370952"/>
                <a:gd name="connsiteX76" fmla="*/ 298074 w 538703"/>
                <a:gd name="connsiteY76" fmla="*/ 155313 h 370952"/>
                <a:gd name="connsiteX77" fmla="*/ 286209 w 538703"/>
                <a:gd name="connsiteY77" fmla="*/ 170930 h 370952"/>
                <a:gd name="connsiteX78" fmla="*/ 286209 w 538703"/>
                <a:gd name="connsiteY78" fmla="*/ 350119 h 370952"/>
                <a:gd name="connsiteX79" fmla="*/ 279922 w 538703"/>
                <a:gd name="connsiteY79" fmla="*/ 350119 h 370952"/>
                <a:gd name="connsiteX80" fmla="*/ 279922 w 538703"/>
                <a:gd name="connsiteY80" fmla="*/ 121950 h 370952"/>
                <a:gd name="connsiteX81" fmla="*/ 265015 w 538703"/>
                <a:gd name="connsiteY81" fmla="*/ 104305 h 370952"/>
                <a:gd name="connsiteX82" fmla="*/ 265015 w 538703"/>
                <a:gd name="connsiteY82" fmla="*/ 62525 h 370952"/>
                <a:gd name="connsiteX83" fmla="*/ 246761 w 538703"/>
                <a:gd name="connsiteY83" fmla="*/ 44271 h 370952"/>
                <a:gd name="connsiteX84" fmla="*/ 242603 w 538703"/>
                <a:gd name="connsiteY84" fmla="*/ 44271 h 370952"/>
                <a:gd name="connsiteX85" fmla="*/ 242603 w 538703"/>
                <a:gd name="connsiteY85" fmla="*/ 17601 h 370952"/>
                <a:gd name="connsiteX86" fmla="*/ 224552 w 538703"/>
                <a:gd name="connsiteY86" fmla="*/ -450 h 370952"/>
                <a:gd name="connsiteX87" fmla="*/ 165634 w 538703"/>
                <a:gd name="connsiteY87" fmla="*/ -450 h 370952"/>
                <a:gd name="connsiteX88" fmla="*/ 147584 w 538703"/>
                <a:gd name="connsiteY88" fmla="*/ 17601 h 370952"/>
                <a:gd name="connsiteX89" fmla="*/ 147584 w 538703"/>
                <a:gd name="connsiteY89" fmla="*/ 44271 h 370952"/>
                <a:gd name="connsiteX90" fmla="*/ 143426 w 538703"/>
                <a:gd name="connsiteY90" fmla="*/ 44271 h 370952"/>
                <a:gd name="connsiteX91" fmla="*/ 125172 w 538703"/>
                <a:gd name="connsiteY91" fmla="*/ 62525 h 370952"/>
                <a:gd name="connsiteX92" fmla="*/ 125172 w 538703"/>
                <a:gd name="connsiteY92" fmla="*/ 104305 h 370952"/>
                <a:gd name="connsiteX93" fmla="*/ 110266 w 538703"/>
                <a:gd name="connsiteY93" fmla="*/ 121950 h 370952"/>
                <a:gd name="connsiteX94" fmla="*/ 110266 w 538703"/>
                <a:gd name="connsiteY94" fmla="*/ 350119 h 370952"/>
                <a:gd name="connsiteX95" fmla="*/ 64327 w 538703"/>
                <a:gd name="connsiteY95" fmla="*/ 350119 h 370952"/>
                <a:gd name="connsiteX96" fmla="*/ 64327 w 538703"/>
                <a:gd name="connsiteY96" fmla="*/ 295257 h 370952"/>
                <a:gd name="connsiteX97" fmla="*/ 109150 w 538703"/>
                <a:gd name="connsiteY97" fmla="*/ 221533 h 370952"/>
                <a:gd name="connsiteX98" fmla="*/ 61690 w 538703"/>
                <a:gd name="connsiteY98" fmla="*/ 121342 h 370952"/>
                <a:gd name="connsiteX99" fmla="*/ 54186 w 538703"/>
                <a:gd name="connsiteY99" fmla="*/ 113127 h 370952"/>
                <a:gd name="connsiteX100" fmla="*/ 46581 w 538703"/>
                <a:gd name="connsiteY100" fmla="*/ 121342 h 370952"/>
                <a:gd name="connsiteX101" fmla="*/ -878 w 538703"/>
                <a:gd name="connsiteY101" fmla="*/ 221533 h 370952"/>
                <a:gd name="connsiteX102" fmla="*/ 43944 w 538703"/>
                <a:gd name="connsiteY102" fmla="*/ 295257 h 370952"/>
                <a:gd name="connsiteX103" fmla="*/ 43944 w 538703"/>
                <a:gd name="connsiteY103" fmla="*/ 350119 h 370952"/>
                <a:gd name="connsiteX104" fmla="*/ 3381 w 538703"/>
                <a:gd name="connsiteY104" fmla="*/ 350119 h 370952"/>
                <a:gd name="connsiteX105" fmla="*/ 3381 w 538703"/>
                <a:gd name="connsiteY105" fmla="*/ 370401 h 37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38703" h="370952">
                  <a:moveTo>
                    <a:pt x="242097" y="215854"/>
                  </a:moveTo>
                  <a:lnTo>
                    <a:pt x="221815" y="215854"/>
                  </a:lnTo>
                  <a:lnTo>
                    <a:pt x="221815" y="258649"/>
                  </a:lnTo>
                  <a:lnTo>
                    <a:pt x="242097" y="258649"/>
                  </a:lnTo>
                  <a:close/>
                  <a:moveTo>
                    <a:pt x="242097" y="148722"/>
                  </a:moveTo>
                  <a:lnTo>
                    <a:pt x="221815" y="148722"/>
                  </a:lnTo>
                  <a:lnTo>
                    <a:pt x="221815" y="191516"/>
                  </a:lnTo>
                  <a:lnTo>
                    <a:pt x="242097" y="191516"/>
                  </a:lnTo>
                  <a:close/>
                  <a:moveTo>
                    <a:pt x="205184" y="215854"/>
                  </a:moveTo>
                  <a:lnTo>
                    <a:pt x="184902" y="215854"/>
                  </a:lnTo>
                  <a:lnTo>
                    <a:pt x="184902" y="258649"/>
                  </a:lnTo>
                  <a:lnTo>
                    <a:pt x="205184" y="258649"/>
                  </a:lnTo>
                  <a:close/>
                  <a:moveTo>
                    <a:pt x="205184" y="148722"/>
                  </a:moveTo>
                  <a:lnTo>
                    <a:pt x="184902" y="148722"/>
                  </a:lnTo>
                  <a:lnTo>
                    <a:pt x="184902" y="191516"/>
                  </a:lnTo>
                  <a:lnTo>
                    <a:pt x="205184" y="191516"/>
                  </a:lnTo>
                  <a:close/>
                  <a:moveTo>
                    <a:pt x="167865" y="215854"/>
                  </a:moveTo>
                  <a:lnTo>
                    <a:pt x="147584" y="215854"/>
                  </a:lnTo>
                  <a:lnTo>
                    <a:pt x="147584" y="258649"/>
                  </a:lnTo>
                  <a:lnTo>
                    <a:pt x="167865" y="258649"/>
                  </a:lnTo>
                  <a:close/>
                  <a:moveTo>
                    <a:pt x="167865" y="148722"/>
                  </a:moveTo>
                  <a:lnTo>
                    <a:pt x="147584" y="148722"/>
                  </a:lnTo>
                  <a:lnTo>
                    <a:pt x="147584" y="191516"/>
                  </a:lnTo>
                  <a:lnTo>
                    <a:pt x="167865" y="191516"/>
                  </a:lnTo>
                  <a:close/>
                  <a:moveTo>
                    <a:pt x="343809" y="223257"/>
                  </a:moveTo>
                  <a:lnTo>
                    <a:pt x="323527" y="223257"/>
                  </a:lnTo>
                  <a:lnTo>
                    <a:pt x="323527" y="243539"/>
                  </a:lnTo>
                  <a:lnTo>
                    <a:pt x="343809" y="243539"/>
                  </a:lnTo>
                  <a:close/>
                  <a:moveTo>
                    <a:pt x="315922" y="206423"/>
                  </a:moveTo>
                  <a:lnTo>
                    <a:pt x="387719" y="206423"/>
                  </a:lnTo>
                  <a:lnTo>
                    <a:pt x="387719" y="186142"/>
                  </a:lnTo>
                  <a:lnTo>
                    <a:pt x="315111" y="186142"/>
                  </a:lnTo>
                  <a:close/>
                  <a:moveTo>
                    <a:pt x="353240" y="243742"/>
                  </a:moveTo>
                  <a:lnTo>
                    <a:pt x="410941" y="243742"/>
                  </a:lnTo>
                  <a:lnTo>
                    <a:pt x="410941" y="223460"/>
                  </a:lnTo>
                  <a:lnTo>
                    <a:pt x="353240" y="223460"/>
                  </a:lnTo>
                  <a:close/>
                  <a:moveTo>
                    <a:pt x="502412" y="350119"/>
                  </a:moveTo>
                  <a:lnTo>
                    <a:pt x="440755" y="350119"/>
                  </a:lnTo>
                  <a:lnTo>
                    <a:pt x="440755" y="149533"/>
                  </a:lnTo>
                  <a:cubicBezTo>
                    <a:pt x="440928" y="136837"/>
                    <a:pt x="430827" y="126382"/>
                    <a:pt x="418141" y="126108"/>
                  </a:cubicBezTo>
                  <a:lnTo>
                    <a:pt x="418141" y="49544"/>
                  </a:lnTo>
                  <a:lnTo>
                    <a:pt x="502209" y="49544"/>
                  </a:lnTo>
                  <a:close/>
                  <a:moveTo>
                    <a:pt x="417432" y="147302"/>
                  </a:moveTo>
                  <a:cubicBezTo>
                    <a:pt x="418963" y="147343"/>
                    <a:pt x="420220" y="148519"/>
                    <a:pt x="420372" y="150040"/>
                  </a:cubicBezTo>
                  <a:lnTo>
                    <a:pt x="420372" y="350626"/>
                  </a:lnTo>
                  <a:lnTo>
                    <a:pt x="306592" y="350626"/>
                  </a:lnTo>
                  <a:lnTo>
                    <a:pt x="306592" y="174277"/>
                  </a:lnTo>
                  <a:lnTo>
                    <a:pt x="416823" y="146896"/>
                  </a:lnTo>
                  <a:close/>
                  <a:moveTo>
                    <a:pt x="259336" y="350119"/>
                  </a:moveTo>
                  <a:lnTo>
                    <a:pt x="130243" y="350119"/>
                  </a:lnTo>
                  <a:lnTo>
                    <a:pt x="130243" y="124384"/>
                  </a:lnTo>
                  <a:lnTo>
                    <a:pt x="258728" y="124384"/>
                  </a:lnTo>
                  <a:close/>
                  <a:moveTo>
                    <a:pt x="244429" y="104001"/>
                  </a:moveTo>
                  <a:lnTo>
                    <a:pt x="145555" y="104001"/>
                  </a:lnTo>
                  <a:lnTo>
                    <a:pt x="145555" y="65263"/>
                  </a:lnTo>
                  <a:lnTo>
                    <a:pt x="244429" y="65263"/>
                  </a:lnTo>
                  <a:close/>
                  <a:moveTo>
                    <a:pt x="222017" y="44271"/>
                  </a:moveTo>
                  <a:lnTo>
                    <a:pt x="167967" y="44271"/>
                  </a:lnTo>
                  <a:lnTo>
                    <a:pt x="167967" y="20035"/>
                  </a:lnTo>
                  <a:lnTo>
                    <a:pt x="221713" y="20035"/>
                  </a:lnTo>
                  <a:close/>
                  <a:moveTo>
                    <a:pt x="64226" y="271527"/>
                  </a:moveTo>
                  <a:lnTo>
                    <a:pt x="64226" y="248710"/>
                  </a:lnTo>
                  <a:lnTo>
                    <a:pt x="43944" y="248710"/>
                  </a:lnTo>
                  <a:lnTo>
                    <a:pt x="43944" y="271527"/>
                  </a:lnTo>
                  <a:cubicBezTo>
                    <a:pt x="28013" y="259957"/>
                    <a:pt x="18887" y="241206"/>
                    <a:pt x="19606" y="221533"/>
                  </a:cubicBezTo>
                  <a:cubicBezTo>
                    <a:pt x="19606" y="192023"/>
                    <a:pt x="42220" y="159268"/>
                    <a:pt x="54186" y="144158"/>
                  </a:cubicBezTo>
                  <a:cubicBezTo>
                    <a:pt x="66052" y="159268"/>
                    <a:pt x="88665" y="192023"/>
                    <a:pt x="88665" y="221533"/>
                  </a:cubicBezTo>
                  <a:cubicBezTo>
                    <a:pt x="89385" y="241206"/>
                    <a:pt x="80259" y="259957"/>
                    <a:pt x="64327" y="271527"/>
                  </a:cubicBezTo>
                  <a:moveTo>
                    <a:pt x="537803" y="370502"/>
                  </a:moveTo>
                  <a:lnTo>
                    <a:pt x="537803" y="350220"/>
                  </a:lnTo>
                  <a:lnTo>
                    <a:pt x="522897" y="350220"/>
                  </a:lnTo>
                  <a:lnTo>
                    <a:pt x="522897" y="48530"/>
                  </a:lnTo>
                  <a:cubicBezTo>
                    <a:pt x="522897" y="37943"/>
                    <a:pt x="514317" y="29364"/>
                    <a:pt x="503730" y="29364"/>
                  </a:cubicBezTo>
                  <a:lnTo>
                    <a:pt x="417228" y="29364"/>
                  </a:lnTo>
                  <a:cubicBezTo>
                    <a:pt x="406642" y="29364"/>
                    <a:pt x="398063" y="37943"/>
                    <a:pt x="398063" y="48530"/>
                  </a:cubicBezTo>
                  <a:lnTo>
                    <a:pt x="398063" y="130570"/>
                  </a:lnTo>
                  <a:lnTo>
                    <a:pt x="298074" y="155313"/>
                  </a:lnTo>
                  <a:cubicBezTo>
                    <a:pt x="291087" y="157301"/>
                    <a:pt x="286250" y="163670"/>
                    <a:pt x="286209" y="170930"/>
                  </a:cubicBezTo>
                  <a:lnTo>
                    <a:pt x="286209" y="350119"/>
                  </a:lnTo>
                  <a:lnTo>
                    <a:pt x="279922" y="350119"/>
                  </a:lnTo>
                  <a:lnTo>
                    <a:pt x="279922" y="121950"/>
                  </a:lnTo>
                  <a:cubicBezTo>
                    <a:pt x="279942" y="113209"/>
                    <a:pt x="273634" y="105745"/>
                    <a:pt x="265015" y="104305"/>
                  </a:cubicBezTo>
                  <a:lnTo>
                    <a:pt x="265015" y="62525"/>
                  </a:lnTo>
                  <a:cubicBezTo>
                    <a:pt x="264964" y="52465"/>
                    <a:pt x="256821" y="44322"/>
                    <a:pt x="246761" y="44271"/>
                  </a:cubicBezTo>
                  <a:lnTo>
                    <a:pt x="242603" y="44271"/>
                  </a:lnTo>
                  <a:lnTo>
                    <a:pt x="242603" y="17601"/>
                  </a:lnTo>
                  <a:cubicBezTo>
                    <a:pt x="242603" y="7632"/>
                    <a:pt x="234521" y="-450"/>
                    <a:pt x="224552" y="-450"/>
                  </a:cubicBezTo>
                  <a:lnTo>
                    <a:pt x="165634" y="-450"/>
                  </a:lnTo>
                  <a:cubicBezTo>
                    <a:pt x="155666" y="-450"/>
                    <a:pt x="147584" y="7632"/>
                    <a:pt x="147584" y="17601"/>
                  </a:cubicBezTo>
                  <a:lnTo>
                    <a:pt x="147584" y="44271"/>
                  </a:lnTo>
                  <a:lnTo>
                    <a:pt x="143426" y="44271"/>
                  </a:lnTo>
                  <a:cubicBezTo>
                    <a:pt x="133367" y="44322"/>
                    <a:pt x="125223" y="52465"/>
                    <a:pt x="125172" y="62525"/>
                  </a:cubicBezTo>
                  <a:lnTo>
                    <a:pt x="125172" y="104305"/>
                  </a:lnTo>
                  <a:cubicBezTo>
                    <a:pt x="116553" y="105745"/>
                    <a:pt x="110245" y="113209"/>
                    <a:pt x="110266" y="121950"/>
                  </a:cubicBezTo>
                  <a:lnTo>
                    <a:pt x="110266" y="350119"/>
                  </a:lnTo>
                  <a:lnTo>
                    <a:pt x="64327" y="350119"/>
                  </a:lnTo>
                  <a:lnTo>
                    <a:pt x="64327" y="295257"/>
                  </a:lnTo>
                  <a:cubicBezTo>
                    <a:pt x="92377" y="281536"/>
                    <a:pt x="109870" y="252747"/>
                    <a:pt x="109150" y="221533"/>
                  </a:cubicBezTo>
                  <a:cubicBezTo>
                    <a:pt x="109150" y="172958"/>
                    <a:pt x="63617" y="123370"/>
                    <a:pt x="61690" y="121342"/>
                  </a:cubicBezTo>
                  <a:lnTo>
                    <a:pt x="54186" y="113127"/>
                  </a:lnTo>
                  <a:lnTo>
                    <a:pt x="46581" y="121342"/>
                  </a:lnTo>
                  <a:cubicBezTo>
                    <a:pt x="44654" y="123370"/>
                    <a:pt x="-878" y="173161"/>
                    <a:pt x="-878" y="221533"/>
                  </a:cubicBezTo>
                  <a:cubicBezTo>
                    <a:pt x="-1598" y="252747"/>
                    <a:pt x="15895" y="281536"/>
                    <a:pt x="43944" y="295257"/>
                  </a:cubicBezTo>
                  <a:lnTo>
                    <a:pt x="43944" y="350119"/>
                  </a:lnTo>
                  <a:lnTo>
                    <a:pt x="3381" y="350119"/>
                  </a:lnTo>
                  <a:lnTo>
                    <a:pt x="3381" y="370401"/>
                  </a:lnTo>
                  <a:close/>
                </a:path>
              </a:pathLst>
            </a:custGeom>
            <a:solidFill>
              <a:srgbClr val="FFFFFF"/>
            </a:solidFill>
            <a:ln w="10062" cap="flat">
              <a:noFill/>
              <a:prstDash val="solid"/>
              <a:miter/>
            </a:ln>
          </p:spPr>
          <p:txBody>
            <a:bodyPr rtlCol="0" anchor="ctr"/>
            <a:lstStyle/>
            <a:p>
              <a:pPr defTabSz="914389"/>
              <a:endParaRPr lang="en-GB">
                <a:solidFill>
                  <a:prstClr val="black"/>
                </a:solidFill>
                <a:latin typeface="PFSquareSansPro-Regular"/>
              </a:endParaRPr>
            </a:p>
          </p:txBody>
        </p:sp>
      </p:grpSp>
    </p:spTree>
    <p:extLst>
      <p:ext uri="{BB962C8B-B14F-4D97-AF65-F5344CB8AC3E}">
        <p14:creationId xmlns:p14="http://schemas.microsoft.com/office/powerpoint/2010/main" val="1606022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7" name="Google Shape;99;p3"/>
          <p:cNvSpPr txBox="1">
            <a:spLocks/>
          </p:cNvSpPr>
          <p:nvPr/>
        </p:nvSpPr>
        <p:spPr>
          <a:xfrm>
            <a:off x="220717" y="-157655"/>
            <a:ext cx="7994596" cy="1470025"/>
          </a:xfrm>
          <a:prstGeom prst="rect">
            <a:avLst/>
          </a:prstGeom>
          <a:noFill/>
          <a:ln>
            <a:noFill/>
          </a:ln>
        </p:spPr>
        <p:txBody>
          <a:bodyPr spcFirstLastPara="1" wrap="square" lIns="91425" tIns="45700" rIns="91425" bIns="45700" anchor="b" anchorCtr="0">
            <a:normAutofit fontScale="62500" lnSpcReduction="20000"/>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lang="en-GB" dirty="0" smtClean="0"/>
          </a:p>
          <a:p>
            <a:pPr algn="l"/>
            <a:r>
              <a:rPr lang="en-US" sz="6300" dirty="0" smtClean="0">
                <a:solidFill>
                  <a:srgbClr val="164292"/>
                </a:solidFill>
              </a:rPr>
              <a:t>A </a:t>
            </a:r>
            <a:r>
              <a:rPr lang="en-US" sz="6300" dirty="0">
                <a:solidFill>
                  <a:srgbClr val="164292"/>
                </a:solidFill>
              </a:rPr>
              <a:t>long-term Vision for the EU's Rural Areas </a:t>
            </a:r>
            <a:r>
              <a:rPr lang="pl-PL" sz="6300" dirty="0" smtClean="0">
                <a:solidFill>
                  <a:srgbClr val="164292"/>
                </a:solidFill>
              </a:rPr>
              <a:t>(</a:t>
            </a:r>
            <a:r>
              <a:rPr lang="pl-PL" sz="6300" dirty="0" err="1" smtClean="0">
                <a:solidFill>
                  <a:srgbClr val="164292"/>
                </a:solidFill>
              </a:rPr>
              <a:t>June</a:t>
            </a:r>
            <a:r>
              <a:rPr lang="pl-PL" sz="6300" dirty="0" smtClean="0">
                <a:solidFill>
                  <a:srgbClr val="164292"/>
                </a:solidFill>
              </a:rPr>
              <a:t> 2021)</a:t>
            </a:r>
            <a:endParaRPr lang="it-IT" sz="6300" dirty="0">
              <a:solidFill>
                <a:srgbClr val="164292"/>
              </a:solidFill>
              <a:sym typeface="Arial"/>
            </a:endParaRPr>
          </a:p>
        </p:txBody>
      </p:sp>
      <p:sp>
        <p:nvSpPr>
          <p:cNvPr id="12" name="Google Shape;98;p3"/>
          <p:cNvSpPr txBox="1">
            <a:spLocks noGrp="1"/>
          </p:cNvSpPr>
          <p:nvPr>
            <p:ph type="subTitle" idx="1"/>
          </p:nvPr>
        </p:nvSpPr>
        <p:spPr>
          <a:xfrm>
            <a:off x="220717" y="1312370"/>
            <a:ext cx="11552183" cy="4075957"/>
          </a:xfrm>
          <a:prstGeom prst="rect">
            <a:avLst/>
          </a:prstGeom>
          <a:noFill/>
          <a:ln>
            <a:noFill/>
          </a:ln>
        </p:spPr>
        <p:txBody>
          <a:bodyPr spcFirstLastPara="1" wrap="square" lIns="91425" tIns="45700" rIns="91425" bIns="45700" anchor="t" anchorCtr="0">
            <a:noAutofit/>
          </a:bodyPr>
          <a:lstStyle/>
          <a:p>
            <a:pPr marL="0" indent="0" algn="l">
              <a:spcBef>
                <a:spcPts val="600"/>
              </a:spcBef>
            </a:pPr>
            <a:r>
              <a:rPr lang="en-GB" b="1" dirty="0"/>
              <a:t>Flagship: Develop rural mobility through </a:t>
            </a:r>
            <a:endParaRPr lang="pl-PL" b="1" dirty="0" smtClean="0"/>
          </a:p>
          <a:p>
            <a:pPr indent="-457200" algn="l">
              <a:spcBef>
                <a:spcPts val="600"/>
              </a:spcBef>
              <a:buAutoNum type="arabicParenBoth"/>
            </a:pPr>
            <a:r>
              <a:rPr lang="en-GB" b="1" dirty="0" smtClean="0"/>
              <a:t>support </a:t>
            </a:r>
            <a:r>
              <a:rPr lang="en-GB" b="1" dirty="0"/>
              <a:t>to rural municipalities in identifying best practices </a:t>
            </a:r>
            <a:endParaRPr lang="pl-PL" b="1" dirty="0" smtClean="0"/>
          </a:p>
          <a:p>
            <a:pPr indent="-457200" algn="l">
              <a:spcBef>
                <a:spcPts val="600"/>
              </a:spcBef>
              <a:buAutoNum type="arabicParenBoth"/>
            </a:pPr>
            <a:r>
              <a:rPr lang="pl-PL" b="1" dirty="0" smtClean="0"/>
              <a:t>m</a:t>
            </a:r>
            <a:r>
              <a:rPr lang="en-GB" b="1" dirty="0" err="1" smtClean="0"/>
              <a:t>ultimodal</a:t>
            </a:r>
            <a:r>
              <a:rPr lang="en-GB" b="1" dirty="0" smtClean="0"/>
              <a:t> </a:t>
            </a:r>
            <a:r>
              <a:rPr lang="en-GB" b="1" dirty="0"/>
              <a:t>digital mobility services </a:t>
            </a:r>
            <a:endParaRPr lang="en-GB" dirty="0"/>
          </a:p>
          <a:p>
            <a:pPr marL="0" indent="0" algn="l">
              <a:spcBef>
                <a:spcPts val="600"/>
              </a:spcBef>
            </a:pPr>
            <a:endParaRPr lang="pl-PL" dirty="0"/>
          </a:p>
          <a:p>
            <a:pPr marL="342900" indent="-342900" algn="l">
              <a:spcBef>
                <a:spcPts val="600"/>
              </a:spcBef>
              <a:buFont typeface="Wingdings" panose="05000000000000000000" pitchFamily="2" charset="2"/>
              <a:buChar char="Ø"/>
            </a:pPr>
            <a:r>
              <a:rPr lang="en-GB" i="1" dirty="0" smtClean="0"/>
              <a:t>Building </a:t>
            </a:r>
            <a:r>
              <a:rPr lang="en-GB" i="1" dirty="0"/>
              <a:t>on its experience with urban mobility networks, the Commission will support rural municipalities in discussing and identifying mobility solutions. The network will showcase local level initiatives which local authorities could replicate in their territory and provide a forum for discussion on rural mobility issues. </a:t>
            </a:r>
            <a:endParaRPr lang="pl-PL" i="1" dirty="0" smtClean="0"/>
          </a:p>
          <a:p>
            <a:pPr marL="342900" indent="-342900" algn="l">
              <a:spcBef>
                <a:spcPts val="600"/>
              </a:spcBef>
              <a:buFont typeface="Wingdings" panose="05000000000000000000" pitchFamily="2" charset="2"/>
              <a:buChar char="Ø"/>
            </a:pPr>
            <a:r>
              <a:rPr lang="en-GB" i="1" dirty="0" smtClean="0"/>
              <a:t>Digital </a:t>
            </a:r>
            <a:r>
              <a:rPr lang="en-GB" i="1" dirty="0"/>
              <a:t>platforms should also be used to create multimodal real-time information, ticketing or booking services, allowing people to easily reach their final destination through the most sustainable mode of transport.</a:t>
            </a:r>
            <a:endParaRPr lang="pl-PL" dirty="0"/>
          </a:p>
        </p:txBody>
      </p:sp>
    </p:spTree>
    <p:extLst>
      <p:ext uri="{BB962C8B-B14F-4D97-AF65-F5344CB8AC3E}">
        <p14:creationId xmlns:p14="http://schemas.microsoft.com/office/powerpoint/2010/main" val="3498309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7" name="Google Shape;99;p3"/>
          <p:cNvSpPr txBox="1">
            <a:spLocks/>
          </p:cNvSpPr>
          <p:nvPr/>
        </p:nvSpPr>
        <p:spPr>
          <a:xfrm>
            <a:off x="346240" y="-54756"/>
            <a:ext cx="7994596" cy="102629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SzPts val="4500"/>
            </a:pPr>
            <a:r>
              <a:rPr lang="pl-PL" sz="4400" dirty="0" smtClean="0">
                <a:solidFill>
                  <a:srgbClr val="164292"/>
                </a:solidFill>
                <a:sym typeface="Arial"/>
              </a:rPr>
              <a:t>EU </a:t>
            </a:r>
            <a:r>
              <a:rPr lang="pl-PL" sz="4400" dirty="0" err="1" smtClean="0">
                <a:solidFill>
                  <a:srgbClr val="164292"/>
                </a:solidFill>
                <a:sym typeface="Arial"/>
              </a:rPr>
              <a:t>urban</a:t>
            </a:r>
            <a:r>
              <a:rPr lang="pl-PL" sz="4400" dirty="0" smtClean="0">
                <a:solidFill>
                  <a:srgbClr val="164292"/>
                </a:solidFill>
                <a:sym typeface="Arial"/>
              </a:rPr>
              <a:t> </a:t>
            </a:r>
            <a:r>
              <a:rPr lang="pl-PL" sz="4400" dirty="0" err="1" smtClean="0">
                <a:solidFill>
                  <a:srgbClr val="164292"/>
                </a:solidFill>
                <a:sym typeface="Arial"/>
              </a:rPr>
              <a:t>mobility</a:t>
            </a:r>
            <a:r>
              <a:rPr lang="pl-PL" sz="4400" dirty="0" smtClean="0">
                <a:solidFill>
                  <a:srgbClr val="164292"/>
                </a:solidFill>
                <a:sym typeface="Arial"/>
              </a:rPr>
              <a:t> policy to </a:t>
            </a:r>
            <a:r>
              <a:rPr lang="pl-PL" sz="4400" dirty="0" err="1" smtClean="0">
                <a:solidFill>
                  <a:srgbClr val="164292"/>
                </a:solidFill>
                <a:sym typeface="Arial"/>
              </a:rPr>
              <a:t>date</a:t>
            </a:r>
            <a:endParaRPr lang="it-IT" sz="4400" dirty="0">
              <a:solidFill>
                <a:srgbClr val="164292"/>
              </a:solidFill>
              <a:sym typeface="Arial"/>
            </a:endParaRPr>
          </a:p>
        </p:txBody>
      </p:sp>
      <p:grpSp>
        <p:nvGrpSpPr>
          <p:cNvPr id="6" name="Group 5"/>
          <p:cNvGrpSpPr/>
          <p:nvPr/>
        </p:nvGrpSpPr>
        <p:grpSpPr>
          <a:xfrm>
            <a:off x="168323" y="918772"/>
            <a:ext cx="2659512" cy="2511866"/>
            <a:chOff x="5001018" y="2032358"/>
            <a:chExt cx="2491072" cy="2453524"/>
          </a:xfrm>
        </p:grpSpPr>
        <p:grpSp>
          <p:nvGrpSpPr>
            <p:cNvPr id="8" name="Center circle">
              <a:extLst>
                <a:ext uri="{FF2B5EF4-FFF2-40B4-BE49-F238E27FC236}">
                  <a16:creationId xmlns:a16="http://schemas.microsoft.com/office/drawing/2014/main" id="{547E50F4-2D2D-CE4D-A281-C3F935FB8C0A}"/>
                </a:ext>
              </a:extLst>
            </p:cNvPr>
            <p:cNvGrpSpPr/>
            <p:nvPr/>
          </p:nvGrpSpPr>
          <p:grpSpPr>
            <a:xfrm>
              <a:off x="5001018" y="2032358"/>
              <a:ext cx="2491072" cy="2453524"/>
              <a:chOff x="6892120" y="2889324"/>
              <a:chExt cx="4489197" cy="4491801"/>
            </a:xfrm>
          </p:grpSpPr>
          <p:sp>
            <p:nvSpPr>
              <p:cNvPr id="10" name="Big circle">
                <a:extLst>
                  <a:ext uri="{FF2B5EF4-FFF2-40B4-BE49-F238E27FC236}">
                    <a16:creationId xmlns:a16="http://schemas.microsoft.com/office/drawing/2014/main" id="{6D4DA7E5-B3AF-A645-8038-CD85D9B3F6CA}"/>
                  </a:ext>
                </a:extLst>
              </p:cNvPr>
              <p:cNvSpPr/>
              <p:nvPr/>
            </p:nvSpPr>
            <p:spPr>
              <a:xfrm>
                <a:off x="6909858" y="2909053"/>
                <a:ext cx="4471459" cy="4472072"/>
              </a:xfrm>
              <a:custGeom>
                <a:avLst/>
                <a:gdLst/>
                <a:ahLst/>
                <a:cxnLst/>
                <a:rect l="0" t="0" r="0" b="0"/>
                <a:pathLst>
                  <a:path w="5960910" h="5960922">
                    <a:moveTo>
                      <a:pt x="0" y="2980461"/>
                    </a:moveTo>
                    <a:cubicBezTo>
                      <a:pt x="0" y="1334401"/>
                      <a:pt x="1334401" y="0"/>
                      <a:pt x="2980461" y="0"/>
                    </a:cubicBezTo>
                    <a:cubicBezTo>
                      <a:pt x="4626521" y="0"/>
                      <a:pt x="5960910" y="1334401"/>
                      <a:pt x="5960910" y="2980461"/>
                    </a:cubicBezTo>
                    <a:cubicBezTo>
                      <a:pt x="5960910" y="4626521"/>
                      <a:pt x="4626521" y="5960922"/>
                      <a:pt x="2980461" y="5960922"/>
                    </a:cubicBezTo>
                    <a:cubicBezTo>
                      <a:pt x="1334401" y="5960922"/>
                      <a:pt x="0" y="4626521"/>
                      <a:pt x="0" y="2980461"/>
                    </a:cubicBezTo>
                    <a:close/>
                  </a:path>
                </a:pathLst>
              </a:custGeom>
              <a:gradFill>
                <a:gsLst>
                  <a:gs pos="0">
                    <a:srgbClr val="EAEAEA"/>
                  </a:gs>
                  <a:gs pos="100000">
                    <a:srgbClr val="FEFFFF"/>
                  </a:gs>
                </a:gsLst>
                <a:lin ang="13500000" scaled="1"/>
              </a:gradFill>
              <a:ln w="12700" cmpd="sng">
                <a:noFill/>
                <a:prstDash val="solid"/>
              </a:ln>
              <a:effectLst>
                <a:outerShdw blurRad="317500" dist="127000" dir="2700000" algn="tl" rotWithShape="0">
                  <a:prstClr val="black">
                    <a:alpha val="60000"/>
                  </a:prstClr>
                </a:outerShdw>
              </a:effectLst>
            </p:spPr>
            <p:txBody>
              <a:bodyPr wrap="square" lIns="68588" tIns="34294" rIns="68588" bIns="34294" anchor="ctr">
                <a:spAutoFit/>
              </a:bodyPr>
              <a:lstStyle/>
              <a:p>
                <a:pPr algn="ctr"/>
                <a:endParaRPr lang="en-US" dirty="0"/>
              </a:p>
            </p:txBody>
          </p:sp>
          <p:pic>
            <p:nvPicPr>
              <p:cNvPr id="11" name="Texture" descr="D:\andrew\Работа\Андрей\00_Presentations\WOW\PPT ready\Ready 02\3480.png">
                <a:extLst>
                  <a:ext uri="{FF2B5EF4-FFF2-40B4-BE49-F238E27FC236}">
                    <a16:creationId xmlns:a16="http://schemas.microsoft.com/office/drawing/2014/main" id="{40483437-18B4-F649-AAB7-D5B7D46FEEDD}"/>
                  </a:ext>
                </a:extLst>
              </p:cNvPr>
              <p:cNvPicPr>
                <a:picLocks noChangeAspect="1" noChangeArrowheads="1"/>
              </p:cNvPicPr>
              <p:nvPr/>
            </p:nvPicPr>
            <p:blipFill>
              <a:blip r:embed="rId4" cstate="print"/>
              <a:srcRect/>
              <a:stretch>
                <a:fillRect/>
              </a:stretch>
            </p:blipFill>
            <p:spPr bwMode="auto">
              <a:xfrm>
                <a:off x="6892120" y="2889324"/>
                <a:ext cx="4473954" cy="4473368"/>
              </a:xfrm>
              <a:prstGeom prst="rect">
                <a:avLst/>
              </a:prstGeom>
              <a:noFill/>
              <a:ln>
                <a:noFill/>
              </a:ln>
            </p:spPr>
          </p:pic>
        </p:grpSp>
        <p:pic>
          <p:nvPicPr>
            <p:cNvPr id="9" name="Image 13" descr="Une image contenant bleu, signe, rue, cité&#10;&#10;Description générée automatiquement">
              <a:extLst>
                <a:ext uri="{FF2B5EF4-FFF2-40B4-BE49-F238E27FC236}">
                  <a16:creationId xmlns:a16="http://schemas.microsoft.com/office/drawing/2014/main" id="{22F8AA6B-0D5C-4AC3-AA4D-A4A45F9252F3}"/>
                </a:ext>
              </a:extLst>
            </p:cNvPr>
            <p:cNvPicPr>
              <a:picLocks noChangeAspect="1"/>
            </p:cNvPicPr>
            <p:nvPr/>
          </p:nvPicPr>
          <p:blipFill rotWithShape="1">
            <a:blip r:embed="rId5">
              <a:extLst>
                <a:ext uri="{28A0092B-C50C-407E-A947-70E740481C1C}">
                  <a14:useLocalDpi xmlns:a14="http://schemas.microsoft.com/office/drawing/2010/main" val="0"/>
                </a:ext>
              </a:extLst>
            </a:blip>
            <a:srcRect l="2587" r="73184" b="62738"/>
            <a:stretch/>
          </p:blipFill>
          <p:spPr>
            <a:xfrm>
              <a:off x="5533275" y="2574925"/>
              <a:ext cx="1436400" cy="1358319"/>
            </a:xfrm>
            <a:prstGeom prst="rect">
              <a:avLst/>
            </a:prstGeom>
          </p:spPr>
        </p:pic>
      </p:grpSp>
      <p:pic>
        <p:nvPicPr>
          <p:cNvPr id="13" name="Picture 12"/>
          <p:cNvPicPr>
            <a:picLocks noChangeAspect="1"/>
          </p:cNvPicPr>
          <p:nvPr/>
        </p:nvPicPr>
        <p:blipFill>
          <a:blip r:embed="rId6"/>
          <a:stretch>
            <a:fillRect/>
          </a:stretch>
        </p:blipFill>
        <p:spPr>
          <a:xfrm>
            <a:off x="3467981" y="1527005"/>
            <a:ext cx="3514725" cy="1295400"/>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17995" y="2749003"/>
            <a:ext cx="4651473" cy="3288384"/>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58973" y="1527005"/>
            <a:ext cx="4344881" cy="2443996"/>
          </a:xfrm>
          <a:prstGeom prst="rect">
            <a:avLst/>
          </a:prstGeom>
        </p:spPr>
      </p:pic>
      <p:pic>
        <p:nvPicPr>
          <p:cNvPr id="16" name="Picture 15" descr="C:\Users\rapacpi\AppData\Local\Microsoft\Windows\INetCache\Content.MSO\564FB2FC.tmp"/>
          <p:cNvPicPr/>
          <p:nvPr/>
        </p:nvPicPr>
        <p:blipFill>
          <a:blip r:embed="rId9">
            <a:extLst>
              <a:ext uri="{28A0092B-C50C-407E-A947-70E740481C1C}">
                <a14:useLocalDpi xmlns:a14="http://schemas.microsoft.com/office/drawing/2010/main" val="0"/>
              </a:ext>
            </a:extLst>
          </a:blip>
          <a:srcRect/>
          <a:stretch>
            <a:fillRect/>
          </a:stretch>
        </p:blipFill>
        <p:spPr bwMode="auto">
          <a:xfrm>
            <a:off x="8204803" y="3348317"/>
            <a:ext cx="2350223" cy="3231371"/>
          </a:xfrm>
          <a:prstGeom prst="rect">
            <a:avLst/>
          </a:prstGeom>
          <a:noFill/>
          <a:ln>
            <a:noFill/>
          </a:ln>
        </p:spPr>
      </p:pic>
    </p:spTree>
    <p:extLst>
      <p:ext uri="{BB962C8B-B14F-4D97-AF65-F5344CB8AC3E}">
        <p14:creationId xmlns:p14="http://schemas.microsoft.com/office/powerpoint/2010/main" val="3104675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5" name="Google Shape;99;p3"/>
          <p:cNvSpPr txBox="1">
            <a:spLocks noGrp="1"/>
          </p:cNvSpPr>
          <p:nvPr>
            <p:ph type="ctrTitle"/>
          </p:nvPr>
        </p:nvSpPr>
        <p:spPr>
          <a:xfrm>
            <a:off x="220717" y="0"/>
            <a:ext cx="10720552" cy="1470025"/>
          </a:xfrm>
          <a:prstGeom prst="rect">
            <a:avLst/>
          </a:prstGeom>
          <a:noFill/>
          <a:ln>
            <a:noFill/>
          </a:ln>
        </p:spPr>
        <p:txBody>
          <a:bodyPr spcFirstLastPara="1" wrap="square" lIns="91425" tIns="45700" rIns="91425" bIns="45700" anchor="b" anchorCtr="0">
            <a:normAutofit fontScale="90000"/>
          </a:bodyPr>
          <a:lstStyle/>
          <a:p>
            <a:pPr lvl="0" algn="l">
              <a:buSzPts val="4500"/>
            </a:pPr>
            <a:r>
              <a:rPr lang="en-US" sz="4800" dirty="0">
                <a:solidFill>
                  <a:srgbClr val="164292"/>
                </a:solidFill>
              </a:rPr>
              <a:t>New EU </a:t>
            </a:r>
            <a:r>
              <a:rPr lang="en-US" sz="4800" b="1" dirty="0">
                <a:solidFill>
                  <a:srgbClr val="164292"/>
                </a:solidFill>
              </a:rPr>
              <a:t>Urban mobility </a:t>
            </a:r>
            <a:r>
              <a:rPr lang="en-US" sz="4800" dirty="0" smtClean="0">
                <a:solidFill>
                  <a:srgbClr val="164292"/>
                </a:solidFill>
              </a:rPr>
              <a:t>framework</a:t>
            </a:r>
            <a:r>
              <a:rPr lang="pl-PL" sz="4800" dirty="0" smtClean="0">
                <a:solidFill>
                  <a:srgbClr val="164292"/>
                </a:solidFill>
              </a:rPr>
              <a:t> (Dec. 2021)</a:t>
            </a:r>
            <a:r>
              <a:rPr lang="pl-PL" sz="4800" b="1" dirty="0" smtClean="0">
                <a:solidFill>
                  <a:srgbClr val="EC7404"/>
                </a:solidFill>
                <a:latin typeface="PFSquareSansPro-Bold" panose="02000800000000020004" pitchFamily="50" charset="0"/>
              </a:rPr>
              <a:t> </a:t>
            </a:r>
            <a:r>
              <a:rPr lang="fr-BE" sz="4800" b="1" dirty="0">
                <a:solidFill>
                  <a:srgbClr val="EC7404"/>
                </a:solidFill>
                <a:latin typeface="PFSquareSansPro-Bold" panose="02000800000000020004" pitchFamily="50" charset="0"/>
              </a:rPr>
              <a:t/>
            </a:r>
            <a:br>
              <a:rPr lang="fr-BE" sz="4800" b="1" dirty="0">
                <a:solidFill>
                  <a:srgbClr val="EC7404"/>
                </a:solidFill>
                <a:latin typeface="PFSquareSansPro-Bold" panose="02000800000000020004" pitchFamily="50" charset="0"/>
              </a:rPr>
            </a:br>
            <a:r>
              <a:rPr lang="pl-PL" sz="4000" dirty="0" err="1" smtClean="0"/>
              <a:t>Main</a:t>
            </a:r>
            <a:r>
              <a:rPr lang="pl-PL" sz="4000" dirty="0" smtClean="0"/>
              <a:t> </a:t>
            </a:r>
            <a:r>
              <a:rPr lang="pl-PL" sz="4000" dirty="0" err="1" smtClean="0"/>
              <a:t>elements</a:t>
            </a:r>
            <a:endParaRPr lang="it-IT" sz="4000" dirty="0">
              <a:latin typeface="Arial"/>
              <a:ea typeface="Arial"/>
              <a:cs typeface="Arial"/>
              <a:sym typeface="Arial"/>
            </a:endParaRPr>
          </a:p>
        </p:txBody>
      </p:sp>
      <p:sp>
        <p:nvSpPr>
          <p:cNvPr id="8" name="Content Placeholder 9"/>
          <p:cNvSpPr txBox="1">
            <a:spLocks/>
          </p:cNvSpPr>
          <p:nvPr/>
        </p:nvSpPr>
        <p:spPr>
          <a:xfrm>
            <a:off x="557047" y="1470025"/>
            <a:ext cx="10878207" cy="1468075"/>
          </a:xfrm>
          <a:prstGeom prst="rect">
            <a:avLst/>
          </a:prstGeom>
          <a:noFill/>
          <a:ln>
            <a:noFill/>
          </a:ln>
        </p:spPr>
        <p:txBody>
          <a:bodyPr spcFirstLastPara="1" wrap="square" lIns="91425" tIns="45700" rIns="91425" bIns="45700" anchor="t" anchorCtr="0">
            <a:normAutofit fontScale="92500" lnSpcReduction="10000"/>
          </a:bodyPr>
          <a:lstStyle>
            <a:defPPr marR="0" lvl="0" algn="l" rtl="0">
              <a:lnSpc>
                <a:spcPct val="100000"/>
              </a:lnSpc>
              <a:spcBef>
                <a:spcPts val="0"/>
              </a:spcBef>
              <a:spcAft>
                <a:spcPts val="0"/>
              </a:spcAft>
            </a:defPPr>
            <a:lvl1pPr marL="457200" marR="0" lvl="0" indent="-40640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L="914400" marR="0" lvl="1" indent="-381000"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L="1371600" marR="0" lvl="2" indent="-355600"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L="1828800" marR="0" lvl="3"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L="2286000" marR="0" lvl="4"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pPr marL="0" indent="0" algn="just"/>
            <a:r>
              <a:rPr lang="en-US" sz="2600" b="1" kern="1200" dirty="0">
                <a:solidFill>
                  <a:schemeClr val="accent2"/>
                </a:solidFill>
                <a:latin typeface="PFSquareSansPro-Bold" panose="02000800000000020004" pitchFamily="50" charset="0"/>
                <a:ea typeface="+mn-ea"/>
                <a:cs typeface="+mn-cs"/>
              </a:rPr>
              <a:t>We want people and goods to move more sustainably in our cities, to make life easier for the rural and suburban commuters travelling to school or work, and to support cities in their role as essential transport hubs within the single market.</a:t>
            </a:r>
            <a:r>
              <a:rPr lang="en-US" b="1" dirty="0" smtClean="0"/>
              <a:t> </a:t>
            </a:r>
            <a:endParaRPr lang="en-GB" dirty="0"/>
          </a:p>
        </p:txBody>
      </p:sp>
      <p:pic>
        <p:nvPicPr>
          <p:cNvPr id="9" name="Picture 8"/>
          <p:cNvPicPr>
            <a:picLocks noChangeAspect="1"/>
          </p:cNvPicPr>
          <p:nvPr/>
        </p:nvPicPr>
        <p:blipFill>
          <a:blip r:embed="rId4"/>
          <a:stretch>
            <a:fillRect/>
          </a:stretch>
        </p:blipFill>
        <p:spPr>
          <a:xfrm>
            <a:off x="2418213" y="2845958"/>
            <a:ext cx="8242984" cy="3110905"/>
          </a:xfrm>
          <a:prstGeom prst="rect">
            <a:avLst/>
          </a:prstGeom>
        </p:spPr>
      </p:pic>
    </p:spTree>
    <p:extLst>
      <p:ext uri="{BB962C8B-B14F-4D97-AF65-F5344CB8AC3E}">
        <p14:creationId xmlns:p14="http://schemas.microsoft.com/office/powerpoint/2010/main" val="4168036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5" name="Google Shape;99;p3"/>
          <p:cNvSpPr txBox="1">
            <a:spLocks noGrp="1"/>
          </p:cNvSpPr>
          <p:nvPr>
            <p:ph type="ctrTitle"/>
          </p:nvPr>
        </p:nvSpPr>
        <p:spPr>
          <a:xfrm>
            <a:off x="220717" y="0"/>
            <a:ext cx="10720552" cy="1470025"/>
          </a:xfrm>
          <a:prstGeom prst="rect">
            <a:avLst/>
          </a:prstGeom>
          <a:noFill/>
          <a:ln>
            <a:noFill/>
          </a:ln>
        </p:spPr>
        <p:txBody>
          <a:bodyPr spcFirstLastPara="1" wrap="square" lIns="91425" tIns="45700" rIns="91425" bIns="45700" anchor="b" anchorCtr="0">
            <a:normAutofit/>
          </a:bodyPr>
          <a:lstStyle/>
          <a:p>
            <a:pPr lvl="0" algn="l">
              <a:buSzPts val="4500"/>
            </a:pPr>
            <a:r>
              <a:rPr lang="en-US" sz="4800" dirty="0">
                <a:solidFill>
                  <a:srgbClr val="164292"/>
                </a:solidFill>
              </a:rPr>
              <a:t>New EU </a:t>
            </a:r>
            <a:r>
              <a:rPr lang="en-US" sz="4800" b="1" dirty="0">
                <a:solidFill>
                  <a:srgbClr val="164292"/>
                </a:solidFill>
              </a:rPr>
              <a:t>Urban mobility </a:t>
            </a:r>
            <a:r>
              <a:rPr lang="en-US" sz="4800" dirty="0">
                <a:solidFill>
                  <a:srgbClr val="164292"/>
                </a:solidFill>
              </a:rPr>
              <a:t>framework</a:t>
            </a:r>
            <a:r>
              <a:rPr lang="pl-PL" sz="4800" b="1" dirty="0">
                <a:solidFill>
                  <a:srgbClr val="EC7404"/>
                </a:solidFill>
                <a:latin typeface="PFSquareSansPro-Bold" panose="02000800000000020004" pitchFamily="50" charset="0"/>
              </a:rPr>
              <a:t> </a:t>
            </a:r>
            <a:r>
              <a:rPr lang="fr-BE" sz="4800" b="1" dirty="0">
                <a:solidFill>
                  <a:srgbClr val="EC7404"/>
                </a:solidFill>
                <a:latin typeface="PFSquareSansPro-Bold" panose="02000800000000020004" pitchFamily="50" charset="0"/>
              </a:rPr>
              <a:t/>
            </a:r>
            <a:br>
              <a:rPr lang="fr-BE" sz="4800" b="1" dirty="0">
                <a:solidFill>
                  <a:srgbClr val="EC7404"/>
                </a:solidFill>
                <a:latin typeface="PFSquareSansPro-Bold" panose="02000800000000020004" pitchFamily="50" charset="0"/>
              </a:rPr>
            </a:br>
            <a:r>
              <a:rPr lang="en-US" sz="3600" dirty="0"/>
              <a:t>A reinforced </a:t>
            </a:r>
            <a:r>
              <a:rPr lang="en-US" sz="3600" dirty="0" smtClean="0"/>
              <a:t>approach</a:t>
            </a:r>
            <a:r>
              <a:rPr lang="pl-PL" sz="3600" dirty="0" smtClean="0"/>
              <a:t> </a:t>
            </a:r>
            <a:r>
              <a:rPr lang="en-US" sz="3600" dirty="0" smtClean="0"/>
              <a:t>to </a:t>
            </a:r>
            <a:r>
              <a:rPr lang="en-US" sz="3600" dirty="0"/>
              <a:t>TEN-T urban nodes</a:t>
            </a:r>
            <a:endParaRPr lang="it-IT" sz="3600" dirty="0">
              <a:latin typeface="Arial"/>
              <a:ea typeface="Arial"/>
              <a:cs typeface="Arial"/>
              <a:sym typeface="Arial"/>
            </a:endParaRPr>
          </a:p>
        </p:txBody>
      </p:sp>
      <p:sp>
        <p:nvSpPr>
          <p:cNvPr id="8" name="Google Shape;98;p3"/>
          <p:cNvSpPr txBox="1">
            <a:spLocks noGrp="1"/>
          </p:cNvSpPr>
          <p:nvPr>
            <p:ph type="subTitle" idx="1"/>
          </p:nvPr>
        </p:nvSpPr>
        <p:spPr>
          <a:xfrm>
            <a:off x="220717" y="1470025"/>
            <a:ext cx="11552183" cy="4075957"/>
          </a:xfrm>
          <a:prstGeom prst="rect">
            <a:avLst/>
          </a:prstGeom>
          <a:noFill/>
          <a:ln>
            <a:noFill/>
          </a:ln>
        </p:spPr>
        <p:txBody>
          <a:bodyPr spcFirstLastPara="1" wrap="square" lIns="91425" tIns="45700" rIns="91425" bIns="45700" anchor="t" anchorCtr="0">
            <a:noAutofit/>
          </a:bodyPr>
          <a:lstStyle/>
          <a:p>
            <a:pPr marL="0" indent="0" algn="l" defTabSz="967710">
              <a:lnSpc>
                <a:spcPct val="80000"/>
              </a:lnSpc>
              <a:spcBef>
                <a:spcPts val="1058"/>
              </a:spcBef>
            </a:pPr>
            <a:r>
              <a:rPr lang="en-GB" sz="2600" b="1" kern="1200" dirty="0">
                <a:solidFill>
                  <a:schemeClr val="accent2"/>
                </a:solidFill>
                <a:latin typeface="PFSquareSansPro-Bold" panose="02000800000000020004" pitchFamily="50" charset="0"/>
                <a:ea typeface="+mn-ea"/>
                <a:cs typeface="+mn-cs"/>
              </a:rPr>
              <a:t>Need for efficient and inclusive connectivity between rural, </a:t>
            </a:r>
            <a:r>
              <a:rPr lang="en-GB" sz="2600" b="1" kern="1200" dirty="0" err="1">
                <a:solidFill>
                  <a:schemeClr val="accent2"/>
                </a:solidFill>
                <a:latin typeface="PFSquareSansPro-Bold" panose="02000800000000020004" pitchFamily="50" charset="0"/>
                <a:ea typeface="+mn-ea"/>
                <a:cs typeface="+mn-cs"/>
              </a:rPr>
              <a:t>peri</a:t>
            </a:r>
            <a:r>
              <a:rPr lang="en-GB" sz="2600" b="1" kern="1200" dirty="0">
                <a:solidFill>
                  <a:schemeClr val="accent2"/>
                </a:solidFill>
                <a:latin typeface="PFSquareSansPro-Bold" panose="02000800000000020004" pitchFamily="50" charset="0"/>
                <a:ea typeface="+mn-ea"/>
                <a:cs typeface="+mn-cs"/>
              </a:rPr>
              <a:t>-urban and urban areas via sustainable mobility options</a:t>
            </a:r>
          </a:p>
          <a:p>
            <a:pPr marL="0" lvl="0" indent="0" algn="l">
              <a:spcBef>
                <a:spcPts val="600"/>
              </a:spcBef>
            </a:pPr>
            <a:r>
              <a:rPr lang="en-GB" dirty="0" smtClean="0"/>
              <a:t>More </a:t>
            </a:r>
            <a:r>
              <a:rPr lang="en-GB" dirty="0"/>
              <a:t>suitable infrastructure is needed to increase the share of public transport</a:t>
            </a:r>
            <a:r>
              <a:rPr lang="pl-PL" dirty="0"/>
              <a:t>:</a:t>
            </a:r>
            <a:endParaRPr lang="en-GB" dirty="0"/>
          </a:p>
          <a:p>
            <a:pPr marL="941055" lvl="1" indent="-457200" algn="l">
              <a:spcBef>
                <a:spcPts val="600"/>
              </a:spcBef>
              <a:buSzPts val="2400"/>
              <a:buFont typeface="Arial" panose="020B0604020202020204" pitchFamily="34" charset="0"/>
              <a:buChar char="•"/>
            </a:pPr>
            <a:r>
              <a:rPr lang="pl-PL" sz="2400" dirty="0" err="1" smtClean="0"/>
              <a:t>requirement</a:t>
            </a:r>
            <a:r>
              <a:rPr lang="pl-PL" sz="2400" dirty="0" smtClean="0"/>
              <a:t> for</a:t>
            </a:r>
            <a:r>
              <a:rPr lang="en-GB" sz="2400" dirty="0" smtClean="0"/>
              <a:t> </a:t>
            </a:r>
            <a:r>
              <a:rPr lang="en-GB" sz="2400" dirty="0"/>
              <a:t>multimodal passenger hubs, including park and ride facilities, to improve first and last mile connections and to enhance the necessary capacities for long-distance connectivity in and between urban nodes; </a:t>
            </a:r>
          </a:p>
          <a:p>
            <a:pPr marL="941055" lvl="1" indent="-457200" algn="l">
              <a:spcBef>
                <a:spcPts val="600"/>
              </a:spcBef>
              <a:buSzPts val="2400"/>
              <a:buFont typeface="Arial" panose="020B0604020202020204" pitchFamily="34" charset="0"/>
              <a:buChar char="•"/>
            </a:pPr>
            <a:r>
              <a:rPr lang="en-GB" sz="2400" dirty="0" smtClean="0"/>
              <a:t>effectively </a:t>
            </a:r>
            <a:r>
              <a:rPr lang="en-GB" sz="2400" dirty="0"/>
              <a:t>interconnected with urban rail, metro, tram, bus, coaches, shared mobility services </a:t>
            </a:r>
          </a:p>
          <a:p>
            <a:pPr marL="941055" lvl="1" indent="-457200" algn="l">
              <a:spcBef>
                <a:spcPts val="600"/>
              </a:spcBef>
              <a:buSzPts val="2400"/>
              <a:buFont typeface="Arial" panose="020B0604020202020204" pitchFamily="34" charset="0"/>
              <a:buChar char="•"/>
            </a:pPr>
            <a:r>
              <a:rPr lang="pl-PL" sz="2400" dirty="0" smtClean="0"/>
              <a:t>w</a:t>
            </a:r>
            <a:r>
              <a:rPr lang="en-GB" sz="2400" dirty="0" err="1" smtClean="0"/>
              <a:t>ith</a:t>
            </a:r>
            <a:r>
              <a:rPr lang="en-GB" sz="2400" dirty="0" smtClean="0"/>
              <a:t> </a:t>
            </a:r>
            <a:r>
              <a:rPr lang="en-GB" sz="2400" dirty="0"/>
              <a:t>better and bigger park and ride </a:t>
            </a:r>
            <a:r>
              <a:rPr lang="en-GB" sz="2400" dirty="0" smtClean="0"/>
              <a:t>facilities</a:t>
            </a:r>
            <a:r>
              <a:rPr lang="pl-PL" sz="2400" dirty="0" smtClean="0"/>
              <a:t> a</a:t>
            </a:r>
            <a:r>
              <a:rPr lang="en-GB" sz="2400" dirty="0" err="1" smtClean="0"/>
              <a:t>nd</a:t>
            </a:r>
            <a:r>
              <a:rPr lang="en-GB" sz="2400" dirty="0" smtClean="0"/>
              <a:t> </a:t>
            </a:r>
            <a:r>
              <a:rPr lang="en-GB" sz="2400" dirty="0"/>
              <a:t>better equipped with appropriate bike parks </a:t>
            </a:r>
          </a:p>
          <a:p>
            <a:pPr marL="941055" lvl="1" indent="-457200" algn="l">
              <a:spcBef>
                <a:spcPts val="600"/>
              </a:spcBef>
              <a:buSzPts val="2400"/>
              <a:buFont typeface="Arial" panose="020B0604020202020204" pitchFamily="34" charset="0"/>
              <a:buChar char="•"/>
            </a:pPr>
            <a:r>
              <a:rPr lang="en-GB" sz="2400" dirty="0"/>
              <a:t>and publicly accessible recharging and refuelling points for low- and zero-emission vehicles. </a:t>
            </a:r>
          </a:p>
          <a:p>
            <a:pPr marL="483855" lvl="1" indent="0" algn="l">
              <a:spcBef>
                <a:spcPts val="600"/>
              </a:spcBef>
              <a:buSzPts val="2400"/>
            </a:pPr>
            <a:r>
              <a:rPr lang="en-GB" sz="2400" dirty="0" smtClean="0"/>
              <a:t> </a:t>
            </a:r>
            <a:endParaRPr lang="en-GB" sz="2400" dirty="0"/>
          </a:p>
        </p:txBody>
      </p:sp>
    </p:spTree>
    <p:extLst>
      <p:ext uri="{BB962C8B-B14F-4D97-AF65-F5344CB8AC3E}">
        <p14:creationId xmlns:p14="http://schemas.microsoft.com/office/powerpoint/2010/main" val="4204531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5" name="Google Shape;99;p3"/>
          <p:cNvSpPr txBox="1">
            <a:spLocks noGrp="1"/>
          </p:cNvSpPr>
          <p:nvPr>
            <p:ph type="ctrTitle"/>
          </p:nvPr>
        </p:nvSpPr>
        <p:spPr>
          <a:xfrm>
            <a:off x="220717" y="0"/>
            <a:ext cx="10720552" cy="1470025"/>
          </a:xfrm>
          <a:prstGeom prst="rect">
            <a:avLst/>
          </a:prstGeom>
          <a:noFill/>
          <a:ln>
            <a:noFill/>
          </a:ln>
        </p:spPr>
        <p:txBody>
          <a:bodyPr spcFirstLastPara="1" wrap="square" lIns="91425" tIns="45700" rIns="91425" bIns="45700" anchor="b" anchorCtr="0">
            <a:normAutofit/>
          </a:bodyPr>
          <a:lstStyle/>
          <a:p>
            <a:pPr algn="l"/>
            <a:r>
              <a:rPr lang="en-US" sz="4800" dirty="0" smtClean="0">
                <a:solidFill>
                  <a:srgbClr val="164292"/>
                </a:solidFill>
              </a:rPr>
              <a:t>New EU </a:t>
            </a:r>
            <a:r>
              <a:rPr lang="en-US" sz="4800" b="1" dirty="0" smtClean="0">
                <a:solidFill>
                  <a:srgbClr val="164292"/>
                </a:solidFill>
              </a:rPr>
              <a:t>Urban mobility </a:t>
            </a:r>
            <a:r>
              <a:rPr lang="en-US" sz="4800" dirty="0" smtClean="0">
                <a:solidFill>
                  <a:srgbClr val="164292"/>
                </a:solidFill>
              </a:rPr>
              <a:t>framework</a:t>
            </a:r>
            <a:r>
              <a:rPr lang="pl-PL" sz="4800" b="1" dirty="0" smtClean="0">
                <a:solidFill>
                  <a:srgbClr val="EC7404"/>
                </a:solidFill>
                <a:latin typeface="PFSquareSansPro-Bold" panose="02000800000000020004" pitchFamily="50" charset="0"/>
              </a:rPr>
              <a:t> </a:t>
            </a:r>
            <a:r>
              <a:rPr lang="fr-BE" sz="4800" b="1" dirty="0" smtClean="0">
                <a:solidFill>
                  <a:srgbClr val="EC7404"/>
                </a:solidFill>
                <a:latin typeface="PFSquareSansPro-Bold" panose="02000800000000020004" pitchFamily="50" charset="0"/>
              </a:rPr>
              <a:t/>
            </a:r>
            <a:br>
              <a:rPr lang="fr-BE" sz="4800" b="1" dirty="0" smtClean="0">
                <a:solidFill>
                  <a:srgbClr val="EC7404"/>
                </a:solidFill>
                <a:latin typeface="PFSquareSansPro-Bold" panose="02000800000000020004" pitchFamily="50" charset="0"/>
              </a:rPr>
            </a:br>
            <a:r>
              <a:rPr lang="fr-BE" sz="3600" dirty="0" err="1"/>
              <a:t>Sustainable</a:t>
            </a:r>
            <a:r>
              <a:rPr lang="fr-BE" sz="3600" dirty="0"/>
              <a:t> </a:t>
            </a:r>
            <a:r>
              <a:rPr lang="fr-BE" sz="3600" dirty="0" err="1"/>
              <a:t>Urban</a:t>
            </a:r>
            <a:r>
              <a:rPr lang="fr-BE" sz="3600" dirty="0"/>
              <a:t> </a:t>
            </a:r>
            <a:r>
              <a:rPr lang="fr-BE" sz="3600" dirty="0" err="1"/>
              <a:t>Mobility</a:t>
            </a:r>
            <a:r>
              <a:rPr lang="fr-BE" sz="3600" dirty="0"/>
              <a:t> </a:t>
            </a:r>
            <a:r>
              <a:rPr lang="fr-BE" sz="3600" dirty="0" smtClean="0"/>
              <a:t>Plans</a:t>
            </a:r>
            <a:r>
              <a:rPr lang="pl-PL" sz="3600" dirty="0" smtClean="0"/>
              <a:t> and </a:t>
            </a:r>
            <a:r>
              <a:rPr lang="pl-PL" sz="3600" dirty="0" err="1" smtClean="0"/>
              <a:t>governance</a:t>
            </a:r>
            <a:endParaRPr lang="en-GB" sz="3600" dirty="0"/>
          </a:p>
        </p:txBody>
      </p:sp>
      <p:sp>
        <p:nvSpPr>
          <p:cNvPr id="8" name="Google Shape;98;p3"/>
          <p:cNvSpPr txBox="1">
            <a:spLocks noGrp="1"/>
          </p:cNvSpPr>
          <p:nvPr>
            <p:ph type="subTitle" idx="1"/>
          </p:nvPr>
        </p:nvSpPr>
        <p:spPr>
          <a:xfrm>
            <a:off x="220717" y="1470025"/>
            <a:ext cx="11552183" cy="4075957"/>
          </a:xfrm>
          <a:prstGeom prst="rect">
            <a:avLst/>
          </a:prstGeom>
          <a:noFill/>
          <a:ln>
            <a:noFill/>
          </a:ln>
        </p:spPr>
        <p:txBody>
          <a:bodyPr spcFirstLastPara="1" wrap="square" lIns="91425" tIns="45700" rIns="91425" bIns="45700" anchor="t" anchorCtr="0">
            <a:noAutofit/>
          </a:bodyPr>
          <a:lstStyle/>
          <a:p>
            <a:pPr marL="0" indent="0" algn="l" defTabSz="967710">
              <a:lnSpc>
                <a:spcPct val="80000"/>
              </a:lnSpc>
              <a:spcBef>
                <a:spcPts val="1058"/>
              </a:spcBef>
            </a:pPr>
            <a:r>
              <a:rPr lang="en-US" sz="2600" b="1" kern="1200" dirty="0">
                <a:solidFill>
                  <a:schemeClr val="accent2"/>
                </a:solidFill>
                <a:latin typeface="PFSquareSansPro-Bold" panose="02000800000000020004" pitchFamily="50" charset="0"/>
                <a:ea typeface="+mn-ea"/>
                <a:cs typeface="+mn-cs"/>
              </a:rPr>
              <a:t>SUMP concept: whole functional urban area, including the links to the rural/</a:t>
            </a:r>
            <a:r>
              <a:rPr lang="en-US" sz="2600" b="1" kern="1200" dirty="0" err="1">
                <a:solidFill>
                  <a:schemeClr val="accent2"/>
                </a:solidFill>
                <a:latin typeface="PFSquareSansPro-Bold" panose="02000800000000020004" pitchFamily="50" charset="0"/>
                <a:ea typeface="+mn-ea"/>
                <a:cs typeface="+mn-cs"/>
              </a:rPr>
              <a:t>peri</a:t>
            </a:r>
            <a:r>
              <a:rPr lang="en-US" sz="2600" b="1" kern="1200" dirty="0">
                <a:solidFill>
                  <a:schemeClr val="accent2"/>
                </a:solidFill>
                <a:latin typeface="PFSquareSansPro-Bold" panose="02000800000000020004" pitchFamily="50" charset="0"/>
                <a:ea typeface="+mn-ea"/>
                <a:cs typeface="+mn-cs"/>
              </a:rPr>
              <a:t>-urban hinterland</a:t>
            </a:r>
          </a:p>
          <a:p>
            <a:pPr marL="362585" indent="-362585" algn="l">
              <a:buFont typeface="Wingdings" panose="05000000000000000000" pitchFamily="2" charset="2"/>
              <a:buChar char="Ø"/>
            </a:pPr>
            <a:r>
              <a:rPr lang="en-US" sz="2500" dirty="0" smtClean="0">
                <a:ea typeface="+mn-lt"/>
                <a:cs typeface="+mn-lt"/>
              </a:rPr>
              <a:t>2022: Commission Recommendation on National SUMP Support </a:t>
            </a:r>
            <a:r>
              <a:rPr lang="en-US" sz="2500" dirty="0" err="1" smtClean="0">
                <a:ea typeface="+mn-lt"/>
                <a:cs typeface="+mn-lt"/>
              </a:rPr>
              <a:t>Programmes</a:t>
            </a:r>
            <a:r>
              <a:rPr lang="en-US" sz="2500" dirty="0" smtClean="0">
                <a:ea typeface="+mn-lt"/>
                <a:cs typeface="+mn-lt"/>
              </a:rPr>
              <a:t>: </a:t>
            </a:r>
          </a:p>
          <a:p>
            <a:pPr marL="941055" lvl="1" indent="-457200" algn="l">
              <a:spcBef>
                <a:spcPts val="600"/>
              </a:spcBef>
              <a:buSzPts val="2400"/>
              <a:buFont typeface="Arial" panose="020B0604020202020204" pitchFamily="34" charset="0"/>
              <a:buChar char="•"/>
            </a:pPr>
            <a:r>
              <a:rPr lang="en-US" sz="2400" dirty="0" smtClean="0"/>
              <a:t>including an upgraded SUMP concept, setting clear priorities to </a:t>
            </a:r>
            <a:r>
              <a:rPr lang="en-US" sz="2400" dirty="0" err="1" smtClean="0"/>
              <a:t>favour</a:t>
            </a:r>
            <a:r>
              <a:rPr lang="en-US" sz="2400" dirty="0" smtClean="0"/>
              <a:t> sustainable solutions including active, collective and public transport and shared mobility (also for urban-rural links) </a:t>
            </a:r>
          </a:p>
          <a:p>
            <a:pPr marL="342900" lvl="0" indent="-342900" algn="l">
              <a:spcBef>
                <a:spcPts val="600"/>
              </a:spcBef>
              <a:buFont typeface="Wingdings" panose="05000000000000000000" pitchFamily="2" charset="2"/>
              <a:buChar char="Ø"/>
            </a:pPr>
            <a:r>
              <a:rPr lang="en-US" sz="2500" dirty="0" smtClean="0">
                <a:ea typeface="+mn-lt"/>
                <a:cs typeface="+mn-lt"/>
              </a:rPr>
              <a:t>Reformed and more inclusive Expert Group on Urban Mobility:</a:t>
            </a:r>
          </a:p>
          <a:p>
            <a:pPr marL="393700" indent="-342900" algn="l">
              <a:buFont typeface="Arial" panose="020B0604020202020204" pitchFamily="34" charset="0"/>
              <a:buChar char="•"/>
            </a:pPr>
            <a:r>
              <a:rPr lang="en-US" dirty="0" smtClean="0"/>
              <a:t>platform for dialogue and the co-creation of new actions  - including on </a:t>
            </a:r>
            <a:r>
              <a:rPr lang="en-US" dirty="0" err="1" smtClean="0"/>
              <a:t>urba</a:t>
            </a:r>
            <a:r>
              <a:rPr lang="pl-PL" dirty="0" smtClean="0"/>
              <a:t>n</a:t>
            </a:r>
            <a:r>
              <a:rPr lang="en-US" dirty="0" smtClean="0"/>
              <a:t>-rural linkages - to implement the new EU urban mobility framework, </a:t>
            </a:r>
          </a:p>
          <a:p>
            <a:pPr marL="393700" indent="-342900" algn="l">
              <a:buFont typeface="Arial" panose="020B0604020202020204" pitchFamily="34" charset="0"/>
              <a:buChar char="•"/>
            </a:pPr>
            <a:r>
              <a:rPr lang="en-US" dirty="0" smtClean="0"/>
              <a:t>stronger engagement of Member States and improved dialogue with cities, regions and stakeholders</a:t>
            </a:r>
          </a:p>
          <a:p>
            <a:pPr marL="483855" lvl="1" indent="0" algn="l">
              <a:spcBef>
                <a:spcPts val="600"/>
              </a:spcBef>
              <a:buSzPts val="2400"/>
            </a:pPr>
            <a:r>
              <a:rPr lang="en-US" sz="2400" dirty="0" smtClean="0"/>
              <a:t> </a:t>
            </a:r>
            <a:endParaRPr lang="en-US" sz="24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559" y="3815255"/>
            <a:ext cx="1311441" cy="1561408"/>
          </a:xfrm>
          <a:prstGeom prst="rect">
            <a:avLst/>
          </a:prstGeom>
        </p:spPr>
      </p:pic>
    </p:spTree>
    <p:extLst>
      <p:ext uri="{BB962C8B-B14F-4D97-AF65-F5344CB8AC3E}">
        <p14:creationId xmlns:p14="http://schemas.microsoft.com/office/powerpoint/2010/main" val="3238383012"/>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4308</TotalTime>
  <Words>678</Words>
  <Application>Microsoft Office PowerPoint</Application>
  <PresentationFormat>Widescreen</PresentationFormat>
  <Paragraphs>50</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PFSquareSansPro-Bold</vt:lpstr>
      <vt:lpstr>PFSquareSansPro-Regular</vt:lpstr>
      <vt:lpstr>Wingdings</vt:lpstr>
      <vt:lpstr>Office Theme</vt:lpstr>
      <vt:lpstr>PowerPoint Presentation</vt:lpstr>
      <vt:lpstr>Sustainable mobility solutions to connect rural areas with urban centres</vt:lpstr>
      <vt:lpstr>PowerPoint Presentation</vt:lpstr>
      <vt:lpstr>PowerPoint Presentation</vt:lpstr>
      <vt:lpstr>PowerPoint Presentation</vt:lpstr>
      <vt:lpstr>PowerPoint Presentation</vt:lpstr>
      <vt:lpstr>New EU Urban mobility framework (Dec. 2021)  Main elements</vt:lpstr>
      <vt:lpstr>New EU Urban mobility framework  A reinforced approach to TEN-T urban nodes</vt:lpstr>
      <vt:lpstr>New EU Urban mobility framework  Sustainable Urban Mobility Plans and governance</vt:lpstr>
      <vt:lpstr>Thank you!  Piotr.rapacz@ec.europa.eu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Valentina Corvi</dc:creator>
  <cp:lastModifiedBy>RAPACZ Piotr (MOVE)</cp:lastModifiedBy>
  <cp:revision>12</cp:revision>
  <dcterms:created xsi:type="dcterms:W3CDTF">2016-11-14T13:56:45Z</dcterms:created>
  <dcterms:modified xsi:type="dcterms:W3CDTF">2022-06-13T15:27:04Z</dcterms:modified>
</cp:coreProperties>
</file>