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3" roundtripDataSignature="AMtx7mjxubq7AvOoCxylVpRt3cXRzHOY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type="ctrTitle"/>
          </p:nvPr>
        </p:nvSpPr>
        <p:spPr>
          <a:xfrm>
            <a:off x="0" y="0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it-IT" sz="4400"/>
              <a:t>Transition Pathway </a:t>
            </a:r>
            <a:br>
              <a:rPr lang="it-IT" sz="4400"/>
            </a:br>
            <a:r>
              <a:rPr b="1" lang="it-IT" sz="4400"/>
              <a:t>‘Proximity and Social Economy’ </a:t>
            </a:r>
            <a:endParaRPr/>
          </a:p>
        </p:txBody>
      </p:sp>
      <p:sp>
        <p:nvSpPr>
          <p:cNvPr id="93" name="Google Shape;93;p2"/>
          <p:cNvSpPr txBox="1"/>
          <p:nvPr>
            <p:ph idx="1" type="subTitle"/>
          </p:nvPr>
        </p:nvSpPr>
        <p:spPr>
          <a:xfrm>
            <a:off x="135081" y="3401229"/>
            <a:ext cx="12192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it-IT" sz="180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European Commission</a:t>
            </a:r>
            <a:endParaRPr sz="1800">
              <a:solidFill>
                <a:srgbClr val="485F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it-IT" sz="180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DG GROW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 txBox="1"/>
          <p:nvPr/>
        </p:nvSpPr>
        <p:spPr>
          <a:xfrm>
            <a:off x="-156837" y="2022320"/>
            <a:ext cx="6093618" cy="20312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2021: Update of the Industrial Strategy with lessons learned following the COVID-19 crisis. </a:t>
            </a:r>
            <a:endParaRPr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 of a new approach based on 14 industrial ecosystems. Among them, ‘Proximity and Social Economy’. </a:t>
            </a:r>
            <a:endParaRPr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0" i="0" lang="it-IT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Co-creation of a transition pathway for the P&amp;SE with a release expected in Fall 2022.</a:t>
            </a:r>
            <a:endParaRPr/>
          </a:p>
        </p:txBody>
      </p:sp>
      <p:sp>
        <p:nvSpPr>
          <p:cNvPr id="99" name="Google Shape;99;p4"/>
          <p:cNvSpPr txBox="1"/>
          <p:nvPr>
            <p:ph type="ctrTitle"/>
          </p:nvPr>
        </p:nvSpPr>
        <p:spPr>
          <a:xfrm>
            <a:off x="442913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it-IT" sz="4500">
                <a:latin typeface="Arial"/>
                <a:ea typeface="Arial"/>
                <a:cs typeface="Arial"/>
                <a:sym typeface="Arial"/>
              </a:rPr>
              <a:t>Transition pathways: a key pillar of our new industrial policy</a:t>
            </a:r>
            <a:endParaRPr/>
          </a:p>
        </p:txBody>
      </p:sp>
      <p:pic>
        <p:nvPicPr>
          <p:cNvPr descr="Graph of industrial ecosystems" id="100" name="Google Shape;10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5568" y="1400170"/>
            <a:ext cx="4347089" cy="3857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"/>
          <p:cNvSpPr txBox="1"/>
          <p:nvPr>
            <p:ph idx="1" type="subTitle"/>
          </p:nvPr>
        </p:nvSpPr>
        <p:spPr>
          <a:xfrm>
            <a:off x="1663829" y="955664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it-IT">
                <a:latin typeface="Arial"/>
                <a:ea typeface="Arial"/>
                <a:cs typeface="Arial"/>
                <a:sym typeface="Arial"/>
              </a:rPr>
              <a:t>Transition Pathway ‘Proximity and Social Economy’: 3 pillars</a:t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5"/>
          <p:cNvSpPr txBox="1"/>
          <p:nvPr/>
        </p:nvSpPr>
        <p:spPr>
          <a:xfrm>
            <a:off x="1123950" y="1590172"/>
            <a:ext cx="4486275" cy="4541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400"/>
              <a:buFont typeface="Arial"/>
              <a:buNone/>
            </a:pPr>
            <a:r>
              <a:rPr b="1" i="0" lang="it-IT" sz="2400" u="sng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Green transition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Scale &amp; spill-overs of green innovations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Emerging green markets and sustainable public procurement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Social infrastructure, energy poverty and social housing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Local Green Deals</a:t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76193" lvl="0" marL="22859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4EA2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5"/>
          <p:cNvSpPr txBox="1"/>
          <p:nvPr/>
        </p:nvSpPr>
        <p:spPr>
          <a:xfrm>
            <a:off x="6015036" y="1590172"/>
            <a:ext cx="5000625" cy="37631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400"/>
              <a:buFont typeface="Arial"/>
              <a:buNone/>
            </a:pPr>
            <a:r>
              <a:rPr b="1" i="0" lang="it-IT" sz="2400" u="sng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Digital transition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Digital skills and access to technology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Investment ‘TechforGood’</a:t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Social tech start-ups </a:t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Scaling social economy business models in the platform economy  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Data management </a:t>
            </a:r>
            <a:endParaRPr/>
          </a:p>
          <a:p>
            <a:pPr indent="-76193" lvl="0" marL="228594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4EA2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"/>
          <p:cNvSpPr txBox="1"/>
          <p:nvPr>
            <p:ph idx="1" type="subTitle"/>
          </p:nvPr>
        </p:nvSpPr>
        <p:spPr>
          <a:xfrm>
            <a:off x="231556" y="131415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it-IT" sz="2000">
                <a:latin typeface="Arial"/>
                <a:ea typeface="Arial"/>
                <a:cs typeface="Arial"/>
                <a:sym typeface="Arial"/>
              </a:rPr>
              <a:t>Transition Pathway ‘Proximity and Social Economy’: three pillars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6"/>
          <p:cNvSpPr/>
          <p:nvPr/>
        </p:nvSpPr>
        <p:spPr>
          <a:xfrm>
            <a:off x="762000" y="1977719"/>
            <a:ext cx="6096000" cy="3370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2400"/>
              <a:buFont typeface="Arial"/>
              <a:buNone/>
            </a:pPr>
            <a:r>
              <a:rPr b="1" i="0" lang="it-IT" sz="2400" u="sng" cap="none" strike="noStrike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Resilience</a:t>
            </a:r>
            <a:r>
              <a:rPr b="0" i="0" lang="it-IT" sz="2400" u="sng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D966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A supportive business environment 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D966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Boost private investment with a social and environmental impact (impact investment): i.e. with support from social window under InvestEU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D966"/>
              </a:buClr>
              <a:buSzPts val="2400"/>
              <a:buFont typeface="Arial"/>
              <a:buAutoNum type="arabicPeriod"/>
            </a:pPr>
            <a:r>
              <a:rPr b="0" i="0" lang="it-IT" sz="24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Targeted public investment</a:t>
            </a:r>
            <a:endParaRPr b="0" i="0" sz="2400" u="none" cap="none" strike="noStrike">
              <a:solidFill>
                <a:srgbClr val="4D4D4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6"/>
          <p:cNvSpPr/>
          <p:nvPr/>
        </p:nvSpPr>
        <p:spPr>
          <a:xfrm>
            <a:off x="7077075" y="2038435"/>
            <a:ext cx="4581525" cy="4163206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BBF7A3"/>
              </a:gs>
              <a:gs pos="35000">
                <a:srgbClr val="CDF8BE"/>
              </a:gs>
              <a:gs pos="100000">
                <a:srgbClr val="ECFDE5"/>
              </a:gs>
            </a:gsLst>
            <a:lin ang="16200000" scaled="0"/>
          </a:gradFill>
          <a:ln cap="flat" cmpd="sng" w="9525">
            <a:solidFill>
              <a:srgbClr val="6CAB4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three pillars linking to</a:t>
            </a: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SME policy,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Skills Agenda,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Reform support,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Cohesion policy,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Renovation Wave, …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well as funding opportunities: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it-I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MFF &amp; RFF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"/>
          <p:cNvSpPr txBox="1"/>
          <p:nvPr>
            <p:ph idx="1" type="subTitle"/>
          </p:nvPr>
        </p:nvSpPr>
        <p:spPr>
          <a:xfrm>
            <a:off x="231556" y="1314151"/>
            <a:ext cx="11329987" cy="579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0" i="0" lang="it-I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Timelines and next steps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5493" y="1604019"/>
            <a:ext cx="11086852" cy="50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8"/>
          <p:cNvSpPr txBox="1"/>
          <p:nvPr/>
        </p:nvSpPr>
        <p:spPr>
          <a:xfrm>
            <a:off x="2171956" y="2949385"/>
            <a:ext cx="185221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Publication of scenarios for the transition</a:t>
            </a:r>
            <a:endParaRPr/>
          </a:p>
        </p:txBody>
      </p:sp>
      <p:sp>
        <p:nvSpPr>
          <p:cNvPr id="122" name="Google Shape;122;p8"/>
          <p:cNvSpPr txBox="1"/>
          <p:nvPr/>
        </p:nvSpPr>
        <p:spPr>
          <a:xfrm>
            <a:off x="3800638" y="4857778"/>
            <a:ext cx="200637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Stakeholder consultation: </a:t>
            </a:r>
            <a:r>
              <a:rPr b="1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December 2021/ 28 February 2022</a:t>
            </a:r>
            <a:endParaRPr/>
          </a:p>
        </p:txBody>
      </p:sp>
      <p:sp>
        <p:nvSpPr>
          <p:cNvPr id="123" name="Google Shape;123;p8"/>
          <p:cNvSpPr txBox="1"/>
          <p:nvPr/>
        </p:nvSpPr>
        <p:spPr>
          <a:xfrm>
            <a:off x="5537259" y="2571961"/>
            <a:ext cx="215171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Development of transition pathway: </a:t>
            </a:r>
            <a:r>
              <a:rPr b="1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spring 2022</a:t>
            </a:r>
            <a:endParaRPr/>
          </a:p>
        </p:txBody>
      </p:sp>
      <p:sp>
        <p:nvSpPr>
          <p:cNvPr id="124" name="Google Shape;124;p8"/>
          <p:cNvSpPr txBox="1"/>
          <p:nvPr/>
        </p:nvSpPr>
        <p:spPr>
          <a:xfrm>
            <a:off x="7031648" y="4932975"/>
            <a:ext cx="2580641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Presentation at a public event for stakeholder endorsement and commitment: </a:t>
            </a:r>
            <a:r>
              <a:rPr b="1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fall 2022</a:t>
            </a:r>
            <a:endParaRPr/>
          </a:p>
        </p:txBody>
      </p:sp>
      <p:sp>
        <p:nvSpPr>
          <p:cNvPr id="125" name="Google Shape;125;p8"/>
          <p:cNvSpPr txBox="1"/>
          <p:nvPr/>
        </p:nvSpPr>
        <p:spPr>
          <a:xfrm>
            <a:off x="8472170" y="2949385"/>
            <a:ext cx="236728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rPr>
              <a:t>Validation and implementation</a:t>
            </a:r>
            <a:endParaRPr/>
          </a:p>
        </p:txBody>
      </p:sp>
      <p:sp>
        <p:nvSpPr>
          <p:cNvPr id="126" name="Google Shape;126;p8"/>
          <p:cNvSpPr/>
          <p:nvPr/>
        </p:nvSpPr>
        <p:spPr>
          <a:xfrm>
            <a:off x="7031648" y="3781108"/>
            <a:ext cx="1099238" cy="784513"/>
          </a:xfrm>
          <a:prstGeom prst="irregularSeal1">
            <a:avLst/>
          </a:prstGeom>
          <a:solidFill>
            <a:schemeClr val="accent1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June 22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 txBox="1"/>
          <p:nvPr>
            <p:ph type="ctrTitle"/>
          </p:nvPr>
        </p:nvSpPr>
        <p:spPr>
          <a:xfrm>
            <a:off x="0" y="1550987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Font typeface="Arial"/>
              <a:buNone/>
            </a:pPr>
            <a:r>
              <a:rPr lang="it-IT" sz="15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2016-11-14T13:56:45Z</dcterms:created>
  <dc:creator>Valentina Corvi</dc:creator>
</cp:coreProperties>
</file>