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3" r:id="rId5"/>
    <p:sldId id="261" r:id="rId6"/>
    <p:sldId id="259" r:id="rId7"/>
    <p:sldId id="262" r:id="rId8"/>
    <p:sldId id="268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9" roundtripDataSignature="AMtx7mgbGxlz6nYjDo58SZkMZkkYA0MO3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52ECF6-96B9-46D0-AC77-0C81BB6F8684}" v="4" dt="2022-06-13T12:37:58.6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99" autoAdjust="0"/>
  </p:normalViewPr>
  <p:slideViewPr>
    <p:cSldViewPr snapToGrid="0">
      <p:cViewPr varScale="1">
        <p:scale>
          <a:sx n="96" d="100"/>
          <a:sy n="96" d="100"/>
        </p:scale>
        <p:origin x="111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F586EA-BD8B-47ED-AC06-20315C81500C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149B3710-7C3B-46EE-905E-0875DA9A99ED}">
      <dgm:prSet phldrT="[Text]" custT="1"/>
      <dgm:spPr>
        <a:xfrm>
          <a:off x="0" y="494"/>
          <a:ext cx="7905750" cy="565164"/>
        </a:xfrm>
        <a:prstGeom prst="roundRect">
          <a:avLst/>
        </a:prstGeom>
        <a:solidFill>
          <a:srgbClr val="821C4B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Font typeface="+mj-lt"/>
            <a:buNone/>
          </a:pP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1. Formulate a countrywide accessibility policy and implement </a:t>
          </a:r>
          <a:r>
            <a:rPr lang="en-US" sz="1600" b="0" i="1" u="sng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Sustainable Regional Mobility Plans (SRMP)</a:t>
          </a:r>
          <a:endParaRPr lang="de-DE" sz="1600" b="0" i="1" u="sng" dirty="0">
            <a:solidFill>
              <a:sysClr val="window" lastClr="FFFFFF"/>
            </a:solidFill>
            <a:latin typeface="Verdana"/>
            <a:ea typeface="+mn-ea"/>
            <a:cs typeface="+mn-cs"/>
          </a:endParaRPr>
        </a:p>
      </dgm:t>
    </dgm:pt>
    <dgm:pt modelId="{73C0869D-93AB-43D9-9096-1CA9D2C0AEC7}" type="parTrans" cxnId="{AE0CEEFE-B11A-4F94-857A-C9E7152F29A9}">
      <dgm:prSet/>
      <dgm:spPr/>
      <dgm:t>
        <a:bodyPr/>
        <a:lstStyle/>
        <a:p>
          <a:pPr algn="ctr"/>
          <a:endParaRPr lang="de-DE" sz="1800"/>
        </a:p>
      </dgm:t>
    </dgm:pt>
    <dgm:pt modelId="{B361BC8C-0C23-45EA-9127-3CBCE367CE21}" type="sibTrans" cxnId="{AE0CEEFE-B11A-4F94-857A-C9E7152F29A9}">
      <dgm:prSet/>
      <dgm:spPr/>
      <dgm:t>
        <a:bodyPr/>
        <a:lstStyle/>
        <a:p>
          <a:pPr algn="ctr"/>
          <a:endParaRPr lang="de-DE" sz="1800"/>
        </a:p>
      </dgm:t>
    </dgm:pt>
    <dgm:pt modelId="{A346DB46-FD24-4717-9D6D-B9DD860CF970}">
      <dgm:prSet custT="1"/>
      <dgm:spPr>
        <a:xfrm>
          <a:off x="0" y="578540"/>
          <a:ext cx="7905750" cy="565164"/>
        </a:xfrm>
        <a:prstGeom prst="roundRect">
          <a:avLst/>
        </a:prstGeom>
        <a:solidFill>
          <a:srgbClr val="821C4B">
            <a:hueOff val="-3693986"/>
            <a:satOff val="3596"/>
            <a:lumOff val="3922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2. Create coherent governance and funding frameworks (</a:t>
          </a:r>
          <a:r>
            <a:rPr lang="en-US" sz="1600" b="0" i="1" u="sng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transport regions</a:t>
          </a: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)</a:t>
          </a:r>
        </a:p>
      </dgm:t>
    </dgm:pt>
    <dgm:pt modelId="{7B293C4F-E2DD-48FD-9C59-79B623FE455B}" type="parTrans" cxnId="{242A3E20-2038-40EA-8552-06F831C58010}">
      <dgm:prSet/>
      <dgm:spPr/>
      <dgm:t>
        <a:bodyPr/>
        <a:lstStyle/>
        <a:p>
          <a:pPr algn="ctr"/>
          <a:endParaRPr lang="de-DE" sz="1800"/>
        </a:p>
      </dgm:t>
    </dgm:pt>
    <dgm:pt modelId="{389EE906-5912-4FD1-9F56-267C74279DD8}" type="sibTrans" cxnId="{242A3E20-2038-40EA-8552-06F831C58010}">
      <dgm:prSet/>
      <dgm:spPr/>
      <dgm:t>
        <a:bodyPr/>
        <a:lstStyle/>
        <a:p>
          <a:pPr algn="ctr"/>
          <a:endParaRPr lang="de-DE" sz="1800"/>
        </a:p>
      </dgm:t>
    </dgm:pt>
    <dgm:pt modelId="{1F87B877-C25B-4452-852A-B526B7BD0075}">
      <dgm:prSet custT="1"/>
      <dgm:spPr>
        <a:xfrm>
          <a:off x="0" y="1156586"/>
          <a:ext cx="7905750" cy="565164"/>
        </a:xfrm>
        <a:prstGeom prst="roundRect">
          <a:avLst/>
        </a:prstGeom>
        <a:solidFill>
          <a:srgbClr val="821C4B">
            <a:hueOff val="-7387972"/>
            <a:satOff val="7192"/>
            <a:lumOff val="784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3. Restructure public transport networks and integrate different sustainable mobility options with the core transport network (mobility hubs &amp; </a:t>
          </a:r>
          <a:r>
            <a:rPr lang="en-US" sz="1600" dirty="0" err="1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MaaS</a:t>
          </a: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)</a:t>
          </a:r>
        </a:p>
      </dgm:t>
    </dgm:pt>
    <dgm:pt modelId="{0FBC0BC6-4CE7-499D-9297-C557991FA8AE}" type="parTrans" cxnId="{D33FA3AB-E6EC-4F3B-9ED9-E1DF61FA3101}">
      <dgm:prSet/>
      <dgm:spPr/>
      <dgm:t>
        <a:bodyPr/>
        <a:lstStyle/>
        <a:p>
          <a:pPr algn="ctr"/>
          <a:endParaRPr lang="de-DE" sz="1800"/>
        </a:p>
      </dgm:t>
    </dgm:pt>
    <dgm:pt modelId="{2DCA754D-5F9D-4796-9DEE-E352035A394A}" type="sibTrans" cxnId="{D33FA3AB-E6EC-4F3B-9ED9-E1DF61FA3101}">
      <dgm:prSet/>
      <dgm:spPr/>
      <dgm:t>
        <a:bodyPr/>
        <a:lstStyle/>
        <a:p>
          <a:pPr algn="ctr"/>
          <a:endParaRPr lang="de-DE" sz="1800"/>
        </a:p>
      </dgm:t>
    </dgm:pt>
    <dgm:pt modelId="{B179FCAB-225C-42AD-B544-6D4B142451DB}">
      <dgm:prSet custT="1"/>
      <dgm:spPr>
        <a:xfrm>
          <a:off x="0" y="1734632"/>
          <a:ext cx="7905750" cy="565164"/>
        </a:xfrm>
        <a:prstGeom prst="roundRect">
          <a:avLst/>
        </a:prstGeom>
        <a:solidFill>
          <a:srgbClr val="821C4B">
            <a:hueOff val="-11081959"/>
            <a:satOff val="10787"/>
            <a:lumOff val="1176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4. Make regulations more flexible to allow for the development of innovative, cost-effective mobility solutions</a:t>
          </a:r>
        </a:p>
      </dgm:t>
    </dgm:pt>
    <dgm:pt modelId="{B47BCB3A-26DC-4476-B607-F6F84F707BEE}" type="parTrans" cxnId="{28CF9BAE-6305-4B08-8BDA-5740794B66B4}">
      <dgm:prSet/>
      <dgm:spPr/>
      <dgm:t>
        <a:bodyPr/>
        <a:lstStyle/>
        <a:p>
          <a:pPr algn="ctr"/>
          <a:endParaRPr lang="de-DE" sz="1800"/>
        </a:p>
      </dgm:t>
    </dgm:pt>
    <dgm:pt modelId="{8C9A9394-8EFA-4267-AD15-742FD956CD50}" type="sibTrans" cxnId="{28CF9BAE-6305-4B08-8BDA-5740794B66B4}">
      <dgm:prSet/>
      <dgm:spPr/>
      <dgm:t>
        <a:bodyPr/>
        <a:lstStyle/>
        <a:p>
          <a:pPr algn="ctr"/>
          <a:endParaRPr lang="de-DE" sz="1800"/>
        </a:p>
      </dgm:t>
    </dgm:pt>
    <dgm:pt modelId="{25D11B5E-FE6C-473A-9A88-07622B72FB88}">
      <dgm:prSet custT="1"/>
      <dgm:spPr>
        <a:xfrm>
          <a:off x="0" y="2312678"/>
          <a:ext cx="7905750" cy="565164"/>
        </a:xfrm>
        <a:prstGeom prst="roundRect">
          <a:avLst/>
        </a:prstGeom>
        <a:solidFill>
          <a:srgbClr val="821C4B">
            <a:hueOff val="-14775945"/>
            <a:satOff val="14383"/>
            <a:lumOff val="15686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5. Use </a:t>
          </a:r>
          <a:r>
            <a:rPr lang="en-US" sz="1600" b="0" i="1" u="sng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sandbox funding</a:t>
          </a:r>
          <a:r>
            <a:rPr lang="en-US" sz="1600" b="0" i="1" u="none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 </a:t>
          </a: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and </a:t>
          </a:r>
          <a:r>
            <a:rPr lang="en-US" sz="1600" dirty="0" err="1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prioritise</a:t>
          </a: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 financial support for innovative services   according to impact levels rather than high tech</a:t>
          </a:r>
        </a:p>
      </dgm:t>
    </dgm:pt>
    <dgm:pt modelId="{78B65D6C-0EA3-41B7-BD67-E3F238478D4E}" type="parTrans" cxnId="{1B748E44-7565-4766-B6E3-87EC06F29BAC}">
      <dgm:prSet/>
      <dgm:spPr/>
      <dgm:t>
        <a:bodyPr/>
        <a:lstStyle/>
        <a:p>
          <a:pPr algn="ctr"/>
          <a:endParaRPr lang="de-DE" sz="1800"/>
        </a:p>
      </dgm:t>
    </dgm:pt>
    <dgm:pt modelId="{3821AA00-81D8-49E7-BE07-3122983DB975}" type="sibTrans" cxnId="{1B748E44-7565-4766-B6E3-87EC06F29BAC}">
      <dgm:prSet/>
      <dgm:spPr/>
      <dgm:t>
        <a:bodyPr/>
        <a:lstStyle/>
        <a:p>
          <a:pPr algn="ctr"/>
          <a:endParaRPr lang="de-DE" sz="1800"/>
        </a:p>
      </dgm:t>
    </dgm:pt>
    <dgm:pt modelId="{18644727-3A05-4725-95B8-3507201CBB4D}">
      <dgm:prSet custT="1"/>
      <dgm:spPr>
        <a:xfrm>
          <a:off x="0" y="2890724"/>
          <a:ext cx="7905750" cy="565164"/>
        </a:xfrm>
        <a:prstGeom prst="roundRect">
          <a:avLst/>
        </a:prstGeom>
        <a:solidFill>
          <a:srgbClr val="821C4B">
            <a:hueOff val="-18469931"/>
            <a:satOff val="17979"/>
            <a:lumOff val="1960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>
            <a:buNone/>
          </a:pP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6. Provide </a:t>
          </a:r>
          <a:r>
            <a:rPr lang="en-US" sz="1600" i="1" u="sng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technical assistance</a:t>
          </a:r>
          <a:r>
            <a:rPr lang="en-US" sz="16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 for rural mobility at the national or regional level</a:t>
          </a:r>
        </a:p>
      </dgm:t>
    </dgm:pt>
    <dgm:pt modelId="{B9BF797D-A1D3-436D-86B1-F50BE867D725}" type="parTrans" cxnId="{CBBB39BA-8CE1-4799-98EB-956CD178075B}">
      <dgm:prSet/>
      <dgm:spPr/>
      <dgm:t>
        <a:bodyPr/>
        <a:lstStyle/>
        <a:p>
          <a:pPr algn="ctr"/>
          <a:endParaRPr lang="de-DE" sz="1800"/>
        </a:p>
      </dgm:t>
    </dgm:pt>
    <dgm:pt modelId="{155A468C-1590-4EE0-8815-EDC09A27EEF8}" type="sibTrans" cxnId="{CBBB39BA-8CE1-4799-98EB-956CD178075B}">
      <dgm:prSet/>
      <dgm:spPr/>
      <dgm:t>
        <a:bodyPr/>
        <a:lstStyle/>
        <a:p>
          <a:pPr algn="ctr"/>
          <a:endParaRPr lang="de-DE" sz="1800"/>
        </a:p>
      </dgm:t>
    </dgm:pt>
    <dgm:pt modelId="{1739E3F8-5D21-4EF4-BBEB-13933B5A94F3}" type="pres">
      <dgm:prSet presAssocID="{70F586EA-BD8B-47ED-AC06-20315C81500C}" presName="linear" presStyleCnt="0">
        <dgm:presLayoutVars>
          <dgm:animLvl val="lvl"/>
          <dgm:resizeHandles val="exact"/>
        </dgm:presLayoutVars>
      </dgm:prSet>
      <dgm:spPr/>
    </dgm:pt>
    <dgm:pt modelId="{286F5811-28BC-4F40-8EE0-2225759A253F}" type="pres">
      <dgm:prSet presAssocID="{149B3710-7C3B-46EE-905E-0875DA9A99ED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A9FAB116-1C1B-491F-B406-34C1B9FAFB93}" type="pres">
      <dgm:prSet presAssocID="{B361BC8C-0C23-45EA-9127-3CBCE367CE21}" presName="spacer" presStyleCnt="0"/>
      <dgm:spPr/>
    </dgm:pt>
    <dgm:pt modelId="{B0EF2D2F-6B53-4024-B2B5-97A3D6810345}" type="pres">
      <dgm:prSet presAssocID="{A346DB46-FD24-4717-9D6D-B9DD860CF970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16F26917-0729-41F5-8752-2E33B09AC9A4}" type="pres">
      <dgm:prSet presAssocID="{389EE906-5912-4FD1-9F56-267C74279DD8}" presName="spacer" presStyleCnt="0"/>
      <dgm:spPr/>
    </dgm:pt>
    <dgm:pt modelId="{5C5706DE-7C73-43EC-B0D8-37AA895EC55A}" type="pres">
      <dgm:prSet presAssocID="{1F87B877-C25B-4452-852A-B526B7BD0075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C824D51-FD1C-40EB-99FD-78935D919CE1}" type="pres">
      <dgm:prSet presAssocID="{2DCA754D-5F9D-4796-9DEE-E352035A394A}" presName="spacer" presStyleCnt="0"/>
      <dgm:spPr/>
    </dgm:pt>
    <dgm:pt modelId="{C728E503-D586-4B10-A0C4-890DADEA0C48}" type="pres">
      <dgm:prSet presAssocID="{B179FCAB-225C-42AD-B544-6D4B142451DB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CD8F8A49-D3F4-4F3B-8CE1-49FBC459DA5B}" type="pres">
      <dgm:prSet presAssocID="{8C9A9394-8EFA-4267-AD15-742FD956CD50}" presName="spacer" presStyleCnt="0"/>
      <dgm:spPr/>
    </dgm:pt>
    <dgm:pt modelId="{CF03561E-F7A5-4438-95F7-B4F75107D6EF}" type="pres">
      <dgm:prSet presAssocID="{25D11B5E-FE6C-473A-9A88-07622B72FB88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0D4E645F-551B-4942-A5FE-9CF29205C3B7}" type="pres">
      <dgm:prSet presAssocID="{3821AA00-81D8-49E7-BE07-3122983DB975}" presName="spacer" presStyleCnt="0"/>
      <dgm:spPr/>
    </dgm:pt>
    <dgm:pt modelId="{1986A54B-F612-4050-A19E-A8336E8F169E}" type="pres">
      <dgm:prSet presAssocID="{18644727-3A05-4725-95B8-3507201CBB4D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242A3E20-2038-40EA-8552-06F831C58010}" srcId="{70F586EA-BD8B-47ED-AC06-20315C81500C}" destId="{A346DB46-FD24-4717-9D6D-B9DD860CF970}" srcOrd="1" destOrd="0" parTransId="{7B293C4F-E2DD-48FD-9C59-79B623FE455B}" sibTransId="{389EE906-5912-4FD1-9F56-267C74279DD8}"/>
    <dgm:cxn modelId="{CB895035-B193-464B-BA7F-99365FC8C832}" type="presOf" srcId="{149B3710-7C3B-46EE-905E-0875DA9A99ED}" destId="{286F5811-28BC-4F40-8EE0-2225759A253F}" srcOrd="0" destOrd="0" presId="urn:microsoft.com/office/officeart/2005/8/layout/vList2"/>
    <dgm:cxn modelId="{1B748E44-7565-4766-B6E3-87EC06F29BAC}" srcId="{70F586EA-BD8B-47ED-AC06-20315C81500C}" destId="{25D11B5E-FE6C-473A-9A88-07622B72FB88}" srcOrd="4" destOrd="0" parTransId="{78B65D6C-0EA3-41B7-BD67-E3F238478D4E}" sibTransId="{3821AA00-81D8-49E7-BE07-3122983DB975}"/>
    <dgm:cxn modelId="{9D9C2B8A-2959-4822-983E-9E6092280B81}" type="presOf" srcId="{25D11B5E-FE6C-473A-9A88-07622B72FB88}" destId="{CF03561E-F7A5-4438-95F7-B4F75107D6EF}" srcOrd="0" destOrd="0" presId="urn:microsoft.com/office/officeart/2005/8/layout/vList2"/>
    <dgm:cxn modelId="{7FB7D491-71BE-4F54-B2D2-5F2DE8B92095}" type="presOf" srcId="{18644727-3A05-4725-95B8-3507201CBB4D}" destId="{1986A54B-F612-4050-A19E-A8336E8F169E}" srcOrd="0" destOrd="0" presId="urn:microsoft.com/office/officeart/2005/8/layout/vList2"/>
    <dgm:cxn modelId="{49F25A95-B641-412C-9091-E367238C369C}" type="presOf" srcId="{A346DB46-FD24-4717-9D6D-B9DD860CF970}" destId="{B0EF2D2F-6B53-4024-B2B5-97A3D6810345}" srcOrd="0" destOrd="0" presId="urn:microsoft.com/office/officeart/2005/8/layout/vList2"/>
    <dgm:cxn modelId="{4C0EA29A-5C2A-46C8-A5C6-BD4B4B284C97}" type="presOf" srcId="{1F87B877-C25B-4452-852A-B526B7BD0075}" destId="{5C5706DE-7C73-43EC-B0D8-37AA895EC55A}" srcOrd="0" destOrd="0" presId="urn:microsoft.com/office/officeart/2005/8/layout/vList2"/>
    <dgm:cxn modelId="{D33FA3AB-E6EC-4F3B-9ED9-E1DF61FA3101}" srcId="{70F586EA-BD8B-47ED-AC06-20315C81500C}" destId="{1F87B877-C25B-4452-852A-B526B7BD0075}" srcOrd="2" destOrd="0" parTransId="{0FBC0BC6-4CE7-499D-9297-C557991FA8AE}" sibTransId="{2DCA754D-5F9D-4796-9DEE-E352035A394A}"/>
    <dgm:cxn modelId="{28CF9BAE-6305-4B08-8BDA-5740794B66B4}" srcId="{70F586EA-BD8B-47ED-AC06-20315C81500C}" destId="{B179FCAB-225C-42AD-B544-6D4B142451DB}" srcOrd="3" destOrd="0" parTransId="{B47BCB3A-26DC-4476-B607-F6F84F707BEE}" sibTransId="{8C9A9394-8EFA-4267-AD15-742FD956CD50}"/>
    <dgm:cxn modelId="{CBBB39BA-8CE1-4799-98EB-956CD178075B}" srcId="{70F586EA-BD8B-47ED-AC06-20315C81500C}" destId="{18644727-3A05-4725-95B8-3507201CBB4D}" srcOrd="5" destOrd="0" parTransId="{B9BF797D-A1D3-436D-86B1-F50BE867D725}" sibTransId="{155A468C-1590-4EE0-8815-EDC09A27EEF8}"/>
    <dgm:cxn modelId="{491E06C0-8D4D-4990-8254-FC0F60D24273}" type="presOf" srcId="{B179FCAB-225C-42AD-B544-6D4B142451DB}" destId="{C728E503-D586-4B10-A0C4-890DADEA0C48}" srcOrd="0" destOrd="0" presId="urn:microsoft.com/office/officeart/2005/8/layout/vList2"/>
    <dgm:cxn modelId="{5CDEFCF6-78EC-4C1B-8120-689C81B13DE6}" type="presOf" srcId="{70F586EA-BD8B-47ED-AC06-20315C81500C}" destId="{1739E3F8-5D21-4EF4-BBEB-13933B5A94F3}" srcOrd="0" destOrd="0" presId="urn:microsoft.com/office/officeart/2005/8/layout/vList2"/>
    <dgm:cxn modelId="{AE0CEEFE-B11A-4F94-857A-C9E7152F29A9}" srcId="{70F586EA-BD8B-47ED-AC06-20315C81500C}" destId="{149B3710-7C3B-46EE-905E-0875DA9A99ED}" srcOrd="0" destOrd="0" parTransId="{73C0869D-93AB-43D9-9096-1CA9D2C0AEC7}" sibTransId="{B361BC8C-0C23-45EA-9127-3CBCE367CE21}"/>
    <dgm:cxn modelId="{91119DC8-2C27-45FF-AAE0-8B0EFAADC974}" type="presParOf" srcId="{1739E3F8-5D21-4EF4-BBEB-13933B5A94F3}" destId="{286F5811-28BC-4F40-8EE0-2225759A253F}" srcOrd="0" destOrd="0" presId="urn:microsoft.com/office/officeart/2005/8/layout/vList2"/>
    <dgm:cxn modelId="{CA8FB3D8-67B7-466D-870D-92E89093F2C7}" type="presParOf" srcId="{1739E3F8-5D21-4EF4-BBEB-13933B5A94F3}" destId="{A9FAB116-1C1B-491F-B406-34C1B9FAFB93}" srcOrd="1" destOrd="0" presId="urn:microsoft.com/office/officeart/2005/8/layout/vList2"/>
    <dgm:cxn modelId="{5BE23BD5-9FD5-4056-AE13-551F40C07362}" type="presParOf" srcId="{1739E3F8-5D21-4EF4-BBEB-13933B5A94F3}" destId="{B0EF2D2F-6B53-4024-B2B5-97A3D6810345}" srcOrd="2" destOrd="0" presId="urn:microsoft.com/office/officeart/2005/8/layout/vList2"/>
    <dgm:cxn modelId="{549519F9-C8DA-4610-A941-9B37F6BE4C4E}" type="presParOf" srcId="{1739E3F8-5D21-4EF4-BBEB-13933B5A94F3}" destId="{16F26917-0729-41F5-8752-2E33B09AC9A4}" srcOrd="3" destOrd="0" presId="urn:microsoft.com/office/officeart/2005/8/layout/vList2"/>
    <dgm:cxn modelId="{B7D802BC-2677-4324-88C8-B5291B91BCC9}" type="presParOf" srcId="{1739E3F8-5D21-4EF4-BBEB-13933B5A94F3}" destId="{5C5706DE-7C73-43EC-B0D8-37AA895EC55A}" srcOrd="4" destOrd="0" presId="urn:microsoft.com/office/officeart/2005/8/layout/vList2"/>
    <dgm:cxn modelId="{92DBC121-E6B6-4C4B-AE1A-FDD2624A6CB6}" type="presParOf" srcId="{1739E3F8-5D21-4EF4-BBEB-13933B5A94F3}" destId="{2C824D51-FD1C-40EB-99FD-78935D919CE1}" srcOrd="5" destOrd="0" presId="urn:microsoft.com/office/officeart/2005/8/layout/vList2"/>
    <dgm:cxn modelId="{C1B1287C-C573-45D0-AB24-B5E2E4A83A80}" type="presParOf" srcId="{1739E3F8-5D21-4EF4-BBEB-13933B5A94F3}" destId="{C728E503-D586-4B10-A0C4-890DADEA0C48}" srcOrd="6" destOrd="0" presId="urn:microsoft.com/office/officeart/2005/8/layout/vList2"/>
    <dgm:cxn modelId="{D4891A3B-500F-407C-99EA-7FA6576A7F54}" type="presParOf" srcId="{1739E3F8-5D21-4EF4-BBEB-13933B5A94F3}" destId="{CD8F8A49-D3F4-4F3B-8CE1-49FBC459DA5B}" srcOrd="7" destOrd="0" presId="urn:microsoft.com/office/officeart/2005/8/layout/vList2"/>
    <dgm:cxn modelId="{752D2B53-D9DD-4ECA-9FDF-C8BA1962C8A9}" type="presParOf" srcId="{1739E3F8-5D21-4EF4-BBEB-13933B5A94F3}" destId="{CF03561E-F7A5-4438-95F7-B4F75107D6EF}" srcOrd="8" destOrd="0" presId="urn:microsoft.com/office/officeart/2005/8/layout/vList2"/>
    <dgm:cxn modelId="{37892AAA-924E-491A-9317-5FD2C1908374}" type="presParOf" srcId="{1739E3F8-5D21-4EF4-BBEB-13933B5A94F3}" destId="{0D4E645F-551B-4942-A5FE-9CF29205C3B7}" srcOrd="9" destOrd="0" presId="urn:microsoft.com/office/officeart/2005/8/layout/vList2"/>
    <dgm:cxn modelId="{C1E3E6EA-029C-4FAE-A01F-EA39EF038279}" type="presParOf" srcId="{1739E3F8-5D21-4EF4-BBEB-13933B5A94F3}" destId="{1986A54B-F612-4050-A19E-A8336E8F169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F5811-28BC-4F40-8EE0-2225759A253F}">
      <dsp:nvSpPr>
        <dsp:cNvPr id="0" name=""/>
        <dsp:cNvSpPr/>
      </dsp:nvSpPr>
      <dsp:spPr>
        <a:xfrm>
          <a:off x="0" y="7111"/>
          <a:ext cx="10165247" cy="626535"/>
        </a:xfrm>
        <a:prstGeom prst="roundRect">
          <a:avLst/>
        </a:prstGeom>
        <a:solidFill>
          <a:srgbClr val="821C4B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1. Formulate a countrywide accessibility policy and implement </a:t>
          </a:r>
          <a:r>
            <a:rPr lang="en-US" sz="1600" b="0" i="1" u="sng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Sustainable Regional Mobility Plans (SRMP)</a:t>
          </a:r>
          <a:endParaRPr lang="de-DE" sz="1600" b="0" i="1" u="sng" kern="1200" dirty="0">
            <a:solidFill>
              <a:sysClr val="window" lastClr="FFFFFF"/>
            </a:solidFill>
            <a:latin typeface="Verdana"/>
            <a:ea typeface="+mn-ea"/>
            <a:cs typeface="+mn-cs"/>
          </a:endParaRPr>
        </a:p>
      </dsp:txBody>
      <dsp:txXfrm>
        <a:off x="30585" y="37696"/>
        <a:ext cx="10104077" cy="565365"/>
      </dsp:txXfrm>
    </dsp:sp>
    <dsp:sp modelId="{B0EF2D2F-6B53-4024-B2B5-97A3D6810345}">
      <dsp:nvSpPr>
        <dsp:cNvPr id="0" name=""/>
        <dsp:cNvSpPr/>
      </dsp:nvSpPr>
      <dsp:spPr>
        <a:xfrm>
          <a:off x="0" y="656686"/>
          <a:ext cx="10165247" cy="626535"/>
        </a:xfrm>
        <a:prstGeom prst="roundRect">
          <a:avLst/>
        </a:prstGeom>
        <a:solidFill>
          <a:srgbClr val="821C4B">
            <a:hueOff val="-3693986"/>
            <a:satOff val="3596"/>
            <a:lumOff val="3922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2. Create coherent governance and funding frameworks (</a:t>
          </a:r>
          <a:r>
            <a:rPr lang="en-US" sz="1600" b="0" i="1" u="sng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transport regions</a:t>
          </a: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)</a:t>
          </a:r>
        </a:p>
      </dsp:txBody>
      <dsp:txXfrm>
        <a:off x="30585" y="687271"/>
        <a:ext cx="10104077" cy="565365"/>
      </dsp:txXfrm>
    </dsp:sp>
    <dsp:sp modelId="{5C5706DE-7C73-43EC-B0D8-37AA895EC55A}">
      <dsp:nvSpPr>
        <dsp:cNvPr id="0" name=""/>
        <dsp:cNvSpPr/>
      </dsp:nvSpPr>
      <dsp:spPr>
        <a:xfrm>
          <a:off x="0" y="1306261"/>
          <a:ext cx="10165247" cy="626535"/>
        </a:xfrm>
        <a:prstGeom prst="roundRect">
          <a:avLst/>
        </a:prstGeom>
        <a:solidFill>
          <a:srgbClr val="821C4B">
            <a:hueOff val="-7387972"/>
            <a:satOff val="7192"/>
            <a:lumOff val="784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3. Restructure public transport networks and integrate different sustainable mobility options with the core transport network (mobility hubs &amp; </a:t>
          </a:r>
          <a:r>
            <a:rPr lang="en-US" sz="1600" kern="1200" dirty="0" err="1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MaaS</a:t>
          </a: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)</a:t>
          </a:r>
        </a:p>
      </dsp:txBody>
      <dsp:txXfrm>
        <a:off x="30585" y="1336846"/>
        <a:ext cx="10104077" cy="565365"/>
      </dsp:txXfrm>
    </dsp:sp>
    <dsp:sp modelId="{C728E503-D586-4B10-A0C4-890DADEA0C48}">
      <dsp:nvSpPr>
        <dsp:cNvPr id="0" name=""/>
        <dsp:cNvSpPr/>
      </dsp:nvSpPr>
      <dsp:spPr>
        <a:xfrm>
          <a:off x="0" y="1955836"/>
          <a:ext cx="10165247" cy="626535"/>
        </a:xfrm>
        <a:prstGeom prst="roundRect">
          <a:avLst/>
        </a:prstGeom>
        <a:solidFill>
          <a:srgbClr val="821C4B">
            <a:hueOff val="-11081959"/>
            <a:satOff val="10787"/>
            <a:lumOff val="1176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4. Make regulations more flexible to allow for the development of innovative, cost-effective mobility solutions</a:t>
          </a:r>
        </a:p>
      </dsp:txBody>
      <dsp:txXfrm>
        <a:off x="30585" y="1986421"/>
        <a:ext cx="10104077" cy="565365"/>
      </dsp:txXfrm>
    </dsp:sp>
    <dsp:sp modelId="{CF03561E-F7A5-4438-95F7-B4F75107D6EF}">
      <dsp:nvSpPr>
        <dsp:cNvPr id="0" name=""/>
        <dsp:cNvSpPr/>
      </dsp:nvSpPr>
      <dsp:spPr>
        <a:xfrm>
          <a:off x="0" y="2605411"/>
          <a:ext cx="10165247" cy="626535"/>
        </a:xfrm>
        <a:prstGeom prst="roundRect">
          <a:avLst/>
        </a:prstGeom>
        <a:solidFill>
          <a:srgbClr val="821C4B">
            <a:hueOff val="-14775945"/>
            <a:satOff val="14383"/>
            <a:lumOff val="15686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5. Use </a:t>
          </a:r>
          <a:r>
            <a:rPr lang="en-US" sz="1600" b="0" i="1" u="sng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sandbox funding</a:t>
          </a:r>
          <a:r>
            <a:rPr lang="en-US" sz="1600" b="0" i="1" u="none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 </a:t>
          </a: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and </a:t>
          </a:r>
          <a:r>
            <a:rPr lang="en-US" sz="1600" kern="1200" dirty="0" err="1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prioritise</a:t>
          </a: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 financial support for innovative services   according to impact levels rather than high tech</a:t>
          </a:r>
        </a:p>
      </dsp:txBody>
      <dsp:txXfrm>
        <a:off x="30585" y="2635996"/>
        <a:ext cx="10104077" cy="565365"/>
      </dsp:txXfrm>
    </dsp:sp>
    <dsp:sp modelId="{1986A54B-F612-4050-A19E-A8336E8F169E}">
      <dsp:nvSpPr>
        <dsp:cNvPr id="0" name=""/>
        <dsp:cNvSpPr/>
      </dsp:nvSpPr>
      <dsp:spPr>
        <a:xfrm>
          <a:off x="0" y="3254986"/>
          <a:ext cx="10165247" cy="626535"/>
        </a:xfrm>
        <a:prstGeom prst="roundRect">
          <a:avLst/>
        </a:prstGeom>
        <a:solidFill>
          <a:srgbClr val="821C4B">
            <a:hueOff val="-18469931"/>
            <a:satOff val="17979"/>
            <a:lumOff val="1960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6. Provide </a:t>
          </a:r>
          <a:r>
            <a:rPr lang="en-US" sz="1600" i="1" u="sng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technical assistance</a:t>
          </a:r>
          <a:r>
            <a:rPr lang="en-US" sz="1600" kern="1200" dirty="0">
              <a:solidFill>
                <a:sysClr val="window" lastClr="FFFFFF"/>
              </a:solidFill>
              <a:latin typeface="Arial Nova" panose="020B0504020202020204" pitchFamily="34" charset="0"/>
              <a:ea typeface="+mn-ea"/>
              <a:cs typeface="+mn-cs"/>
            </a:rPr>
            <a:t> for rural mobility at the national or regional level</a:t>
          </a:r>
        </a:p>
      </dsp:txBody>
      <dsp:txXfrm>
        <a:off x="30585" y="3285571"/>
        <a:ext cx="10104077" cy="565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de-DE" dirty="0"/>
          </a:p>
        </p:txBody>
      </p:sp>
      <p:sp>
        <p:nvSpPr>
          <p:cNvPr id="129" name="Google Shape;1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6" name="Google Shape;11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www.itf-oecd.org/sites/default/files/docs/innovation-rural-mobility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kirstein@acatech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>
            <a:spLocks noGrp="1"/>
          </p:cNvSpPr>
          <p:nvPr>
            <p:ph type="ctrTitle"/>
          </p:nvPr>
        </p:nvSpPr>
        <p:spPr>
          <a:xfrm>
            <a:off x="635805" y="465218"/>
            <a:ext cx="6500491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Innovations for better rural mobility</a:t>
            </a:r>
            <a:endParaRPr lang="it-IT" dirty="0"/>
          </a:p>
        </p:txBody>
      </p:sp>
      <p:sp>
        <p:nvSpPr>
          <p:cNvPr id="93" name="Google Shape;93;p2"/>
          <p:cNvSpPr txBox="1">
            <a:spLocks noGrp="1"/>
          </p:cNvSpPr>
          <p:nvPr>
            <p:ph type="subTitle" idx="1"/>
          </p:nvPr>
        </p:nvSpPr>
        <p:spPr>
          <a:xfrm>
            <a:off x="635805" y="2056151"/>
            <a:ext cx="6695436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5F43"/>
              </a:buClr>
              <a:buSzPts val="2800"/>
              <a:buNone/>
            </a:pPr>
            <a:r>
              <a:rPr lang="en-US" sz="2800" dirty="0">
                <a:solidFill>
                  <a:srgbClr val="485F43"/>
                </a:solidFill>
                <a:latin typeface="Arial"/>
                <a:ea typeface="Arial"/>
                <a:cs typeface="Arial"/>
                <a:sym typeface="Arial"/>
              </a:rPr>
              <a:t>Learnings from the ITF/OECD Expert Working Group</a:t>
            </a:r>
            <a:endParaRPr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B68DFE4-0B1A-4595-A918-642ACBDC9CF4}"/>
              </a:ext>
            </a:extLst>
          </p:cNvPr>
          <p:cNvSpPr txBox="1">
            <a:spLocks/>
          </p:cNvSpPr>
          <p:nvPr/>
        </p:nvSpPr>
        <p:spPr>
          <a:xfrm>
            <a:off x="635805" y="3578182"/>
            <a:ext cx="6262300" cy="21380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07" charset="-128"/>
                <a:cs typeface="Calibri" panose="020F0502020204030204" pitchFamily="34" charset="0"/>
              </a:defRPr>
            </a:lvl1pPr>
            <a:lvl2pPr marL="457200" indent="0" algn="ctr" defTabSz="457200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/>
                <a:ea typeface="ＭＳ Ｐゴシック" pitchFamily="-107" charset="-128"/>
                <a:cs typeface="Verdana"/>
              </a:defRPr>
            </a:lvl2pPr>
            <a:lvl3pPr marL="914400" indent="0" algn="ctr" defTabSz="457200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/>
                <a:ea typeface="ＭＳ Ｐゴシック" pitchFamily="-107" charset="-128"/>
                <a:cs typeface="Verdana"/>
              </a:defRPr>
            </a:lvl3pPr>
            <a:lvl4pPr marL="1371600" indent="0" algn="ctr" defTabSz="457200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/>
                <a:ea typeface="ＭＳ Ｐゴシック" pitchFamily="-107" charset="-128"/>
                <a:cs typeface="Verdana"/>
              </a:defRPr>
            </a:lvl4pPr>
            <a:lvl5pPr marL="1828800" indent="0" algn="ctr" defTabSz="457200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/>
                <a:ea typeface="ＭＳ Ｐゴシック" pitchFamily="-107" charset="-128"/>
                <a:cs typeface="Verdana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 Nova" panose="020B0504020202020204" pitchFamily="34" charset="0"/>
              </a:rPr>
              <a:t>Lucie Kirstein</a:t>
            </a:r>
          </a:p>
          <a:p>
            <a:r>
              <a:rPr lang="en-US" dirty="0">
                <a:latin typeface="Arial Nova" panose="020B0504020202020204" pitchFamily="34" charset="0"/>
              </a:rPr>
              <a:t>Scientific Advisor / Network Lead Mobility, Logistics, Aviation and Space</a:t>
            </a:r>
          </a:p>
          <a:p>
            <a:r>
              <a:rPr lang="en-US" dirty="0">
                <a:latin typeface="Arial Nova" panose="020B0504020202020204" pitchFamily="34" charset="0"/>
              </a:rPr>
              <a:t>German National Academy of Science and Engineering</a:t>
            </a:r>
          </a:p>
          <a:p>
            <a:endParaRPr lang="en-US" dirty="0">
              <a:latin typeface="Arial Nova" panose="020B0504020202020204" pitchFamily="34" charset="0"/>
            </a:endParaRPr>
          </a:p>
          <a:p>
            <a:r>
              <a:rPr lang="en-US" dirty="0">
                <a:latin typeface="Arial Nova" panose="020B0504020202020204" pitchFamily="34" charset="0"/>
              </a:rPr>
              <a:t>Rural Pact Conference, European Commission</a:t>
            </a:r>
          </a:p>
          <a:p>
            <a:r>
              <a:rPr lang="en-US" dirty="0">
                <a:latin typeface="Arial Nova" panose="020B0504020202020204" pitchFamily="34" charset="0"/>
              </a:rPr>
              <a:t>Thursday, 16 June 2022 </a:t>
            </a:r>
          </a:p>
        </p:txBody>
      </p:sp>
      <p:pic>
        <p:nvPicPr>
          <p:cNvPr id="5" name="Grafik 4">
            <a:hlinkClick r:id="rId4"/>
            <a:extLst>
              <a:ext uri="{FF2B5EF4-FFF2-40B4-BE49-F238E27FC236}">
                <a16:creationId xmlns:a16="http://schemas.microsoft.com/office/drawing/2014/main" id="{D6191672-5A76-4C0A-9777-C6B609CA59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66"/>
          <a:stretch/>
        </p:blipFill>
        <p:spPr>
          <a:xfrm>
            <a:off x="7689663" y="0"/>
            <a:ext cx="4502338" cy="600075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>
            <a:spLocks noGrp="1"/>
          </p:cNvSpPr>
          <p:nvPr>
            <p:ph type="subTitle" idx="1"/>
          </p:nvPr>
        </p:nvSpPr>
        <p:spPr>
          <a:xfrm>
            <a:off x="487017" y="3235454"/>
            <a:ext cx="11552183" cy="2357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One-year Working Group project 2020/21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n-U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30-50 active and loosely involved members from ministries, academia and private sector from over 20 countries, 5 thematic sub-groups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n-U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Collection of 80+ rural innovative mobility case studies (pilots, mob. services) through questionnaires and interviews and distribution of a country questionnaire among participating ministries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de-DE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3"/>
          <p:cNvSpPr txBox="1">
            <a:spLocks noGrp="1"/>
          </p:cNvSpPr>
          <p:nvPr>
            <p:ph type="ctrTitle"/>
          </p:nvPr>
        </p:nvSpPr>
        <p:spPr>
          <a:xfrm>
            <a:off x="248478" y="667986"/>
            <a:ext cx="10633998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en-US" sz="4500" dirty="0">
                <a:latin typeface="Arial"/>
                <a:ea typeface="Arial"/>
                <a:cs typeface="Arial"/>
                <a:sym typeface="Arial"/>
              </a:rPr>
              <a:t>How can we improve mobility in rural communities where conventional public transport is difficult to sustain?</a:t>
            </a:r>
            <a:endParaRPr dirty="0"/>
          </a:p>
        </p:txBody>
      </p:sp>
      <p:sp>
        <p:nvSpPr>
          <p:cNvPr id="100" name="Google Shape;100;p3"/>
          <p:cNvSpPr txBox="1"/>
          <p:nvPr/>
        </p:nvSpPr>
        <p:spPr>
          <a:xfrm>
            <a:off x="248478" y="2510592"/>
            <a:ext cx="6622996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85F43"/>
              </a:buClr>
              <a:buSzPts val="3000"/>
              <a:buFont typeface="Arial"/>
              <a:buNone/>
            </a:pPr>
            <a:r>
              <a:rPr lang="it-IT" sz="3000" b="0" i="0" u="none" strike="noStrike" cap="none" dirty="0" err="1">
                <a:solidFill>
                  <a:srgbClr val="485F43"/>
                </a:solidFill>
                <a:latin typeface="Arial"/>
                <a:ea typeface="Arial"/>
                <a:cs typeface="Arial"/>
                <a:sym typeface="Arial"/>
              </a:rPr>
              <a:t>Approach</a:t>
            </a:r>
            <a:r>
              <a:rPr lang="it-IT" sz="3000" b="0" i="0" u="none" strike="noStrike" cap="none" dirty="0">
                <a:solidFill>
                  <a:srgbClr val="485F4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62F18EE-4247-4944-BBE6-7B3C42A41D5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4130" y="346232"/>
            <a:ext cx="9497870" cy="621206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D7EE6AE-ED89-40EA-8ACE-8BC8A19180D1}"/>
              </a:ext>
            </a:extLst>
          </p:cNvPr>
          <p:cNvSpPr txBox="1"/>
          <p:nvPr/>
        </p:nvSpPr>
        <p:spPr>
          <a:xfrm>
            <a:off x="495890" y="4626637"/>
            <a:ext cx="3755267" cy="1638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i="1" dirty="0"/>
              <a:t>Innovations should contribute to sustainable development from a social, environmental and economic standpoint.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050" dirty="0"/>
              <a:t>(based on Edwards-Schachter &amp; Wallace, 2017)</a:t>
            </a:r>
            <a:endParaRPr lang="en-US" sz="18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BAB78FA-2B4D-460D-83B0-A963063B5072}"/>
              </a:ext>
            </a:extLst>
          </p:cNvPr>
          <p:cNvSpPr txBox="1"/>
          <p:nvPr/>
        </p:nvSpPr>
        <p:spPr>
          <a:xfrm>
            <a:off x="10042359" y="6265547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1200"/>
              </a:spcBef>
              <a:spcAft>
                <a:spcPts val="1200"/>
              </a:spcAft>
            </a:pPr>
            <a:r>
              <a:rPr lang="de-DE" sz="1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Illustration: Linda Randall.</a:t>
            </a:r>
            <a:endParaRPr lang="de-DE" sz="1000" dirty="0"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4E0427F-F781-4320-9C78-591DAAE39D27}"/>
              </a:ext>
            </a:extLst>
          </p:cNvPr>
          <p:cNvSpPr/>
          <p:nvPr/>
        </p:nvSpPr>
        <p:spPr>
          <a:xfrm>
            <a:off x="0" y="0"/>
            <a:ext cx="12191999" cy="2872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269A37D-AB68-47FE-9D45-352763B9D41F}"/>
              </a:ext>
            </a:extLst>
          </p:cNvPr>
          <p:cNvSpPr/>
          <p:nvPr/>
        </p:nvSpPr>
        <p:spPr>
          <a:xfrm>
            <a:off x="2932043" y="1063487"/>
            <a:ext cx="3826566" cy="2872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8" name="Google Shape;118;p6"/>
          <p:cNvSpPr txBox="1">
            <a:spLocks noGrp="1"/>
          </p:cNvSpPr>
          <p:nvPr>
            <p:ph type="subTitle" idx="1"/>
          </p:nvPr>
        </p:nvSpPr>
        <p:spPr>
          <a:xfrm>
            <a:off x="350826" y="483751"/>
            <a:ext cx="4012453" cy="579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it-IT" sz="4000" dirty="0">
                <a:latin typeface="Arial"/>
                <a:cs typeface="Arial"/>
                <a:sym typeface="Arial"/>
              </a:rPr>
              <a:t>The rural </a:t>
            </a:r>
            <a:r>
              <a:rPr lang="it-IT" sz="4000" dirty="0" err="1">
                <a:latin typeface="Arial"/>
                <a:cs typeface="Arial"/>
                <a:sym typeface="Arial"/>
              </a:rPr>
              <a:t>shared</a:t>
            </a:r>
            <a:r>
              <a:rPr lang="it-IT" sz="4000" dirty="0">
                <a:latin typeface="Arial"/>
                <a:cs typeface="Arial"/>
                <a:sym typeface="Arial"/>
              </a:rPr>
              <a:t> </a:t>
            </a:r>
            <a:r>
              <a:rPr lang="it-IT" sz="4000" dirty="0" err="1">
                <a:latin typeface="Arial"/>
                <a:cs typeface="Arial"/>
                <a:sym typeface="Arial"/>
              </a:rPr>
              <a:t>mobility</a:t>
            </a:r>
            <a:r>
              <a:rPr lang="it-IT" sz="4000" dirty="0">
                <a:latin typeface="Arial"/>
                <a:cs typeface="Arial"/>
                <a:sym typeface="Arial"/>
              </a:rPr>
              <a:t> </a:t>
            </a:r>
            <a:r>
              <a:rPr lang="it-IT" sz="4000" dirty="0" err="1">
                <a:latin typeface="Arial"/>
                <a:cs typeface="Arial"/>
                <a:sym typeface="Arial"/>
              </a:rPr>
              <a:t>landscape</a:t>
            </a:r>
            <a:endParaRPr sz="4000" dirty="0">
              <a:latin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CA0A7B-C122-44A3-A48E-AED53A749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472" y="-37290"/>
            <a:ext cx="7705005" cy="6932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49C5FB4-29E8-4198-8A48-C58A4C917FC1}"/>
              </a:ext>
            </a:extLst>
          </p:cNvPr>
          <p:cNvSpPr txBox="1"/>
          <p:nvPr/>
        </p:nvSpPr>
        <p:spPr>
          <a:xfrm>
            <a:off x="350826" y="6374249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1200"/>
              </a:spcBef>
              <a:spcAft>
                <a:spcPts val="1200"/>
              </a:spcAft>
            </a:pPr>
            <a:r>
              <a:rPr lang="de-DE" sz="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Source: Own </a:t>
            </a:r>
            <a:r>
              <a:rPr lang="de-DE" sz="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illustration</a:t>
            </a:r>
            <a:r>
              <a:rPr lang="de-DE" sz="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lang="de-DE" sz="800" dirty="0">
              <a:effectLst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681A650-547D-49C0-8A39-0A91CF2698E0}"/>
              </a:ext>
            </a:extLst>
          </p:cNvPr>
          <p:cNvSpPr txBox="1"/>
          <p:nvPr/>
        </p:nvSpPr>
        <p:spPr>
          <a:xfrm>
            <a:off x="9471229" y="4107802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+ light </a:t>
            </a:r>
            <a:r>
              <a:rPr lang="de-DE" sz="1400" i="1" dirty="0" err="1"/>
              <a:t>electric</a:t>
            </a:r>
            <a:r>
              <a:rPr lang="de-DE" sz="1400" i="1" dirty="0"/>
              <a:t> </a:t>
            </a:r>
            <a:r>
              <a:rPr lang="de-DE" sz="1400" i="1" dirty="0" err="1"/>
              <a:t>vehicles</a:t>
            </a:r>
            <a:r>
              <a:rPr lang="de-DE" sz="1400" i="1" dirty="0"/>
              <a:t>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/>
          <p:cNvSpPr txBox="1">
            <a:spLocks noGrp="1"/>
          </p:cNvSpPr>
          <p:nvPr>
            <p:ph type="subTitle" idx="1"/>
          </p:nvPr>
        </p:nvSpPr>
        <p:spPr>
          <a:xfrm>
            <a:off x="442913" y="2557867"/>
            <a:ext cx="5778983" cy="1302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l">
              <a:buFont typeface="Wingdings" panose="05000000000000000000" pitchFamily="2" charset="2"/>
              <a:buChar char="§"/>
            </a:pP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No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country-wide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accessibility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standards</a:t>
            </a:r>
            <a:endParaRPr lang="de-DE" sz="2000" dirty="0"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Legal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blockages</a:t>
            </a:r>
            <a:endParaRPr lang="de-DE" sz="2000" dirty="0"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Insufficient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funding</a:t>
            </a:r>
            <a:endParaRPr lang="de-DE" sz="2000" dirty="0"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Small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scale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trials</a:t>
            </a:r>
            <a:endParaRPr lang="de-DE" sz="2000" dirty="0"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Limited 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integration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with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the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broader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transport</a:t>
            </a: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 network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de-DE" sz="2000" dirty="0">
                <a:latin typeface="Arial Nova" panose="020B0504020202020204" pitchFamily="34" charset="0"/>
                <a:cs typeface="Arial" panose="020B0604020202020204" pitchFamily="34" charset="0"/>
              </a:rPr>
              <a:t>Urban </a:t>
            </a:r>
            <a:r>
              <a:rPr lang="de-DE" sz="2000" dirty="0" err="1">
                <a:latin typeface="Arial Nova" panose="020B0504020202020204" pitchFamily="34" charset="0"/>
                <a:cs typeface="Arial" panose="020B0604020202020204" pitchFamily="34" charset="0"/>
              </a:rPr>
              <a:t>copies</a:t>
            </a:r>
            <a:endParaRPr lang="de-DE" sz="2000" dirty="0"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Google Shape;106;p4"/>
          <p:cNvSpPr txBox="1"/>
          <p:nvPr/>
        </p:nvSpPr>
        <p:spPr>
          <a:xfrm>
            <a:off x="442913" y="1855468"/>
            <a:ext cx="6400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000"/>
              <a:buFont typeface="Arial"/>
              <a:buNone/>
            </a:pPr>
            <a:r>
              <a:rPr lang="it-IT" sz="30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it-IT" sz="3000" dirty="0">
                <a:solidFill>
                  <a:srgbClr val="FF0000"/>
                </a:solidFill>
              </a:rPr>
              <a:t> </a:t>
            </a:r>
            <a:r>
              <a:rPr lang="it-IT" sz="3000" dirty="0" err="1">
                <a:solidFill>
                  <a:srgbClr val="FF0000"/>
                </a:solidFill>
              </a:rPr>
              <a:t>Lack</a:t>
            </a:r>
            <a:r>
              <a:rPr lang="it-IT" sz="3000" dirty="0">
                <a:solidFill>
                  <a:srgbClr val="FF0000"/>
                </a:solidFill>
              </a:rPr>
              <a:t> of f</a:t>
            </a:r>
            <a:r>
              <a:rPr lang="it-IT" sz="30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rameworks!</a:t>
            </a:r>
            <a:endParaRPr dirty="0"/>
          </a:p>
        </p:txBody>
      </p:sp>
      <p:sp>
        <p:nvSpPr>
          <p:cNvPr id="108" name="Google Shape;108;p4"/>
          <p:cNvSpPr txBox="1">
            <a:spLocks noGrp="1"/>
          </p:cNvSpPr>
          <p:nvPr>
            <p:ph type="ctrTitle"/>
          </p:nvPr>
        </p:nvSpPr>
        <p:spPr>
          <a:xfrm>
            <a:off x="442913" y="0"/>
            <a:ext cx="7772400" cy="1778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en-US" sz="4500" dirty="0">
                <a:latin typeface="Arial"/>
                <a:ea typeface="Arial"/>
                <a:cs typeface="Arial"/>
                <a:sym typeface="Arial"/>
              </a:rPr>
              <a:t>Barriers to more innovative rural mobility</a:t>
            </a:r>
            <a:endParaRPr lang="it-I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6262E35-EC03-4B02-AC62-4FD8B9648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4585" y="1855468"/>
            <a:ext cx="4745435" cy="32705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E1E1822-C2EA-4982-9A64-791FEB265F54}"/>
              </a:ext>
            </a:extLst>
          </p:cNvPr>
          <p:cNvSpPr txBox="1">
            <a:spLocks/>
          </p:cNvSpPr>
          <p:nvPr/>
        </p:nvSpPr>
        <p:spPr bwMode="auto">
          <a:xfrm>
            <a:off x="509380" y="574443"/>
            <a:ext cx="9797498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72000" numCol="1" anchor="b" anchorCtr="0" compatLnSpc="1">
            <a:prstTxWarp prst="textNoShape">
              <a:avLst/>
            </a:prstTxWarp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00"/>
                </a:solidFill>
                <a:latin typeface="Verdana"/>
                <a:ea typeface="ＭＳ Ｐゴシック" pitchFamily="-107" charset="-128"/>
                <a:cs typeface="Verdana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-107" charset="0"/>
                <a:ea typeface="ＭＳ Ｐゴシック" pitchFamily="-107" charset="-128"/>
                <a:cs typeface="Verdana" pitchFamily="-107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-107" charset="0"/>
                <a:ea typeface="ＭＳ Ｐゴシック" pitchFamily="-107" charset="-128"/>
                <a:cs typeface="Verdana" pitchFamily="-107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-107" charset="0"/>
                <a:ea typeface="ＭＳ Ｐゴシック" pitchFamily="-107" charset="-128"/>
                <a:cs typeface="Verdana" pitchFamily="-107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-107" charset="0"/>
                <a:ea typeface="ＭＳ Ｐゴシック" pitchFamily="-107" charset="-128"/>
                <a:cs typeface="Verdana" pitchFamily="-107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-107" charset="0"/>
                <a:ea typeface="ＭＳ Ｐゴシック" pitchFamily="-107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-107" charset="0"/>
                <a:ea typeface="ＭＳ Ｐゴシック" pitchFamily="-107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-107" charset="0"/>
                <a:ea typeface="ＭＳ Ｐゴシック" pitchFamily="-107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-107" charset="0"/>
                <a:ea typeface="ＭＳ Ｐゴシック" pitchFamily="-107" charset="-128"/>
              </a:defRPr>
            </a:lvl9pPr>
          </a:lstStyle>
          <a:p>
            <a:pPr>
              <a:buClrTx/>
              <a:buFontTx/>
            </a:pPr>
            <a:r>
              <a:rPr lang="en-US" sz="4400" b="0" dirty="0">
                <a:latin typeface="+mj-lt"/>
              </a:rPr>
              <a:t>Rural innovations need strong policy!</a:t>
            </a:r>
          </a:p>
        </p:txBody>
      </p:sp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674D1484-63B6-45DE-8564-52F4194BE5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4936508"/>
              </p:ext>
            </p:extLst>
          </p:nvPr>
        </p:nvGraphicFramePr>
        <p:xfrm>
          <a:off x="1013376" y="1484683"/>
          <a:ext cx="10165247" cy="3888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3"/>
          <p:cNvSpPr txBox="1">
            <a:spLocks noGrp="1"/>
          </p:cNvSpPr>
          <p:nvPr>
            <p:ph type="ctrTitle"/>
          </p:nvPr>
        </p:nvSpPr>
        <p:spPr>
          <a:xfrm>
            <a:off x="0" y="1550987"/>
            <a:ext cx="12192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Font typeface="Arial"/>
              <a:buNone/>
            </a:pPr>
            <a:r>
              <a:rPr lang="it-IT" sz="15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br>
              <a:rPr lang="it-IT" sz="15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it-IT" sz="3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Stay in touch: </a:t>
            </a:r>
            <a:r>
              <a:rPr lang="it-IT" sz="3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kirstein@acatech.de</a:t>
            </a:r>
            <a:r>
              <a:rPr lang="it-IT" sz="3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Microsoft Office PowerPoint</Application>
  <PresentationFormat>Breitbild</PresentationFormat>
  <Paragraphs>37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Arial Nova</vt:lpstr>
      <vt:lpstr>Calibri</vt:lpstr>
      <vt:lpstr>Verdana</vt:lpstr>
      <vt:lpstr>Wingdings</vt:lpstr>
      <vt:lpstr>Office Theme</vt:lpstr>
      <vt:lpstr>PowerPoint-Präsentation</vt:lpstr>
      <vt:lpstr>Innovations for better rural mobility</vt:lpstr>
      <vt:lpstr>How can we improve mobility in rural communities where conventional public transport is difficult to sustain?</vt:lpstr>
      <vt:lpstr>PowerPoint-Präsentation</vt:lpstr>
      <vt:lpstr>PowerPoint-Präsentation</vt:lpstr>
      <vt:lpstr>Barriers to more innovative rural mobility</vt:lpstr>
      <vt:lpstr>PowerPoint-Präsentation</vt:lpstr>
      <vt:lpstr>Thank you Stay in touch: kirstein@acatech.de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Valentina Corvi</dc:creator>
  <cp:lastModifiedBy>Kirstein, Lucie</cp:lastModifiedBy>
  <cp:revision>6</cp:revision>
  <dcterms:created xsi:type="dcterms:W3CDTF">2016-11-14T13:56:45Z</dcterms:created>
  <dcterms:modified xsi:type="dcterms:W3CDTF">2022-06-13T12:38:07Z</dcterms:modified>
</cp:coreProperties>
</file>