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5"/>
  </p:notesMasterIdLst>
  <p:sldIdLst>
    <p:sldId id="261" r:id="rId3"/>
    <p:sldId id="276" r:id="rId4"/>
    <p:sldId id="291" r:id="rId5"/>
    <p:sldId id="284" r:id="rId6"/>
    <p:sldId id="285" r:id="rId7"/>
    <p:sldId id="286" r:id="rId8"/>
    <p:sldId id="287" r:id="rId9"/>
    <p:sldId id="288" r:id="rId10"/>
    <p:sldId id="289" r:id="rId11"/>
    <p:sldId id="277" r:id="rId12"/>
    <p:sldId id="290" r:id="rId13"/>
    <p:sldId id="278" r:id="rId14"/>
    <p:sldId id="279" r:id="rId15"/>
    <p:sldId id="280" r:id="rId16"/>
    <p:sldId id="281" r:id="rId17"/>
    <p:sldId id="282" r:id="rId18"/>
    <p:sldId id="283" r:id="rId19"/>
    <p:sldId id="292" r:id="rId20"/>
    <p:sldId id="294" r:id="rId21"/>
    <p:sldId id="295" r:id="rId22"/>
    <p:sldId id="296" r:id="rId23"/>
    <p:sldId id="271" r:id="rId2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5F43"/>
    <a:srgbClr val="E0255A"/>
    <a:srgbClr val="681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53"/>
    <p:restoredTop sz="94694"/>
  </p:normalViewPr>
  <p:slideViewPr>
    <p:cSldViewPr snapToGrid="0">
      <p:cViewPr varScale="1">
        <p:scale>
          <a:sx n="152" d="100"/>
          <a:sy n="152" d="100"/>
        </p:scale>
        <p:origin x="96" y="23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718FB3-CFCA-47D4-A7BB-321292EB79DD}" type="doc">
      <dgm:prSet loTypeId="urn:microsoft.com/office/officeart/2005/8/layout/hierarchy3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B2AD7F1E-4B01-46A5-945A-0662DC90F0B2}">
      <dgm:prSet phldrT="[Text]" custT="1"/>
      <dgm:spPr>
        <a:xfrm>
          <a:off x="1422011" y="470"/>
          <a:ext cx="1357618" cy="678809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solidFill>
            <a:srgbClr val="002060"/>
          </a:solidFill>
        </a:ln>
      </dgm:spPr>
      <dgm:t>
        <a:bodyPr/>
        <a:lstStyle/>
        <a:p>
          <a:r>
            <a:rPr lang="en-GB" sz="18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5G Infrastructure</a:t>
          </a:r>
          <a:endParaRPr lang="en-US" sz="18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DCCB9685-C56D-47A8-B218-0534903BF2AF}" type="parTrans" cxnId="{6796B192-5A0E-4BE5-9BF2-5845ED13413B}">
      <dgm:prSet/>
      <dgm:spPr/>
      <dgm:t>
        <a:bodyPr/>
        <a:lstStyle/>
        <a:p>
          <a:endParaRPr lang="en-US"/>
        </a:p>
      </dgm:t>
    </dgm:pt>
    <dgm:pt modelId="{0DC5A1DA-9E3C-42B1-87D5-509292A08203}" type="sibTrans" cxnId="{6796B192-5A0E-4BE5-9BF2-5845ED13413B}">
      <dgm:prSet/>
      <dgm:spPr/>
      <dgm:t>
        <a:bodyPr/>
        <a:lstStyle/>
        <a:p>
          <a:endParaRPr lang="en-US"/>
        </a:p>
      </dgm:t>
    </dgm:pt>
    <dgm:pt modelId="{F21A2281-0D40-4619-B00B-0D618C1F7C7A}">
      <dgm:prSet custT="1"/>
      <dgm:spPr>
        <a:xfrm>
          <a:off x="1693535" y="1697493"/>
          <a:ext cx="1086094" cy="678809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GB" sz="1400" dirty="0">
              <a:solidFill>
                <a:srgbClr val="7030A0"/>
              </a:solidFill>
              <a:latin typeface="Calibri" panose="020F0502020204030204"/>
              <a:ea typeface="+mn-ea"/>
              <a:cs typeface="+mn-cs"/>
            </a:rPr>
            <a:t>5G Communities </a:t>
          </a:r>
        </a:p>
      </dgm:t>
    </dgm:pt>
    <dgm:pt modelId="{11F1E4F1-808D-45A0-9E98-B3BC4E87622A}" type="parTrans" cxnId="{3F191F96-10CF-4B79-AD8B-A27227010CC3}">
      <dgm:prSet/>
      <dgm:spPr>
        <a:xfrm>
          <a:off x="1557773" y="679279"/>
          <a:ext cx="135761" cy="13576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7618"/>
              </a:lnTo>
              <a:lnTo>
                <a:pt x="135761" y="1357618"/>
              </a:lnTo>
            </a:path>
          </a:pathLst>
        </a:custGeom>
      </dgm:spPr>
      <dgm:t>
        <a:bodyPr/>
        <a:lstStyle/>
        <a:p>
          <a:endParaRPr lang="en-US" sz="2400"/>
        </a:p>
      </dgm:t>
    </dgm:pt>
    <dgm:pt modelId="{7639EFD9-7389-4357-A47B-CFC8BB7A43A1}" type="sibTrans" cxnId="{3F191F96-10CF-4B79-AD8B-A27227010CC3}">
      <dgm:prSet/>
      <dgm:spPr/>
      <dgm:t>
        <a:bodyPr/>
        <a:lstStyle/>
        <a:p>
          <a:endParaRPr lang="en-US"/>
        </a:p>
      </dgm:t>
    </dgm:pt>
    <dgm:pt modelId="{14D64AF6-9923-489E-932C-8CE38648149C}">
      <dgm:prSet custT="1"/>
      <dgm:spPr>
        <a:xfrm>
          <a:off x="3119034" y="470"/>
          <a:ext cx="1357618" cy="678809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solidFill>
            <a:srgbClr val="002060"/>
          </a:solidFill>
        </a:ln>
      </dgm:spPr>
      <dgm:t>
        <a:bodyPr/>
        <a:lstStyle/>
        <a:p>
          <a:r>
            <a:rPr lang="en-GB" sz="18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Backbone Infrastructure</a:t>
          </a:r>
        </a:p>
      </dgm:t>
    </dgm:pt>
    <dgm:pt modelId="{03858EE5-B656-4EF4-BF2A-8847FC39A3B7}" type="parTrans" cxnId="{59CA81AA-583E-4D47-A331-BFB9341D1740}">
      <dgm:prSet/>
      <dgm:spPr/>
      <dgm:t>
        <a:bodyPr/>
        <a:lstStyle/>
        <a:p>
          <a:endParaRPr lang="en-US"/>
        </a:p>
      </dgm:t>
    </dgm:pt>
    <dgm:pt modelId="{7D7DC0BD-BBEC-4E9C-8056-448BC0F59DFA}" type="sibTrans" cxnId="{59CA81AA-583E-4D47-A331-BFB9341D1740}">
      <dgm:prSet/>
      <dgm:spPr/>
      <dgm:t>
        <a:bodyPr/>
        <a:lstStyle/>
        <a:p>
          <a:endParaRPr lang="en-US"/>
        </a:p>
      </dgm:t>
    </dgm:pt>
    <dgm:pt modelId="{1DE57BC9-066B-4C22-BCF4-B7671E328CA9}">
      <dgm:prSet custT="1"/>
      <dgm:spPr>
        <a:xfrm>
          <a:off x="3390558" y="1697493"/>
          <a:ext cx="1086094" cy="678809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GB" sz="1400" dirty="0">
              <a:solidFill>
                <a:srgbClr val="7030A0"/>
              </a:solidFill>
              <a:latin typeface="Calibri" panose="020F0502020204030204"/>
              <a:ea typeface="+mn-ea"/>
              <a:cs typeface="+mn-cs"/>
            </a:rPr>
            <a:t>Cloud Federations</a:t>
          </a:r>
        </a:p>
      </dgm:t>
    </dgm:pt>
    <dgm:pt modelId="{DD7D26D4-FEB8-4526-8045-7A714C3E31EF}" type="parTrans" cxnId="{CE1B2695-8BA6-48FB-B5A9-15294F84E65A}">
      <dgm:prSet/>
      <dgm:spPr>
        <a:xfrm>
          <a:off x="3254796" y="679279"/>
          <a:ext cx="135761" cy="13576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7618"/>
              </a:lnTo>
              <a:lnTo>
                <a:pt x="135761" y="1357618"/>
              </a:lnTo>
            </a:path>
          </a:pathLst>
        </a:custGeom>
      </dgm:spPr>
      <dgm:t>
        <a:bodyPr/>
        <a:lstStyle/>
        <a:p>
          <a:endParaRPr lang="en-US" sz="2400"/>
        </a:p>
      </dgm:t>
    </dgm:pt>
    <dgm:pt modelId="{B4022FDC-CE0C-4C4D-A70D-6074C65FC1D3}" type="sibTrans" cxnId="{CE1B2695-8BA6-48FB-B5A9-15294F84E65A}">
      <dgm:prSet/>
      <dgm:spPr/>
      <dgm:t>
        <a:bodyPr/>
        <a:lstStyle/>
        <a:p>
          <a:endParaRPr lang="en-US"/>
        </a:p>
      </dgm:t>
    </dgm:pt>
    <dgm:pt modelId="{878558CE-D34D-44B8-A70E-89B2A2BB0DCF}">
      <dgm:prSet custT="1"/>
      <dgm:spPr>
        <a:xfrm>
          <a:off x="3390558" y="2546005"/>
          <a:ext cx="1086094" cy="678809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GB" sz="1400" dirty="0" smtClean="0">
              <a:solidFill>
                <a:srgbClr val="7030A0"/>
              </a:solidFill>
              <a:latin typeface="Calibri" panose="020F0502020204030204"/>
              <a:ea typeface="+mn-ea"/>
              <a:cs typeface="+mn-cs"/>
            </a:rPr>
            <a:t>Global Gateways</a:t>
          </a:r>
          <a:endParaRPr lang="en-GB" sz="1400" dirty="0">
            <a:solidFill>
              <a:srgbClr val="7030A0"/>
            </a:solidFill>
            <a:latin typeface="Calibri" panose="020F0502020204030204"/>
            <a:ea typeface="+mn-ea"/>
            <a:cs typeface="+mn-cs"/>
          </a:endParaRPr>
        </a:p>
      </dgm:t>
    </dgm:pt>
    <dgm:pt modelId="{A766A285-4C55-4FC6-AE8C-2761663DAC19}" type="parTrans" cxnId="{572B479D-65CE-4F26-9B8A-3C9FB33979DD}">
      <dgm:prSet/>
      <dgm:spPr>
        <a:xfrm>
          <a:off x="3254796" y="679279"/>
          <a:ext cx="135761" cy="22061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6129"/>
              </a:lnTo>
              <a:lnTo>
                <a:pt x="135761" y="2206129"/>
              </a:lnTo>
            </a:path>
          </a:pathLst>
        </a:custGeom>
      </dgm:spPr>
      <dgm:t>
        <a:bodyPr/>
        <a:lstStyle/>
        <a:p>
          <a:endParaRPr lang="en-US" sz="2400"/>
        </a:p>
      </dgm:t>
    </dgm:pt>
    <dgm:pt modelId="{A0280C7F-0EEE-4F6F-AAE9-2F8E02EAC881}" type="sibTrans" cxnId="{572B479D-65CE-4F26-9B8A-3C9FB33979DD}">
      <dgm:prSet/>
      <dgm:spPr/>
      <dgm:t>
        <a:bodyPr/>
        <a:lstStyle/>
        <a:p>
          <a:endParaRPr lang="en-US"/>
        </a:p>
      </dgm:t>
    </dgm:pt>
    <dgm:pt modelId="{CE580CE0-9189-4E2F-97F2-7B5B629C6CCC}">
      <dgm:prSet custT="1"/>
      <dgm:spPr>
        <a:xfrm>
          <a:off x="3390558" y="3394516"/>
          <a:ext cx="1086094" cy="678809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GB" sz="1400" dirty="0" smtClean="0">
              <a:latin typeface="Calibri" panose="020F0502020204030204"/>
              <a:ea typeface="+mn-ea"/>
              <a:cs typeface="+mn-cs"/>
            </a:rPr>
            <a:t>HPC interconnection</a:t>
          </a:r>
          <a:endParaRPr lang="en-GB" sz="1400" dirty="0">
            <a:latin typeface="Calibri" panose="020F0502020204030204"/>
            <a:ea typeface="+mn-ea"/>
            <a:cs typeface="+mn-cs"/>
          </a:endParaRPr>
        </a:p>
      </dgm:t>
    </dgm:pt>
    <dgm:pt modelId="{4D96B62F-3B7E-4E9D-9413-3BB11E4762C4}" type="parTrans" cxnId="{B06540F4-4BA2-41AF-8CB6-5B9A615549BB}">
      <dgm:prSet/>
      <dgm:spPr>
        <a:xfrm>
          <a:off x="3254796" y="679279"/>
          <a:ext cx="135761" cy="30546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4641"/>
              </a:lnTo>
              <a:lnTo>
                <a:pt x="135761" y="3054641"/>
              </a:lnTo>
            </a:path>
          </a:pathLst>
        </a:custGeom>
      </dgm:spPr>
      <dgm:t>
        <a:bodyPr/>
        <a:lstStyle/>
        <a:p>
          <a:endParaRPr lang="en-US" sz="2400"/>
        </a:p>
      </dgm:t>
    </dgm:pt>
    <dgm:pt modelId="{709CC7A0-6324-467A-BC08-A02CB4F364FB}" type="sibTrans" cxnId="{B06540F4-4BA2-41AF-8CB6-5B9A615549BB}">
      <dgm:prSet/>
      <dgm:spPr/>
      <dgm:t>
        <a:bodyPr/>
        <a:lstStyle/>
        <a:p>
          <a:endParaRPr lang="en-US"/>
        </a:p>
      </dgm:t>
    </dgm:pt>
    <dgm:pt modelId="{CC7F9790-20CB-4D76-803B-315384B3A93B}">
      <dgm:prSet custT="1"/>
      <dgm:spPr>
        <a:xfrm>
          <a:off x="4816057" y="470"/>
          <a:ext cx="1357618" cy="678809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solidFill>
            <a:srgbClr val="002060"/>
          </a:solidFill>
        </a:ln>
      </dgm:spPr>
      <dgm:t>
        <a:bodyPr/>
        <a:lstStyle/>
        <a:p>
          <a:r>
            <a:rPr lang="en-GB" sz="18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Synergy Actions</a:t>
          </a:r>
        </a:p>
      </dgm:t>
    </dgm:pt>
    <dgm:pt modelId="{C9D2A843-F00F-46D5-941C-937B363EF51E}" type="parTrans" cxnId="{0E8D1114-1B21-44AD-8D4A-BCB8B25CCCD9}">
      <dgm:prSet/>
      <dgm:spPr/>
      <dgm:t>
        <a:bodyPr/>
        <a:lstStyle/>
        <a:p>
          <a:endParaRPr lang="en-US"/>
        </a:p>
      </dgm:t>
    </dgm:pt>
    <dgm:pt modelId="{FDD79D60-BAFE-4049-98CB-E7B183C6AFC3}" type="sibTrans" cxnId="{0E8D1114-1B21-44AD-8D4A-BCB8B25CCCD9}">
      <dgm:prSet/>
      <dgm:spPr/>
      <dgm:t>
        <a:bodyPr/>
        <a:lstStyle/>
        <a:p>
          <a:endParaRPr lang="en-US"/>
        </a:p>
      </dgm:t>
    </dgm:pt>
    <dgm:pt modelId="{7611DBB5-8744-4F16-A474-2A783F03453C}">
      <dgm:prSet phldrT="[Text]" custT="1"/>
      <dgm:spPr>
        <a:xfrm>
          <a:off x="1693535" y="848982"/>
          <a:ext cx="1086094" cy="678809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GB" sz="1400" dirty="0">
              <a:solidFill>
                <a:srgbClr val="7030A0"/>
              </a:solidFill>
              <a:latin typeface="Calibri" panose="020F0502020204030204"/>
              <a:ea typeface="+mn-ea"/>
              <a:cs typeface="+mn-cs"/>
            </a:rPr>
            <a:t>5G Corridors</a:t>
          </a:r>
          <a:endParaRPr lang="en-US" sz="1400" dirty="0">
            <a:solidFill>
              <a:srgbClr val="7030A0"/>
            </a:solidFill>
            <a:latin typeface="Calibri" panose="020F0502020204030204"/>
            <a:ea typeface="+mn-ea"/>
            <a:cs typeface="+mn-cs"/>
          </a:endParaRPr>
        </a:p>
      </dgm:t>
    </dgm:pt>
    <dgm:pt modelId="{45788A5D-EA9E-43C2-B7C0-497672D2A5B4}" type="parTrans" cxnId="{42E6D25D-DA28-470F-B868-592F3609C45C}">
      <dgm:prSet/>
      <dgm:spPr>
        <a:xfrm>
          <a:off x="1557773" y="679279"/>
          <a:ext cx="135761" cy="5091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9106"/>
              </a:lnTo>
              <a:lnTo>
                <a:pt x="135761" y="509106"/>
              </a:lnTo>
            </a:path>
          </a:pathLst>
        </a:custGeom>
      </dgm:spPr>
      <dgm:t>
        <a:bodyPr/>
        <a:lstStyle/>
        <a:p>
          <a:endParaRPr lang="en-US" sz="2400"/>
        </a:p>
      </dgm:t>
    </dgm:pt>
    <dgm:pt modelId="{C879791D-DFE1-403A-A15E-FE4CF318644A}" type="sibTrans" cxnId="{42E6D25D-DA28-470F-B868-592F3609C45C}">
      <dgm:prSet/>
      <dgm:spPr/>
      <dgm:t>
        <a:bodyPr/>
        <a:lstStyle/>
        <a:p>
          <a:endParaRPr lang="en-US"/>
        </a:p>
      </dgm:t>
    </dgm:pt>
    <dgm:pt modelId="{31C9FA25-544B-4370-B4EF-923EF967F66D}">
      <dgm:prSet custT="1"/>
      <dgm:spPr>
        <a:xfrm>
          <a:off x="3390558" y="848982"/>
          <a:ext cx="1086094" cy="678809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GB" sz="1400" dirty="0">
              <a:latin typeface="Calibri" panose="020F0502020204030204"/>
              <a:ea typeface="+mn-ea"/>
              <a:cs typeface="+mn-cs"/>
            </a:rPr>
            <a:t>Quantum Communication Infrastructure</a:t>
          </a:r>
        </a:p>
      </dgm:t>
    </dgm:pt>
    <dgm:pt modelId="{64F88E25-46B8-4F71-A10C-1B383A3BF4FF}" type="parTrans" cxnId="{31B75C02-94D5-4EC3-A2A7-AEDC41594229}">
      <dgm:prSet/>
      <dgm:spPr>
        <a:xfrm>
          <a:off x="3254796" y="679279"/>
          <a:ext cx="135761" cy="5091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9106"/>
              </a:lnTo>
              <a:lnTo>
                <a:pt x="135761" y="509106"/>
              </a:lnTo>
            </a:path>
          </a:pathLst>
        </a:custGeom>
      </dgm:spPr>
      <dgm:t>
        <a:bodyPr/>
        <a:lstStyle/>
        <a:p>
          <a:endParaRPr lang="en-US" sz="2400"/>
        </a:p>
      </dgm:t>
    </dgm:pt>
    <dgm:pt modelId="{E0B2AF6E-1D22-492F-95EA-82B8D47266EB}" type="sibTrans" cxnId="{31B75C02-94D5-4EC3-A2A7-AEDC41594229}">
      <dgm:prSet/>
      <dgm:spPr/>
      <dgm:t>
        <a:bodyPr/>
        <a:lstStyle/>
        <a:p>
          <a:endParaRPr lang="en-US"/>
        </a:p>
      </dgm:t>
    </dgm:pt>
    <dgm:pt modelId="{024E3C6B-3A11-445D-BCBF-FB25C427940B}">
      <dgm:prSet custT="1"/>
      <dgm:spPr>
        <a:xfrm>
          <a:off x="5087580" y="848982"/>
          <a:ext cx="1086094" cy="678809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GB" sz="1400" dirty="0">
              <a:solidFill>
                <a:srgbClr val="7030A0"/>
              </a:solidFill>
              <a:latin typeface="Calibri" panose="020F0502020204030204"/>
              <a:ea typeface="+mn-ea"/>
              <a:cs typeface="+mn-cs"/>
            </a:rPr>
            <a:t>Operational Digital Platforms</a:t>
          </a:r>
        </a:p>
      </dgm:t>
    </dgm:pt>
    <dgm:pt modelId="{82E7A5F8-6359-46C9-8A0E-711D8DDBC081}" type="parTrans" cxnId="{C6F022A0-0715-4252-BD4C-6828991FF833}">
      <dgm:prSet/>
      <dgm:spPr>
        <a:xfrm>
          <a:off x="4951819" y="679279"/>
          <a:ext cx="135761" cy="5091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9106"/>
              </a:lnTo>
              <a:lnTo>
                <a:pt x="135761" y="509106"/>
              </a:lnTo>
            </a:path>
          </a:pathLst>
        </a:custGeom>
      </dgm:spPr>
      <dgm:t>
        <a:bodyPr/>
        <a:lstStyle/>
        <a:p>
          <a:endParaRPr lang="en-US" sz="2400"/>
        </a:p>
      </dgm:t>
    </dgm:pt>
    <dgm:pt modelId="{4CCFBF85-408E-4F5B-9AFC-3CBA5DF09B43}" type="sibTrans" cxnId="{C6F022A0-0715-4252-BD4C-6828991FF833}">
      <dgm:prSet/>
      <dgm:spPr/>
      <dgm:t>
        <a:bodyPr/>
        <a:lstStyle/>
        <a:p>
          <a:endParaRPr lang="en-US"/>
        </a:p>
      </dgm:t>
    </dgm:pt>
    <dgm:pt modelId="{7524735B-6825-4775-B3F6-CD988CBAA712}">
      <dgm:prSet custT="1"/>
      <dgm:spPr>
        <a:xfrm>
          <a:off x="6513080" y="470"/>
          <a:ext cx="1357618" cy="678809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solidFill>
            <a:srgbClr val="002060"/>
          </a:solidFill>
        </a:ln>
      </dgm:spPr>
      <dgm:t>
        <a:bodyPr/>
        <a:lstStyle/>
        <a:p>
          <a:r>
            <a:rPr lang="en-GB" sz="18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Programme Support Actions</a:t>
          </a:r>
        </a:p>
      </dgm:t>
    </dgm:pt>
    <dgm:pt modelId="{AF8011B7-F640-4441-A786-41D9FEBA6AF2}" type="sibTrans" cxnId="{AB87D3FE-5F59-4BED-A315-5AADBE6F6DC4}">
      <dgm:prSet/>
      <dgm:spPr/>
      <dgm:t>
        <a:bodyPr/>
        <a:lstStyle/>
        <a:p>
          <a:endParaRPr lang="en-US"/>
        </a:p>
      </dgm:t>
    </dgm:pt>
    <dgm:pt modelId="{21D13904-A85D-4ABA-9175-B8C69A7AFC00}" type="parTrans" cxnId="{AB87D3FE-5F59-4BED-A315-5AADBE6F6DC4}">
      <dgm:prSet/>
      <dgm:spPr/>
      <dgm:t>
        <a:bodyPr/>
        <a:lstStyle/>
        <a:p>
          <a:endParaRPr lang="en-US"/>
        </a:p>
      </dgm:t>
    </dgm:pt>
    <dgm:pt modelId="{478BDF67-8D4F-4AE2-BF27-BBFFEE5F8742}">
      <dgm:prSet custT="1"/>
      <dgm:spPr>
        <a:xfrm>
          <a:off x="8210103" y="470"/>
          <a:ext cx="1357618" cy="678809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28575">
          <a:solidFill>
            <a:schemeClr val="tx2">
              <a:lumMod val="75000"/>
            </a:schemeClr>
          </a:solidFill>
          <a:prstDash val="dashDot"/>
        </a:ln>
      </dgm:spPr>
      <dgm:t>
        <a:bodyPr/>
        <a:lstStyle/>
        <a:p>
          <a:r>
            <a:rPr lang="en-GB" sz="1800" b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Blending Implementing Modes</a:t>
          </a:r>
          <a:endParaRPr lang="en-GB" sz="1800" b="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gm:t>
    </dgm:pt>
    <dgm:pt modelId="{353ADA71-D6B1-48E1-BEE6-9F79151D3CA6}" type="sibTrans" cxnId="{1B7E8FE5-78FF-4EE6-B142-B8D9CF4E8B2A}">
      <dgm:prSet/>
      <dgm:spPr/>
      <dgm:t>
        <a:bodyPr/>
        <a:lstStyle/>
        <a:p>
          <a:endParaRPr lang="en-US"/>
        </a:p>
      </dgm:t>
    </dgm:pt>
    <dgm:pt modelId="{352F1FF2-E6C1-48FB-AEDE-C76066CA4C6D}" type="parTrans" cxnId="{1B7E8FE5-78FF-4EE6-B142-B8D9CF4E8B2A}">
      <dgm:prSet/>
      <dgm:spPr/>
      <dgm:t>
        <a:bodyPr/>
        <a:lstStyle/>
        <a:p>
          <a:endParaRPr lang="en-US"/>
        </a:p>
      </dgm:t>
    </dgm:pt>
    <dgm:pt modelId="{7CD6C9C8-10C3-49C0-9687-852D449C830B}">
      <dgm:prSet custT="1"/>
      <dgm:spPr>
        <a:xfrm>
          <a:off x="6784603" y="848982"/>
          <a:ext cx="1086094" cy="678809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GB" sz="1400" dirty="0">
              <a:latin typeface="Calibri" panose="020F0502020204030204"/>
              <a:ea typeface="+mn-ea"/>
              <a:cs typeface="+mn-cs"/>
            </a:rPr>
            <a:t>Studies, Communications &amp; Other measures</a:t>
          </a:r>
        </a:p>
      </dgm:t>
    </dgm:pt>
    <dgm:pt modelId="{7CDAB264-542E-4FF6-9DFD-1C8933261A03}" type="parTrans" cxnId="{76E6B62C-74DB-46D2-92BB-54AF8FE333F4}">
      <dgm:prSet/>
      <dgm:spPr>
        <a:xfrm>
          <a:off x="6648842" y="679279"/>
          <a:ext cx="135761" cy="5091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9106"/>
              </a:lnTo>
              <a:lnTo>
                <a:pt x="135761" y="509106"/>
              </a:lnTo>
            </a:path>
          </a:pathLst>
        </a:custGeom>
      </dgm:spPr>
      <dgm:t>
        <a:bodyPr/>
        <a:lstStyle/>
        <a:p>
          <a:endParaRPr lang="en-US" sz="2400"/>
        </a:p>
      </dgm:t>
    </dgm:pt>
    <dgm:pt modelId="{02BEA847-16EE-4A57-9DBE-0C7AA0CE6044}" type="sibTrans" cxnId="{76E6B62C-74DB-46D2-92BB-54AF8FE333F4}">
      <dgm:prSet/>
      <dgm:spPr/>
      <dgm:t>
        <a:bodyPr/>
        <a:lstStyle/>
        <a:p>
          <a:endParaRPr lang="en-US"/>
        </a:p>
      </dgm:t>
    </dgm:pt>
    <dgm:pt modelId="{445655BD-D588-4B45-BEA9-8D7F9EDEAA5A}">
      <dgm:prSet custT="1"/>
      <dgm:spPr>
        <a:xfrm>
          <a:off x="6784603" y="3394516"/>
          <a:ext cx="1086094" cy="678809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GB" sz="1400" dirty="0">
              <a:solidFill>
                <a:srgbClr val="7030A0"/>
              </a:solidFill>
              <a:latin typeface="Calibri" panose="020F0502020204030204"/>
              <a:ea typeface="+mn-ea"/>
              <a:cs typeface="+mn-cs"/>
            </a:rPr>
            <a:t>Broadband Competence Offices </a:t>
          </a:r>
        </a:p>
      </dgm:t>
    </dgm:pt>
    <dgm:pt modelId="{A2643349-88F9-4AEC-8E00-11FBA0E1DAB7}" type="parTrans" cxnId="{38F9CAAF-F9F5-4C52-831A-8BB7AE23E68F}">
      <dgm:prSet/>
      <dgm:spPr>
        <a:xfrm>
          <a:off x="6648842" y="679279"/>
          <a:ext cx="135761" cy="30546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4641"/>
              </a:lnTo>
              <a:lnTo>
                <a:pt x="135761" y="3054641"/>
              </a:lnTo>
            </a:path>
          </a:pathLst>
        </a:custGeom>
      </dgm:spPr>
      <dgm:t>
        <a:bodyPr/>
        <a:lstStyle/>
        <a:p>
          <a:endParaRPr lang="en-US" sz="2400"/>
        </a:p>
      </dgm:t>
    </dgm:pt>
    <dgm:pt modelId="{951CC3E0-4DCD-4CF5-AB3E-627AB2D9FB0A}" type="sibTrans" cxnId="{38F9CAAF-F9F5-4C52-831A-8BB7AE23E68F}">
      <dgm:prSet/>
      <dgm:spPr/>
      <dgm:t>
        <a:bodyPr/>
        <a:lstStyle/>
        <a:p>
          <a:endParaRPr lang="en-US"/>
        </a:p>
      </dgm:t>
    </dgm:pt>
    <dgm:pt modelId="{95B88B97-2C74-46F2-B977-0E7E99D88013}">
      <dgm:prSet custT="1"/>
      <dgm:spPr>
        <a:xfrm>
          <a:off x="6784603" y="1697493"/>
          <a:ext cx="1086094" cy="678809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GB" sz="1400" b="0" dirty="0">
              <a:solidFill>
                <a:srgbClr val="7030A0"/>
              </a:solidFill>
              <a:latin typeface="Calibri" panose="020F0502020204030204"/>
              <a:ea typeface="+mn-ea"/>
              <a:cs typeface="+mn-cs"/>
            </a:rPr>
            <a:t>Smart Communities Support Platform</a:t>
          </a:r>
        </a:p>
      </dgm:t>
    </dgm:pt>
    <dgm:pt modelId="{D0CFF007-E51D-4961-9A65-F5D771367294}" type="parTrans" cxnId="{EA61017E-B08D-40EB-94C5-B947FA249DED}">
      <dgm:prSet/>
      <dgm:spPr>
        <a:xfrm>
          <a:off x="6648842" y="679279"/>
          <a:ext cx="135761" cy="13576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7618"/>
              </a:lnTo>
              <a:lnTo>
                <a:pt x="135761" y="1357618"/>
              </a:lnTo>
            </a:path>
          </a:pathLst>
        </a:custGeom>
      </dgm:spPr>
      <dgm:t>
        <a:bodyPr/>
        <a:lstStyle/>
        <a:p>
          <a:endParaRPr lang="en-US" sz="2400"/>
        </a:p>
      </dgm:t>
    </dgm:pt>
    <dgm:pt modelId="{7D6A8763-58D7-4F7D-B64D-0EC7812CFCDE}" type="sibTrans" cxnId="{EA61017E-B08D-40EB-94C5-B947FA249DED}">
      <dgm:prSet/>
      <dgm:spPr/>
      <dgm:t>
        <a:bodyPr/>
        <a:lstStyle/>
        <a:p>
          <a:endParaRPr lang="en-US"/>
        </a:p>
      </dgm:t>
    </dgm:pt>
    <dgm:pt modelId="{2473F775-9758-4FE0-A16D-AD6D8D9B7D84}">
      <dgm:prSet custT="1"/>
      <dgm:spPr>
        <a:xfrm>
          <a:off x="6784603" y="4243028"/>
          <a:ext cx="1086094" cy="678809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GB" sz="1400" dirty="0">
              <a:solidFill>
                <a:srgbClr val="7030A0"/>
              </a:solidFill>
              <a:latin typeface="Calibri" panose="020F0502020204030204"/>
              <a:ea typeface="+mn-ea"/>
              <a:cs typeface="+mn-cs"/>
            </a:rPr>
            <a:t>5G Strategic Deployment Agenda </a:t>
          </a:r>
        </a:p>
      </dgm:t>
    </dgm:pt>
    <dgm:pt modelId="{9A7F2F95-F7F1-4D73-B724-46B3B6DCF87C}" type="parTrans" cxnId="{1DA73C06-E1E3-468C-8A26-9064C88672B0}">
      <dgm:prSet/>
      <dgm:spPr>
        <a:xfrm>
          <a:off x="6648842" y="679279"/>
          <a:ext cx="135761" cy="39031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3152"/>
              </a:lnTo>
              <a:lnTo>
                <a:pt x="135761" y="3903152"/>
              </a:lnTo>
            </a:path>
          </a:pathLst>
        </a:custGeom>
      </dgm:spPr>
      <dgm:t>
        <a:bodyPr/>
        <a:lstStyle/>
        <a:p>
          <a:endParaRPr lang="en-US" sz="2400"/>
        </a:p>
      </dgm:t>
    </dgm:pt>
    <dgm:pt modelId="{05B7470E-689D-4D65-8896-28A0F8A7ECB8}" type="sibTrans" cxnId="{1DA73C06-E1E3-468C-8A26-9064C88672B0}">
      <dgm:prSet/>
      <dgm:spPr/>
      <dgm:t>
        <a:bodyPr/>
        <a:lstStyle/>
        <a:p>
          <a:endParaRPr lang="en-US"/>
        </a:p>
      </dgm:t>
    </dgm:pt>
    <dgm:pt modelId="{F719E825-AB99-4574-B3CB-D6CB5AE795D0}">
      <dgm:prSet custT="1"/>
      <dgm:spPr>
        <a:xfrm>
          <a:off x="6784603" y="2546005"/>
          <a:ext cx="1086094" cy="678809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GB" sz="1400" b="0" dirty="0">
              <a:latin typeface="Calibri" panose="020F0502020204030204"/>
              <a:ea typeface="+mn-ea"/>
              <a:cs typeface="+mn-cs"/>
            </a:rPr>
            <a:t>Programme Monitoring and Impact</a:t>
          </a:r>
        </a:p>
      </dgm:t>
    </dgm:pt>
    <dgm:pt modelId="{DA63BB74-A78C-46EC-B23C-508BD33833B2}" type="parTrans" cxnId="{E787DC18-279B-4C0D-9D05-36C5CBCDADFC}">
      <dgm:prSet/>
      <dgm:spPr>
        <a:xfrm>
          <a:off x="6648842" y="679279"/>
          <a:ext cx="135761" cy="22061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6129"/>
              </a:lnTo>
              <a:lnTo>
                <a:pt x="135761" y="2206129"/>
              </a:lnTo>
            </a:path>
          </a:pathLst>
        </a:custGeom>
      </dgm:spPr>
      <dgm:t>
        <a:bodyPr/>
        <a:lstStyle/>
        <a:p>
          <a:endParaRPr lang="en-US" sz="2400"/>
        </a:p>
      </dgm:t>
    </dgm:pt>
    <dgm:pt modelId="{AFAD4E09-DCFE-4037-87B8-0A9BA0399C38}" type="sibTrans" cxnId="{E787DC18-279B-4C0D-9D05-36C5CBCDADFC}">
      <dgm:prSet/>
      <dgm:spPr/>
      <dgm:t>
        <a:bodyPr/>
        <a:lstStyle/>
        <a:p>
          <a:endParaRPr lang="en-US"/>
        </a:p>
      </dgm:t>
    </dgm:pt>
    <dgm:pt modelId="{3B591142-9E80-491C-B3E6-ECD452B01AA1}" type="pres">
      <dgm:prSet presAssocID="{63718FB3-CFCA-47D4-A7BB-321292EB79D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1B71BA1-9B68-4D4F-A536-E1FC8A544F8A}" type="pres">
      <dgm:prSet presAssocID="{B2AD7F1E-4B01-46A5-945A-0662DC90F0B2}" presName="root" presStyleCnt="0"/>
      <dgm:spPr/>
    </dgm:pt>
    <dgm:pt modelId="{9893AD5F-3394-48AD-9880-D63E925B912C}" type="pres">
      <dgm:prSet presAssocID="{B2AD7F1E-4B01-46A5-945A-0662DC90F0B2}" presName="rootComposite" presStyleCnt="0"/>
      <dgm:spPr/>
    </dgm:pt>
    <dgm:pt modelId="{F38FDC7C-22D4-48A5-B68D-8B26CBF3FC33}" type="pres">
      <dgm:prSet presAssocID="{B2AD7F1E-4B01-46A5-945A-0662DC90F0B2}" presName="rootText" presStyleLbl="node1" presStyleIdx="0" presStyleCnt="5" custScaleX="112884" custLinFactNeighborX="-25452"/>
      <dgm:spPr/>
      <dgm:t>
        <a:bodyPr/>
        <a:lstStyle/>
        <a:p>
          <a:endParaRPr lang="en-US"/>
        </a:p>
      </dgm:t>
    </dgm:pt>
    <dgm:pt modelId="{0A82DC94-1C42-4870-8279-02EB70D3F11A}" type="pres">
      <dgm:prSet presAssocID="{B2AD7F1E-4B01-46A5-945A-0662DC90F0B2}" presName="rootConnector" presStyleLbl="node1" presStyleIdx="0" presStyleCnt="5"/>
      <dgm:spPr/>
      <dgm:t>
        <a:bodyPr/>
        <a:lstStyle/>
        <a:p>
          <a:endParaRPr lang="en-US"/>
        </a:p>
      </dgm:t>
    </dgm:pt>
    <dgm:pt modelId="{F34A2CB2-6910-4F41-93BD-C357A267256E}" type="pres">
      <dgm:prSet presAssocID="{B2AD7F1E-4B01-46A5-945A-0662DC90F0B2}" presName="childShape" presStyleCnt="0"/>
      <dgm:spPr/>
    </dgm:pt>
    <dgm:pt modelId="{2964D5EC-CFF2-4576-8885-DB25408BEA23}" type="pres">
      <dgm:prSet presAssocID="{45788A5D-EA9E-43C2-B7C0-497672D2A5B4}" presName="Name13" presStyleLbl="parChTrans1D2" presStyleIdx="0" presStyleCnt="12"/>
      <dgm:spPr/>
      <dgm:t>
        <a:bodyPr/>
        <a:lstStyle/>
        <a:p>
          <a:endParaRPr lang="en-US"/>
        </a:p>
      </dgm:t>
    </dgm:pt>
    <dgm:pt modelId="{F05D95EF-4B99-47BD-97C7-D62A17468F50}" type="pres">
      <dgm:prSet presAssocID="{7611DBB5-8744-4F16-A474-2A783F03453C}" presName="childText" presStyleLbl="bgAcc1" presStyleIdx="0" presStyleCnt="12" custScaleX="108838" custLinFactNeighborX="-152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5AA53B-117F-4AD5-A859-67E33C432B9F}" type="pres">
      <dgm:prSet presAssocID="{11F1E4F1-808D-45A0-9E98-B3BC4E87622A}" presName="Name13" presStyleLbl="parChTrans1D2" presStyleIdx="1" presStyleCnt="12"/>
      <dgm:spPr/>
      <dgm:t>
        <a:bodyPr/>
        <a:lstStyle/>
        <a:p>
          <a:endParaRPr lang="en-US"/>
        </a:p>
      </dgm:t>
    </dgm:pt>
    <dgm:pt modelId="{3B9E4401-FB5A-42BB-8F76-27E82F073503}" type="pres">
      <dgm:prSet presAssocID="{F21A2281-0D40-4619-B00B-0D618C1F7C7A}" presName="childText" presStyleLbl="bgAcc1" presStyleIdx="1" presStyleCnt="12" custScaleX="113245" custLinFactNeighborX="-152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FE5091-DD94-4E1C-936C-51B1639AF04A}" type="pres">
      <dgm:prSet presAssocID="{14D64AF6-9923-489E-932C-8CE38648149C}" presName="root" presStyleCnt="0"/>
      <dgm:spPr/>
    </dgm:pt>
    <dgm:pt modelId="{3E1B301F-B1AC-4B9D-A92F-A9B1861524E6}" type="pres">
      <dgm:prSet presAssocID="{14D64AF6-9923-489E-932C-8CE38648149C}" presName="rootComposite" presStyleCnt="0"/>
      <dgm:spPr/>
    </dgm:pt>
    <dgm:pt modelId="{9910E27D-7E0E-4266-AE01-32582E070DAB}" type="pres">
      <dgm:prSet presAssocID="{14D64AF6-9923-489E-932C-8CE38648149C}" presName="rootText" presStyleLbl="node1" presStyleIdx="1" presStyleCnt="5" custScaleX="117769" custLinFactNeighborX="-17675"/>
      <dgm:spPr/>
      <dgm:t>
        <a:bodyPr/>
        <a:lstStyle/>
        <a:p>
          <a:endParaRPr lang="en-US"/>
        </a:p>
      </dgm:t>
    </dgm:pt>
    <dgm:pt modelId="{D94BFE9D-9562-4A5B-BE5D-619A698998CC}" type="pres">
      <dgm:prSet presAssocID="{14D64AF6-9923-489E-932C-8CE38648149C}" presName="rootConnector" presStyleLbl="node1" presStyleIdx="1" presStyleCnt="5"/>
      <dgm:spPr/>
      <dgm:t>
        <a:bodyPr/>
        <a:lstStyle/>
        <a:p>
          <a:endParaRPr lang="en-US"/>
        </a:p>
      </dgm:t>
    </dgm:pt>
    <dgm:pt modelId="{F6F168F6-7136-4227-B3CB-D5F6835FB6A1}" type="pres">
      <dgm:prSet presAssocID="{14D64AF6-9923-489E-932C-8CE38648149C}" presName="childShape" presStyleCnt="0"/>
      <dgm:spPr/>
    </dgm:pt>
    <dgm:pt modelId="{C9B04988-2A2B-4442-AAB9-C19F3B612D32}" type="pres">
      <dgm:prSet presAssocID="{64F88E25-46B8-4F71-A10C-1B383A3BF4FF}" presName="Name13" presStyleLbl="parChTrans1D2" presStyleIdx="2" presStyleCnt="12"/>
      <dgm:spPr/>
      <dgm:t>
        <a:bodyPr/>
        <a:lstStyle/>
        <a:p>
          <a:endParaRPr lang="en-US"/>
        </a:p>
      </dgm:t>
    </dgm:pt>
    <dgm:pt modelId="{33E7E4DA-B5EC-4ABB-AADE-D28E9647E07C}" type="pres">
      <dgm:prSet presAssocID="{31C9FA25-544B-4370-B4EF-923EF967F66D}" presName="childText" presStyleLbl="bgAcc1" presStyleIdx="2" presStyleCnt="12" custScaleX="139913" custLinFactNeighborX="-221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28407B-BFD5-46F9-8A92-A575DDF8D301}" type="pres">
      <dgm:prSet presAssocID="{DD7D26D4-FEB8-4526-8045-7A714C3E31EF}" presName="Name13" presStyleLbl="parChTrans1D2" presStyleIdx="3" presStyleCnt="12"/>
      <dgm:spPr/>
      <dgm:t>
        <a:bodyPr/>
        <a:lstStyle/>
        <a:p>
          <a:endParaRPr lang="en-US"/>
        </a:p>
      </dgm:t>
    </dgm:pt>
    <dgm:pt modelId="{EA587D33-28D7-40B6-98F0-E059F0B61F67}" type="pres">
      <dgm:prSet presAssocID="{1DE57BC9-066B-4C22-BCF4-B7671E328CA9}" presName="childText" presStyleLbl="bgAcc1" presStyleIdx="3" presStyleCnt="12" custScaleX="140130" custLinFactNeighborX="-221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D8C82E-AD02-47A8-B82C-578306BC7D75}" type="pres">
      <dgm:prSet presAssocID="{A766A285-4C55-4FC6-AE8C-2761663DAC19}" presName="Name13" presStyleLbl="parChTrans1D2" presStyleIdx="4" presStyleCnt="12"/>
      <dgm:spPr/>
      <dgm:t>
        <a:bodyPr/>
        <a:lstStyle/>
        <a:p>
          <a:endParaRPr lang="en-US"/>
        </a:p>
      </dgm:t>
    </dgm:pt>
    <dgm:pt modelId="{6DBAF331-A64D-40A0-9672-D64D041A14AA}" type="pres">
      <dgm:prSet presAssocID="{878558CE-D34D-44B8-A70E-89B2A2BB0DCF}" presName="childText" presStyleLbl="bgAcc1" presStyleIdx="4" presStyleCnt="12" custScaleX="138547" custLinFactNeighborX="-221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BC5FF8-29A4-4DD8-BD9F-285E9CD11CDC}" type="pres">
      <dgm:prSet presAssocID="{4D96B62F-3B7E-4E9D-9413-3BB11E4762C4}" presName="Name13" presStyleLbl="parChTrans1D2" presStyleIdx="5" presStyleCnt="12"/>
      <dgm:spPr/>
      <dgm:t>
        <a:bodyPr/>
        <a:lstStyle/>
        <a:p>
          <a:endParaRPr lang="en-US"/>
        </a:p>
      </dgm:t>
    </dgm:pt>
    <dgm:pt modelId="{ACFDCD1E-47FA-4F52-946A-D29A4F3BD724}" type="pres">
      <dgm:prSet presAssocID="{CE580CE0-9189-4E2F-97F2-7B5B629C6CCC}" presName="childText" presStyleLbl="bgAcc1" presStyleIdx="5" presStyleCnt="12" custScaleX="137122" custLinFactNeighborX="-221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EDBCEF-4586-4CC3-956C-E815778ACF3F}" type="pres">
      <dgm:prSet presAssocID="{CC7F9790-20CB-4D76-803B-315384B3A93B}" presName="root" presStyleCnt="0"/>
      <dgm:spPr/>
    </dgm:pt>
    <dgm:pt modelId="{1DEF3C25-52DC-4F2C-8492-858852AE4369}" type="pres">
      <dgm:prSet presAssocID="{CC7F9790-20CB-4D76-803B-315384B3A93B}" presName="rootComposite" presStyleCnt="0"/>
      <dgm:spPr/>
    </dgm:pt>
    <dgm:pt modelId="{30E02EBB-F304-47E8-A769-99AFFC9EC174}" type="pres">
      <dgm:prSet presAssocID="{CC7F9790-20CB-4D76-803B-315384B3A93B}" presName="rootText" presStyleLbl="node1" presStyleIdx="2" presStyleCnt="5" custLinFactNeighborX="-11312"/>
      <dgm:spPr/>
      <dgm:t>
        <a:bodyPr/>
        <a:lstStyle/>
        <a:p>
          <a:endParaRPr lang="en-US"/>
        </a:p>
      </dgm:t>
    </dgm:pt>
    <dgm:pt modelId="{B24EB6E0-2AF9-4818-BCEA-8C8BB062DEEC}" type="pres">
      <dgm:prSet presAssocID="{CC7F9790-20CB-4D76-803B-315384B3A93B}" presName="rootConnector" presStyleLbl="node1" presStyleIdx="2" presStyleCnt="5"/>
      <dgm:spPr/>
      <dgm:t>
        <a:bodyPr/>
        <a:lstStyle/>
        <a:p>
          <a:endParaRPr lang="en-US"/>
        </a:p>
      </dgm:t>
    </dgm:pt>
    <dgm:pt modelId="{BF55864F-C4DF-4507-97E5-FFD9402A0F9C}" type="pres">
      <dgm:prSet presAssocID="{CC7F9790-20CB-4D76-803B-315384B3A93B}" presName="childShape" presStyleCnt="0"/>
      <dgm:spPr/>
    </dgm:pt>
    <dgm:pt modelId="{CD8FDE79-D3FD-4699-A681-DD9163575FDF}" type="pres">
      <dgm:prSet presAssocID="{82E7A5F8-6359-46C9-8A0E-711D8DDBC081}" presName="Name13" presStyleLbl="parChTrans1D2" presStyleIdx="6" presStyleCnt="12"/>
      <dgm:spPr/>
      <dgm:t>
        <a:bodyPr/>
        <a:lstStyle/>
        <a:p>
          <a:endParaRPr lang="en-US"/>
        </a:p>
      </dgm:t>
    </dgm:pt>
    <dgm:pt modelId="{DBC8B0DF-BD7F-403A-A5B6-B124FD789ED4}" type="pres">
      <dgm:prSet presAssocID="{024E3C6B-3A11-445D-BCBF-FB25C427940B}" presName="childText" presStyleLbl="bgAcc1" presStyleIdx="6" presStyleCnt="12" custScaleX="130431" custLinFactNeighborX="-115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B41381-96AA-47D7-8996-BB3825B111B6}" type="pres">
      <dgm:prSet presAssocID="{7524735B-6825-4775-B3F6-CD988CBAA712}" presName="root" presStyleCnt="0"/>
      <dgm:spPr/>
    </dgm:pt>
    <dgm:pt modelId="{FDF18420-6E94-4C82-B47D-318D882AFE20}" type="pres">
      <dgm:prSet presAssocID="{7524735B-6825-4775-B3F6-CD988CBAA712}" presName="rootComposite" presStyleCnt="0"/>
      <dgm:spPr/>
    </dgm:pt>
    <dgm:pt modelId="{CBF3A81C-B98A-4C36-B461-D2AE3237A393}" type="pres">
      <dgm:prSet presAssocID="{7524735B-6825-4775-B3F6-CD988CBAA712}" presName="rootText" presStyleLbl="node1" presStyleIdx="3" presStyleCnt="5" custScaleX="151765" custScaleY="98785" custLinFactNeighborX="12019"/>
      <dgm:spPr/>
      <dgm:t>
        <a:bodyPr/>
        <a:lstStyle/>
        <a:p>
          <a:endParaRPr lang="en-US"/>
        </a:p>
      </dgm:t>
    </dgm:pt>
    <dgm:pt modelId="{A2063C8A-7194-41B8-BF5D-1D2AC25A39F3}" type="pres">
      <dgm:prSet presAssocID="{7524735B-6825-4775-B3F6-CD988CBAA712}" presName="rootConnector" presStyleLbl="node1" presStyleIdx="3" presStyleCnt="5"/>
      <dgm:spPr/>
      <dgm:t>
        <a:bodyPr/>
        <a:lstStyle/>
        <a:p>
          <a:endParaRPr lang="en-US"/>
        </a:p>
      </dgm:t>
    </dgm:pt>
    <dgm:pt modelId="{70FA0EFB-C991-47CF-81DD-2152C2FB7D01}" type="pres">
      <dgm:prSet presAssocID="{7524735B-6825-4775-B3F6-CD988CBAA712}" presName="childShape" presStyleCnt="0"/>
      <dgm:spPr/>
    </dgm:pt>
    <dgm:pt modelId="{B0881E17-F12E-434B-9A1A-7D131381D827}" type="pres">
      <dgm:prSet presAssocID="{7CDAB264-542E-4FF6-9DFD-1C8933261A03}" presName="Name13" presStyleLbl="parChTrans1D2" presStyleIdx="7" presStyleCnt="12"/>
      <dgm:spPr/>
      <dgm:t>
        <a:bodyPr/>
        <a:lstStyle/>
        <a:p>
          <a:endParaRPr lang="en-US"/>
        </a:p>
      </dgm:t>
    </dgm:pt>
    <dgm:pt modelId="{EEC35F6C-23DB-467C-BE62-6D6114251EB9}" type="pres">
      <dgm:prSet presAssocID="{7CD6C9C8-10C3-49C0-9687-852D449C830B}" presName="childText" presStyleLbl="bgAcc1" presStyleIdx="7" presStyleCnt="12" custScaleX="176092" custScaleY="73223" custLinFactNeighborX="150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A91716-48D0-4A50-8527-5112E7919D60}" type="pres">
      <dgm:prSet presAssocID="{D0CFF007-E51D-4961-9A65-F5D771367294}" presName="Name13" presStyleLbl="parChTrans1D2" presStyleIdx="8" presStyleCnt="12"/>
      <dgm:spPr/>
      <dgm:t>
        <a:bodyPr/>
        <a:lstStyle/>
        <a:p>
          <a:endParaRPr lang="en-US"/>
        </a:p>
      </dgm:t>
    </dgm:pt>
    <dgm:pt modelId="{0657632E-44A6-46AA-8E7F-75752F7C1BDD}" type="pres">
      <dgm:prSet presAssocID="{95B88B97-2C74-46F2-B977-0E7E99D88013}" presName="childText" presStyleLbl="bgAcc1" presStyleIdx="8" presStyleCnt="12" custScaleX="177949" custScaleY="76791" custLinFactNeighborX="150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E89986-3768-4F79-ACD5-C7B39E6A7CD7}" type="pres">
      <dgm:prSet presAssocID="{DA63BB74-A78C-46EC-B23C-508BD33833B2}" presName="Name13" presStyleLbl="parChTrans1D2" presStyleIdx="9" presStyleCnt="12"/>
      <dgm:spPr/>
      <dgm:t>
        <a:bodyPr/>
        <a:lstStyle/>
        <a:p>
          <a:endParaRPr lang="en-US"/>
        </a:p>
      </dgm:t>
    </dgm:pt>
    <dgm:pt modelId="{47FB6BF3-B9E1-4E1F-A32D-9C5E6A1CF179}" type="pres">
      <dgm:prSet presAssocID="{F719E825-AB99-4574-B3CB-D6CB5AE795D0}" presName="childText" presStyleLbl="bgAcc1" presStyleIdx="9" presStyleCnt="12" custScaleX="181903" custScaleY="74518" custLinFactNeighborX="123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FA0750-B6D4-488E-A0F1-15C49A555C79}" type="pres">
      <dgm:prSet presAssocID="{A2643349-88F9-4AEC-8E00-11FBA0E1DAB7}" presName="Name13" presStyleLbl="parChTrans1D2" presStyleIdx="10" presStyleCnt="12"/>
      <dgm:spPr/>
      <dgm:t>
        <a:bodyPr/>
        <a:lstStyle/>
        <a:p>
          <a:endParaRPr lang="en-US"/>
        </a:p>
      </dgm:t>
    </dgm:pt>
    <dgm:pt modelId="{D4BA4378-6F12-493C-B8A2-5BA1C8F86778}" type="pres">
      <dgm:prSet presAssocID="{445655BD-D588-4B45-BEA9-8D7F9EDEAA5A}" presName="childText" presStyleLbl="bgAcc1" presStyleIdx="10" presStyleCnt="12" custScaleX="180939" custScaleY="68876" custLinFactNeighborX="150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FD5DD6-0F00-4DF4-B0C2-3B2FA3400E3C}" type="pres">
      <dgm:prSet presAssocID="{9A7F2F95-F7F1-4D73-B724-46B3B6DCF87C}" presName="Name13" presStyleLbl="parChTrans1D2" presStyleIdx="11" presStyleCnt="12"/>
      <dgm:spPr/>
      <dgm:t>
        <a:bodyPr/>
        <a:lstStyle/>
        <a:p>
          <a:endParaRPr lang="en-US"/>
        </a:p>
      </dgm:t>
    </dgm:pt>
    <dgm:pt modelId="{0A4D3C55-1F43-485E-AD76-39E310ADC817}" type="pres">
      <dgm:prSet presAssocID="{2473F775-9758-4FE0-A16D-AD6D8D9B7D84}" presName="childText" presStyleLbl="bgAcc1" presStyleIdx="11" presStyleCnt="12" custScaleX="182869" custScaleY="75056" custLinFactNeighborX="13260" custLinFactNeighborY="-42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184451-735E-403B-A456-17EE6C671357}" type="pres">
      <dgm:prSet presAssocID="{478BDF67-8D4F-4AE2-BF27-BBFFEE5F8742}" presName="root" presStyleCnt="0"/>
      <dgm:spPr/>
    </dgm:pt>
    <dgm:pt modelId="{3760AF72-5336-46F2-A03D-F1C649C185D8}" type="pres">
      <dgm:prSet presAssocID="{478BDF67-8D4F-4AE2-BF27-BBFFEE5F8742}" presName="rootComposite" presStyleCnt="0"/>
      <dgm:spPr/>
    </dgm:pt>
    <dgm:pt modelId="{C3574AF9-F3F1-4698-8B29-B592EC076412}" type="pres">
      <dgm:prSet presAssocID="{478BDF67-8D4F-4AE2-BF27-BBFFEE5F8742}" presName="rootText" presStyleLbl="node1" presStyleIdx="4" presStyleCnt="5" custScaleX="153109" custScaleY="97375" custLinFactNeighborX="24745"/>
      <dgm:spPr/>
      <dgm:t>
        <a:bodyPr/>
        <a:lstStyle/>
        <a:p>
          <a:endParaRPr lang="en-US"/>
        </a:p>
      </dgm:t>
    </dgm:pt>
    <dgm:pt modelId="{65245F60-E6DE-46DC-B3DE-74C7EE26951A}" type="pres">
      <dgm:prSet presAssocID="{478BDF67-8D4F-4AE2-BF27-BBFFEE5F8742}" presName="rootConnector" presStyleLbl="node1" presStyleIdx="4" presStyleCnt="5"/>
      <dgm:spPr/>
      <dgm:t>
        <a:bodyPr/>
        <a:lstStyle/>
        <a:p>
          <a:endParaRPr lang="en-US"/>
        </a:p>
      </dgm:t>
    </dgm:pt>
    <dgm:pt modelId="{E4638C36-5740-475F-A5ED-661EFCF85676}" type="pres">
      <dgm:prSet presAssocID="{478BDF67-8D4F-4AE2-BF27-BBFFEE5F8742}" presName="childShape" presStyleCnt="0"/>
      <dgm:spPr/>
    </dgm:pt>
  </dgm:ptLst>
  <dgm:cxnLst>
    <dgm:cxn modelId="{76E6B62C-74DB-46D2-92BB-54AF8FE333F4}" srcId="{7524735B-6825-4775-B3F6-CD988CBAA712}" destId="{7CD6C9C8-10C3-49C0-9687-852D449C830B}" srcOrd="0" destOrd="0" parTransId="{7CDAB264-542E-4FF6-9DFD-1C8933261A03}" sibTransId="{02BEA847-16EE-4A57-9DBE-0C7AA0CE6044}"/>
    <dgm:cxn modelId="{AB87D3FE-5F59-4BED-A315-5AADBE6F6DC4}" srcId="{63718FB3-CFCA-47D4-A7BB-321292EB79DD}" destId="{7524735B-6825-4775-B3F6-CD988CBAA712}" srcOrd="3" destOrd="0" parTransId="{21D13904-A85D-4ABA-9175-B8C69A7AFC00}" sibTransId="{AF8011B7-F640-4441-A786-41D9FEBA6AF2}"/>
    <dgm:cxn modelId="{B49FF3F1-B50D-49EF-BA22-F8F5F2065637}" type="presOf" srcId="{B2AD7F1E-4B01-46A5-945A-0662DC90F0B2}" destId="{0A82DC94-1C42-4870-8279-02EB70D3F11A}" srcOrd="1" destOrd="0" presId="urn:microsoft.com/office/officeart/2005/8/layout/hierarchy3"/>
    <dgm:cxn modelId="{B1B25E14-8E72-4CF5-812C-A9E4484CEA4E}" type="presOf" srcId="{A766A285-4C55-4FC6-AE8C-2761663DAC19}" destId="{01D8C82E-AD02-47A8-B82C-578306BC7D75}" srcOrd="0" destOrd="0" presId="urn:microsoft.com/office/officeart/2005/8/layout/hierarchy3"/>
    <dgm:cxn modelId="{A66F121B-00C0-4481-8B60-4F3A528F1A50}" type="presOf" srcId="{878558CE-D34D-44B8-A70E-89B2A2BB0DCF}" destId="{6DBAF331-A64D-40A0-9672-D64D041A14AA}" srcOrd="0" destOrd="0" presId="urn:microsoft.com/office/officeart/2005/8/layout/hierarchy3"/>
    <dgm:cxn modelId="{E61CE2F9-0B70-4034-8029-B9FC8A921793}" type="presOf" srcId="{82E7A5F8-6359-46C9-8A0E-711D8DDBC081}" destId="{CD8FDE79-D3FD-4699-A681-DD9163575FDF}" srcOrd="0" destOrd="0" presId="urn:microsoft.com/office/officeart/2005/8/layout/hierarchy3"/>
    <dgm:cxn modelId="{A003CA05-FB79-4507-B049-4346669F7D8E}" type="presOf" srcId="{95B88B97-2C74-46F2-B977-0E7E99D88013}" destId="{0657632E-44A6-46AA-8E7F-75752F7C1BDD}" srcOrd="0" destOrd="0" presId="urn:microsoft.com/office/officeart/2005/8/layout/hierarchy3"/>
    <dgm:cxn modelId="{CAD8D517-35B5-4277-BD3E-87E68D763CA7}" type="presOf" srcId="{9A7F2F95-F7F1-4D73-B724-46B3B6DCF87C}" destId="{4AFD5DD6-0F00-4DF4-B0C2-3B2FA3400E3C}" srcOrd="0" destOrd="0" presId="urn:microsoft.com/office/officeart/2005/8/layout/hierarchy3"/>
    <dgm:cxn modelId="{1B7E8FE5-78FF-4EE6-B142-B8D9CF4E8B2A}" srcId="{63718FB3-CFCA-47D4-A7BB-321292EB79DD}" destId="{478BDF67-8D4F-4AE2-BF27-BBFFEE5F8742}" srcOrd="4" destOrd="0" parTransId="{352F1FF2-E6C1-48FB-AEDE-C76066CA4C6D}" sibTransId="{353ADA71-D6B1-48E1-BEE6-9F79151D3CA6}"/>
    <dgm:cxn modelId="{B104BFAE-1CBE-4A01-A66A-B9A08B207C94}" type="presOf" srcId="{F719E825-AB99-4574-B3CB-D6CB5AE795D0}" destId="{47FB6BF3-B9E1-4E1F-A32D-9C5E6A1CF179}" srcOrd="0" destOrd="0" presId="urn:microsoft.com/office/officeart/2005/8/layout/hierarchy3"/>
    <dgm:cxn modelId="{E787DC18-279B-4C0D-9D05-36C5CBCDADFC}" srcId="{7524735B-6825-4775-B3F6-CD988CBAA712}" destId="{F719E825-AB99-4574-B3CB-D6CB5AE795D0}" srcOrd="2" destOrd="0" parTransId="{DA63BB74-A78C-46EC-B23C-508BD33833B2}" sibTransId="{AFAD4E09-DCFE-4037-87B8-0A9BA0399C38}"/>
    <dgm:cxn modelId="{1A6C4AAD-BF4C-4CA9-BA99-9F1E3310F447}" type="presOf" srcId="{14D64AF6-9923-489E-932C-8CE38648149C}" destId="{9910E27D-7E0E-4266-AE01-32582E070DAB}" srcOrd="0" destOrd="0" presId="urn:microsoft.com/office/officeart/2005/8/layout/hierarchy3"/>
    <dgm:cxn modelId="{B06540F4-4BA2-41AF-8CB6-5B9A615549BB}" srcId="{14D64AF6-9923-489E-932C-8CE38648149C}" destId="{CE580CE0-9189-4E2F-97F2-7B5B629C6CCC}" srcOrd="3" destOrd="0" parTransId="{4D96B62F-3B7E-4E9D-9413-3BB11E4762C4}" sibTransId="{709CC7A0-6324-467A-BC08-A02CB4F364FB}"/>
    <dgm:cxn modelId="{1BC6B77B-1B7D-4620-AF22-D275E5EDC4E9}" type="presOf" srcId="{024E3C6B-3A11-445D-BCBF-FB25C427940B}" destId="{DBC8B0DF-BD7F-403A-A5B6-B124FD789ED4}" srcOrd="0" destOrd="0" presId="urn:microsoft.com/office/officeart/2005/8/layout/hierarchy3"/>
    <dgm:cxn modelId="{C6F022A0-0715-4252-BD4C-6828991FF833}" srcId="{CC7F9790-20CB-4D76-803B-315384B3A93B}" destId="{024E3C6B-3A11-445D-BCBF-FB25C427940B}" srcOrd="0" destOrd="0" parTransId="{82E7A5F8-6359-46C9-8A0E-711D8DDBC081}" sibTransId="{4CCFBF85-408E-4F5B-9AFC-3CBA5DF09B43}"/>
    <dgm:cxn modelId="{EA61017E-B08D-40EB-94C5-B947FA249DED}" srcId="{7524735B-6825-4775-B3F6-CD988CBAA712}" destId="{95B88B97-2C74-46F2-B977-0E7E99D88013}" srcOrd="1" destOrd="0" parTransId="{D0CFF007-E51D-4961-9A65-F5D771367294}" sibTransId="{7D6A8763-58D7-4F7D-B64D-0EC7812CFCDE}"/>
    <dgm:cxn modelId="{CE1B2695-8BA6-48FB-B5A9-15294F84E65A}" srcId="{14D64AF6-9923-489E-932C-8CE38648149C}" destId="{1DE57BC9-066B-4C22-BCF4-B7671E328CA9}" srcOrd="1" destOrd="0" parTransId="{DD7D26D4-FEB8-4526-8045-7A714C3E31EF}" sibTransId="{B4022FDC-CE0C-4C4D-A70D-6074C65FC1D3}"/>
    <dgm:cxn modelId="{6796B192-5A0E-4BE5-9BF2-5845ED13413B}" srcId="{63718FB3-CFCA-47D4-A7BB-321292EB79DD}" destId="{B2AD7F1E-4B01-46A5-945A-0662DC90F0B2}" srcOrd="0" destOrd="0" parTransId="{DCCB9685-C56D-47A8-B218-0534903BF2AF}" sibTransId="{0DC5A1DA-9E3C-42B1-87D5-509292A08203}"/>
    <dgm:cxn modelId="{59CA81AA-583E-4D47-A331-BFB9341D1740}" srcId="{63718FB3-CFCA-47D4-A7BB-321292EB79DD}" destId="{14D64AF6-9923-489E-932C-8CE38648149C}" srcOrd="1" destOrd="0" parTransId="{03858EE5-B656-4EF4-BF2A-8847FC39A3B7}" sibTransId="{7D7DC0BD-BBEC-4E9C-8056-448BC0F59DFA}"/>
    <dgm:cxn modelId="{0E8D1114-1B21-44AD-8D4A-BCB8B25CCCD9}" srcId="{63718FB3-CFCA-47D4-A7BB-321292EB79DD}" destId="{CC7F9790-20CB-4D76-803B-315384B3A93B}" srcOrd="2" destOrd="0" parTransId="{C9D2A843-F00F-46D5-941C-937B363EF51E}" sibTransId="{FDD79D60-BAFE-4049-98CB-E7B183C6AFC3}"/>
    <dgm:cxn modelId="{65B57347-1683-4776-8B1F-122917518945}" type="presOf" srcId="{478BDF67-8D4F-4AE2-BF27-BBFFEE5F8742}" destId="{C3574AF9-F3F1-4698-8B29-B592EC076412}" srcOrd="0" destOrd="0" presId="urn:microsoft.com/office/officeart/2005/8/layout/hierarchy3"/>
    <dgm:cxn modelId="{1DA73C06-E1E3-468C-8A26-9064C88672B0}" srcId="{7524735B-6825-4775-B3F6-CD988CBAA712}" destId="{2473F775-9758-4FE0-A16D-AD6D8D9B7D84}" srcOrd="4" destOrd="0" parTransId="{9A7F2F95-F7F1-4D73-B724-46B3B6DCF87C}" sibTransId="{05B7470E-689D-4D65-8896-28A0F8A7ECB8}"/>
    <dgm:cxn modelId="{25F20B08-1E27-4F3D-932F-DF5088AFAE5B}" type="presOf" srcId="{14D64AF6-9923-489E-932C-8CE38648149C}" destId="{D94BFE9D-9562-4A5B-BE5D-619A698998CC}" srcOrd="1" destOrd="0" presId="urn:microsoft.com/office/officeart/2005/8/layout/hierarchy3"/>
    <dgm:cxn modelId="{B29E41EB-E263-4635-95CC-CF65CEB95A26}" type="presOf" srcId="{63718FB3-CFCA-47D4-A7BB-321292EB79DD}" destId="{3B591142-9E80-491C-B3E6-ECD452B01AA1}" srcOrd="0" destOrd="0" presId="urn:microsoft.com/office/officeart/2005/8/layout/hierarchy3"/>
    <dgm:cxn modelId="{11A996BC-ADF1-4DDA-8B2B-668EA633F678}" type="presOf" srcId="{1DE57BC9-066B-4C22-BCF4-B7671E328CA9}" destId="{EA587D33-28D7-40B6-98F0-E059F0B61F67}" srcOrd="0" destOrd="0" presId="urn:microsoft.com/office/officeart/2005/8/layout/hierarchy3"/>
    <dgm:cxn modelId="{9EC0D7FE-058A-4D52-A1E3-B26AD9BA80CA}" type="presOf" srcId="{445655BD-D588-4B45-BEA9-8D7F9EDEAA5A}" destId="{D4BA4378-6F12-493C-B8A2-5BA1C8F86778}" srcOrd="0" destOrd="0" presId="urn:microsoft.com/office/officeart/2005/8/layout/hierarchy3"/>
    <dgm:cxn modelId="{E61F9558-2229-429E-A9EC-552C97309513}" type="presOf" srcId="{D0CFF007-E51D-4961-9A65-F5D771367294}" destId="{97A91716-48D0-4A50-8527-5112E7919D60}" srcOrd="0" destOrd="0" presId="urn:microsoft.com/office/officeart/2005/8/layout/hierarchy3"/>
    <dgm:cxn modelId="{42E6D25D-DA28-470F-B868-592F3609C45C}" srcId="{B2AD7F1E-4B01-46A5-945A-0662DC90F0B2}" destId="{7611DBB5-8744-4F16-A474-2A783F03453C}" srcOrd="0" destOrd="0" parTransId="{45788A5D-EA9E-43C2-B7C0-497672D2A5B4}" sibTransId="{C879791D-DFE1-403A-A15E-FE4CF318644A}"/>
    <dgm:cxn modelId="{1604F418-7AAB-4E50-944F-5187C8456410}" type="presOf" srcId="{45788A5D-EA9E-43C2-B7C0-497672D2A5B4}" destId="{2964D5EC-CFF2-4576-8885-DB25408BEA23}" srcOrd="0" destOrd="0" presId="urn:microsoft.com/office/officeart/2005/8/layout/hierarchy3"/>
    <dgm:cxn modelId="{3F191F96-10CF-4B79-AD8B-A27227010CC3}" srcId="{B2AD7F1E-4B01-46A5-945A-0662DC90F0B2}" destId="{F21A2281-0D40-4619-B00B-0D618C1F7C7A}" srcOrd="1" destOrd="0" parTransId="{11F1E4F1-808D-45A0-9E98-B3BC4E87622A}" sibTransId="{7639EFD9-7389-4357-A47B-CFC8BB7A43A1}"/>
    <dgm:cxn modelId="{FB0C5C34-8967-4032-BB43-2FD054D65DCD}" type="presOf" srcId="{31C9FA25-544B-4370-B4EF-923EF967F66D}" destId="{33E7E4DA-B5EC-4ABB-AADE-D28E9647E07C}" srcOrd="0" destOrd="0" presId="urn:microsoft.com/office/officeart/2005/8/layout/hierarchy3"/>
    <dgm:cxn modelId="{31B75C02-94D5-4EC3-A2A7-AEDC41594229}" srcId="{14D64AF6-9923-489E-932C-8CE38648149C}" destId="{31C9FA25-544B-4370-B4EF-923EF967F66D}" srcOrd="0" destOrd="0" parTransId="{64F88E25-46B8-4F71-A10C-1B383A3BF4FF}" sibTransId="{E0B2AF6E-1D22-492F-95EA-82B8D47266EB}"/>
    <dgm:cxn modelId="{5EECE1BE-1213-4517-98A8-4366CEB97264}" type="presOf" srcId="{CE580CE0-9189-4E2F-97F2-7B5B629C6CCC}" destId="{ACFDCD1E-47FA-4F52-946A-D29A4F3BD724}" srcOrd="0" destOrd="0" presId="urn:microsoft.com/office/officeart/2005/8/layout/hierarchy3"/>
    <dgm:cxn modelId="{E7612246-D8BD-44E1-A007-354616A8E288}" type="presOf" srcId="{64F88E25-46B8-4F71-A10C-1B383A3BF4FF}" destId="{C9B04988-2A2B-4442-AAB9-C19F3B612D32}" srcOrd="0" destOrd="0" presId="urn:microsoft.com/office/officeart/2005/8/layout/hierarchy3"/>
    <dgm:cxn modelId="{AB83E9A4-0B3E-4F09-B500-D08EEB0C22C3}" type="presOf" srcId="{F21A2281-0D40-4619-B00B-0D618C1F7C7A}" destId="{3B9E4401-FB5A-42BB-8F76-27E82F073503}" srcOrd="0" destOrd="0" presId="urn:microsoft.com/office/officeart/2005/8/layout/hierarchy3"/>
    <dgm:cxn modelId="{B938C308-431D-478C-A37B-B70AE78868C2}" type="presOf" srcId="{DA63BB74-A78C-46EC-B23C-508BD33833B2}" destId="{F5E89986-3768-4F79-ACD5-C7B39E6A7CD7}" srcOrd="0" destOrd="0" presId="urn:microsoft.com/office/officeart/2005/8/layout/hierarchy3"/>
    <dgm:cxn modelId="{D479E2AA-A0F2-4D2C-97FE-424D41767E49}" type="presOf" srcId="{7CDAB264-542E-4FF6-9DFD-1C8933261A03}" destId="{B0881E17-F12E-434B-9A1A-7D131381D827}" srcOrd="0" destOrd="0" presId="urn:microsoft.com/office/officeart/2005/8/layout/hierarchy3"/>
    <dgm:cxn modelId="{531FCDD0-6BD8-4CE1-80C0-791AAA88F4AA}" type="presOf" srcId="{2473F775-9758-4FE0-A16D-AD6D8D9B7D84}" destId="{0A4D3C55-1F43-485E-AD76-39E310ADC817}" srcOrd="0" destOrd="0" presId="urn:microsoft.com/office/officeart/2005/8/layout/hierarchy3"/>
    <dgm:cxn modelId="{68328046-D6C1-4C88-88F3-3C2CF64FFFA0}" type="presOf" srcId="{478BDF67-8D4F-4AE2-BF27-BBFFEE5F8742}" destId="{65245F60-E6DE-46DC-B3DE-74C7EE26951A}" srcOrd="1" destOrd="0" presId="urn:microsoft.com/office/officeart/2005/8/layout/hierarchy3"/>
    <dgm:cxn modelId="{FC6F4456-522C-4F73-A2EC-6D8BB92EBEA2}" type="presOf" srcId="{A2643349-88F9-4AEC-8E00-11FBA0E1DAB7}" destId="{6BFA0750-B6D4-488E-A0F1-15C49A555C79}" srcOrd="0" destOrd="0" presId="urn:microsoft.com/office/officeart/2005/8/layout/hierarchy3"/>
    <dgm:cxn modelId="{67188443-7AD1-48F1-9C2D-BDA909870BAA}" type="presOf" srcId="{11F1E4F1-808D-45A0-9E98-B3BC4E87622A}" destId="{375AA53B-117F-4AD5-A859-67E33C432B9F}" srcOrd="0" destOrd="0" presId="urn:microsoft.com/office/officeart/2005/8/layout/hierarchy3"/>
    <dgm:cxn modelId="{750F0830-1D1C-4DD4-808D-0AA7057F3D3A}" type="presOf" srcId="{7CD6C9C8-10C3-49C0-9687-852D449C830B}" destId="{EEC35F6C-23DB-467C-BE62-6D6114251EB9}" srcOrd="0" destOrd="0" presId="urn:microsoft.com/office/officeart/2005/8/layout/hierarchy3"/>
    <dgm:cxn modelId="{38F9CAAF-F9F5-4C52-831A-8BB7AE23E68F}" srcId="{7524735B-6825-4775-B3F6-CD988CBAA712}" destId="{445655BD-D588-4B45-BEA9-8D7F9EDEAA5A}" srcOrd="3" destOrd="0" parTransId="{A2643349-88F9-4AEC-8E00-11FBA0E1DAB7}" sibTransId="{951CC3E0-4DCD-4CF5-AB3E-627AB2D9FB0A}"/>
    <dgm:cxn modelId="{406D5361-B7A9-44CE-B3D4-D39D08556DEF}" type="presOf" srcId="{7611DBB5-8744-4F16-A474-2A783F03453C}" destId="{F05D95EF-4B99-47BD-97C7-D62A17468F50}" srcOrd="0" destOrd="0" presId="urn:microsoft.com/office/officeart/2005/8/layout/hierarchy3"/>
    <dgm:cxn modelId="{1F4CB908-AD8C-4305-A1DF-1E9ED689C710}" type="presOf" srcId="{7524735B-6825-4775-B3F6-CD988CBAA712}" destId="{A2063C8A-7194-41B8-BF5D-1D2AC25A39F3}" srcOrd="1" destOrd="0" presId="urn:microsoft.com/office/officeart/2005/8/layout/hierarchy3"/>
    <dgm:cxn modelId="{EA8D8926-8CB2-4A71-B597-8E3509714189}" type="presOf" srcId="{4D96B62F-3B7E-4E9D-9413-3BB11E4762C4}" destId="{D9BC5FF8-29A4-4DD8-BD9F-285E9CD11CDC}" srcOrd="0" destOrd="0" presId="urn:microsoft.com/office/officeart/2005/8/layout/hierarchy3"/>
    <dgm:cxn modelId="{BC4234C8-3786-4273-865B-5607BAF9A22E}" type="presOf" srcId="{CC7F9790-20CB-4D76-803B-315384B3A93B}" destId="{B24EB6E0-2AF9-4818-BCEA-8C8BB062DEEC}" srcOrd="1" destOrd="0" presId="urn:microsoft.com/office/officeart/2005/8/layout/hierarchy3"/>
    <dgm:cxn modelId="{623A7962-0DC4-4DC9-AD21-5E8A813266DE}" type="presOf" srcId="{7524735B-6825-4775-B3F6-CD988CBAA712}" destId="{CBF3A81C-B98A-4C36-B461-D2AE3237A393}" srcOrd="0" destOrd="0" presId="urn:microsoft.com/office/officeart/2005/8/layout/hierarchy3"/>
    <dgm:cxn modelId="{EA6F491F-B147-4E42-85C1-86F98191454D}" type="presOf" srcId="{DD7D26D4-FEB8-4526-8045-7A714C3E31EF}" destId="{F728407B-BFD5-46F9-8A92-A575DDF8D301}" srcOrd="0" destOrd="0" presId="urn:microsoft.com/office/officeart/2005/8/layout/hierarchy3"/>
    <dgm:cxn modelId="{F5607719-D493-4F99-AA45-A0083FD1A84D}" type="presOf" srcId="{B2AD7F1E-4B01-46A5-945A-0662DC90F0B2}" destId="{F38FDC7C-22D4-48A5-B68D-8B26CBF3FC33}" srcOrd="0" destOrd="0" presId="urn:microsoft.com/office/officeart/2005/8/layout/hierarchy3"/>
    <dgm:cxn modelId="{E698AEA0-9B2F-4FAE-B3F8-DC0BE029F98F}" type="presOf" srcId="{CC7F9790-20CB-4D76-803B-315384B3A93B}" destId="{30E02EBB-F304-47E8-A769-99AFFC9EC174}" srcOrd="0" destOrd="0" presId="urn:microsoft.com/office/officeart/2005/8/layout/hierarchy3"/>
    <dgm:cxn modelId="{572B479D-65CE-4F26-9B8A-3C9FB33979DD}" srcId="{14D64AF6-9923-489E-932C-8CE38648149C}" destId="{878558CE-D34D-44B8-A70E-89B2A2BB0DCF}" srcOrd="2" destOrd="0" parTransId="{A766A285-4C55-4FC6-AE8C-2761663DAC19}" sibTransId="{A0280C7F-0EEE-4F6F-AAE9-2F8E02EAC881}"/>
    <dgm:cxn modelId="{5ECFD14C-CAD9-4313-AAE6-DA683BBE16DC}" type="presParOf" srcId="{3B591142-9E80-491C-B3E6-ECD452B01AA1}" destId="{51B71BA1-9B68-4D4F-A536-E1FC8A544F8A}" srcOrd="0" destOrd="0" presId="urn:microsoft.com/office/officeart/2005/8/layout/hierarchy3"/>
    <dgm:cxn modelId="{877EE03E-3086-44D0-98C2-37FF1F8C49E0}" type="presParOf" srcId="{51B71BA1-9B68-4D4F-A536-E1FC8A544F8A}" destId="{9893AD5F-3394-48AD-9880-D63E925B912C}" srcOrd="0" destOrd="0" presId="urn:microsoft.com/office/officeart/2005/8/layout/hierarchy3"/>
    <dgm:cxn modelId="{B332870F-164E-43A6-A099-E2EF5CB47837}" type="presParOf" srcId="{9893AD5F-3394-48AD-9880-D63E925B912C}" destId="{F38FDC7C-22D4-48A5-B68D-8B26CBF3FC33}" srcOrd="0" destOrd="0" presId="urn:microsoft.com/office/officeart/2005/8/layout/hierarchy3"/>
    <dgm:cxn modelId="{4766B22B-621E-4F55-B45F-2EEE59C0E57C}" type="presParOf" srcId="{9893AD5F-3394-48AD-9880-D63E925B912C}" destId="{0A82DC94-1C42-4870-8279-02EB70D3F11A}" srcOrd="1" destOrd="0" presId="urn:microsoft.com/office/officeart/2005/8/layout/hierarchy3"/>
    <dgm:cxn modelId="{E43F45EB-3E3B-46FC-8850-85AFEB898387}" type="presParOf" srcId="{51B71BA1-9B68-4D4F-A536-E1FC8A544F8A}" destId="{F34A2CB2-6910-4F41-93BD-C357A267256E}" srcOrd="1" destOrd="0" presId="urn:microsoft.com/office/officeart/2005/8/layout/hierarchy3"/>
    <dgm:cxn modelId="{4E2972F5-B559-437E-A9BD-BE0100FC3423}" type="presParOf" srcId="{F34A2CB2-6910-4F41-93BD-C357A267256E}" destId="{2964D5EC-CFF2-4576-8885-DB25408BEA23}" srcOrd="0" destOrd="0" presId="urn:microsoft.com/office/officeart/2005/8/layout/hierarchy3"/>
    <dgm:cxn modelId="{3C1CC62B-E43F-4759-AF70-5E38C7D990E1}" type="presParOf" srcId="{F34A2CB2-6910-4F41-93BD-C357A267256E}" destId="{F05D95EF-4B99-47BD-97C7-D62A17468F50}" srcOrd="1" destOrd="0" presId="urn:microsoft.com/office/officeart/2005/8/layout/hierarchy3"/>
    <dgm:cxn modelId="{9EE444AD-A23D-4206-81C8-45F920BDD006}" type="presParOf" srcId="{F34A2CB2-6910-4F41-93BD-C357A267256E}" destId="{375AA53B-117F-4AD5-A859-67E33C432B9F}" srcOrd="2" destOrd="0" presId="urn:microsoft.com/office/officeart/2005/8/layout/hierarchy3"/>
    <dgm:cxn modelId="{254B9E02-0F45-4A15-A24E-ACE36317BEA1}" type="presParOf" srcId="{F34A2CB2-6910-4F41-93BD-C357A267256E}" destId="{3B9E4401-FB5A-42BB-8F76-27E82F073503}" srcOrd="3" destOrd="0" presId="urn:microsoft.com/office/officeart/2005/8/layout/hierarchy3"/>
    <dgm:cxn modelId="{5E0E7CC5-BDEB-4E20-8AF8-257344932451}" type="presParOf" srcId="{3B591142-9E80-491C-B3E6-ECD452B01AA1}" destId="{B2FE5091-DD94-4E1C-936C-51B1639AF04A}" srcOrd="1" destOrd="0" presId="urn:microsoft.com/office/officeart/2005/8/layout/hierarchy3"/>
    <dgm:cxn modelId="{A1C956E7-CF49-46FA-BFD4-259D58247B78}" type="presParOf" srcId="{B2FE5091-DD94-4E1C-936C-51B1639AF04A}" destId="{3E1B301F-B1AC-4B9D-A92F-A9B1861524E6}" srcOrd="0" destOrd="0" presId="urn:microsoft.com/office/officeart/2005/8/layout/hierarchy3"/>
    <dgm:cxn modelId="{F262A996-5844-443E-8970-E42B44FBFBB8}" type="presParOf" srcId="{3E1B301F-B1AC-4B9D-A92F-A9B1861524E6}" destId="{9910E27D-7E0E-4266-AE01-32582E070DAB}" srcOrd="0" destOrd="0" presId="urn:microsoft.com/office/officeart/2005/8/layout/hierarchy3"/>
    <dgm:cxn modelId="{0CF5AF55-36CA-48B1-84B5-E7C9963EE205}" type="presParOf" srcId="{3E1B301F-B1AC-4B9D-A92F-A9B1861524E6}" destId="{D94BFE9D-9562-4A5B-BE5D-619A698998CC}" srcOrd="1" destOrd="0" presId="urn:microsoft.com/office/officeart/2005/8/layout/hierarchy3"/>
    <dgm:cxn modelId="{1FEE9B3A-0DA1-419E-98BF-8818FA136CA7}" type="presParOf" srcId="{B2FE5091-DD94-4E1C-936C-51B1639AF04A}" destId="{F6F168F6-7136-4227-B3CB-D5F6835FB6A1}" srcOrd="1" destOrd="0" presId="urn:microsoft.com/office/officeart/2005/8/layout/hierarchy3"/>
    <dgm:cxn modelId="{108A7DBF-C571-4142-8948-9B00AD8C1713}" type="presParOf" srcId="{F6F168F6-7136-4227-B3CB-D5F6835FB6A1}" destId="{C9B04988-2A2B-4442-AAB9-C19F3B612D32}" srcOrd="0" destOrd="0" presId="urn:microsoft.com/office/officeart/2005/8/layout/hierarchy3"/>
    <dgm:cxn modelId="{CB61E4AD-5FFD-4C18-B716-23BAF0602275}" type="presParOf" srcId="{F6F168F6-7136-4227-B3CB-D5F6835FB6A1}" destId="{33E7E4DA-B5EC-4ABB-AADE-D28E9647E07C}" srcOrd="1" destOrd="0" presId="urn:microsoft.com/office/officeart/2005/8/layout/hierarchy3"/>
    <dgm:cxn modelId="{9792F644-531A-423B-9395-19DAA351F40C}" type="presParOf" srcId="{F6F168F6-7136-4227-B3CB-D5F6835FB6A1}" destId="{F728407B-BFD5-46F9-8A92-A575DDF8D301}" srcOrd="2" destOrd="0" presId="urn:microsoft.com/office/officeart/2005/8/layout/hierarchy3"/>
    <dgm:cxn modelId="{A534FCB8-AA5C-4958-8E39-2F3D75DFEF1F}" type="presParOf" srcId="{F6F168F6-7136-4227-B3CB-D5F6835FB6A1}" destId="{EA587D33-28D7-40B6-98F0-E059F0B61F67}" srcOrd="3" destOrd="0" presId="urn:microsoft.com/office/officeart/2005/8/layout/hierarchy3"/>
    <dgm:cxn modelId="{E7E67D58-7C3C-4B83-937F-4674B9CA4A11}" type="presParOf" srcId="{F6F168F6-7136-4227-B3CB-D5F6835FB6A1}" destId="{01D8C82E-AD02-47A8-B82C-578306BC7D75}" srcOrd="4" destOrd="0" presId="urn:microsoft.com/office/officeart/2005/8/layout/hierarchy3"/>
    <dgm:cxn modelId="{240A3EAA-5B25-4780-B05F-BF67F7095E1C}" type="presParOf" srcId="{F6F168F6-7136-4227-B3CB-D5F6835FB6A1}" destId="{6DBAF331-A64D-40A0-9672-D64D041A14AA}" srcOrd="5" destOrd="0" presId="urn:microsoft.com/office/officeart/2005/8/layout/hierarchy3"/>
    <dgm:cxn modelId="{0F078179-DB61-437F-9AB8-4AE9F2C59B5F}" type="presParOf" srcId="{F6F168F6-7136-4227-B3CB-D5F6835FB6A1}" destId="{D9BC5FF8-29A4-4DD8-BD9F-285E9CD11CDC}" srcOrd="6" destOrd="0" presId="urn:microsoft.com/office/officeart/2005/8/layout/hierarchy3"/>
    <dgm:cxn modelId="{0F5FEE44-AF6F-4C7E-A249-5BDBC51A9A34}" type="presParOf" srcId="{F6F168F6-7136-4227-B3CB-D5F6835FB6A1}" destId="{ACFDCD1E-47FA-4F52-946A-D29A4F3BD724}" srcOrd="7" destOrd="0" presId="urn:microsoft.com/office/officeart/2005/8/layout/hierarchy3"/>
    <dgm:cxn modelId="{36FAB4B6-D44C-4EDB-B8BB-07C3116CE38D}" type="presParOf" srcId="{3B591142-9E80-491C-B3E6-ECD452B01AA1}" destId="{2BEDBCEF-4586-4CC3-956C-E815778ACF3F}" srcOrd="2" destOrd="0" presId="urn:microsoft.com/office/officeart/2005/8/layout/hierarchy3"/>
    <dgm:cxn modelId="{F7936342-4B4E-49C7-91D3-6CD34A21B1AB}" type="presParOf" srcId="{2BEDBCEF-4586-4CC3-956C-E815778ACF3F}" destId="{1DEF3C25-52DC-4F2C-8492-858852AE4369}" srcOrd="0" destOrd="0" presId="urn:microsoft.com/office/officeart/2005/8/layout/hierarchy3"/>
    <dgm:cxn modelId="{A44C4337-D353-4DDF-9FC2-ECEB50DC6A20}" type="presParOf" srcId="{1DEF3C25-52DC-4F2C-8492-858852AE4369}" destId="{30E02EBB-F304-47E8-A769-99AFFC9EC174}" srcOrd="0" destOrd="0" presId="urn:microsoft.com/office/officeart/2005/8/layout/hierarchy3"/>
    <dgm:cxn modelId="{71EE7994-3885-431A-949F-2E47E96CF5AD}" type="presParOf" srcId="{1DEF3C25-52DC-4F2C-8492-858852AE4369}" destId="{B24EB6E0-2AF9-4818-BCEA-8C8BB062DEEC}" srcOrd="1" destOrd="0" presId="urn:microsoft.com/office/officeart/2005/8/layout/hierarchy3"/>
    <dgm:cxn modelId="{E9483546-190C-4262-9F96-276D2634EAC1}" type="presParOf" srcId="{2BEDBCEF-4586-4CC3-956C-E815778ACF3F}" destId="{BF55864F-C4DF-4507-97E5-FFD9402A0F9C}" srcOrd="1" destOrd="0" presId="urn:microsoft.com/office/officeart/2005/8/layout/hierarchy3"/>
    <dgm:cxn modelId="{9F1AB72E-1F1E-4A8A-AE02-6FE97DDBCEA2}" type="presParOf" srcId="{BF55864F-C4DF-4507-97E5-FFD9402A0F9C}" destId="{CD8FDE79-D3FD-4699-A681-DD9163575FDF}" srcOrd="0" destOrd="0" presId="urn:microsoft.com/office/officeart/2005/8/layout/hierarchy3"/>
    <dgm:cxn modelId="{53750398-2774-48A9-A0CD-6F8CDC900616}" type="presParOf" srcId="{BF55864F-C4DF-4507-97E5-FFD9402A0F9C}" destId="{DBC8B0DF-BD7F-403A-A5B6-B124FD789ED4}" srcOrd="1" destOrd="0" presId="urn:microsoft.com/office/officeart/2005/8/layout/hierarchy3"/>
    <dgm:cxn modelId="{66F90A8E-EE30-4411-A9D6-8A003FCAD3FC}" type="presParOf" srcId="{3B591142-9E80-491C-B3E6-ECD452B01AA1}" destId="{3EB41381-96AA-47D7-8996-BB3825B111B6}" srcOrd="3" destOrd="0" presId="urn:microsoft.com/office/officeart/2005/8/layout/hierarchy3"/>
    <dgm:cxn modelId="{9D6259D2-4531-4E4C-9AB1-91A1B7FE89BA}" type="presParOf" srcId="{3EB41381-96AA-47D7-8996-BB3825B111B6}" destId="{FDF18420-6E94-4C82-B47D-318D882AFE20}" srcOrd="0" destOrd="0" presId="urn:microsoft.com/office/officeart/2005/8/layout/hierarchy3"/>
    <dgm:cxn modelId="{81C1CD34-91CE-4AEB-B416-B55A4CB143E5}" type="presParOf" srcId="{FDF18420-6E94-4C82-B47D-318D882AFE20}" destId="{CBF3A81C-B98A-4C36-B461-D2AE3237A393}" srcOrd="0" destOrd="0" presId="urn:microsoft.com/office/officeart/2005/8/layout/hierarchy3"/>
    <dgm:cxn modelId="{E13FF45E-543F-4385-9069-D65C9C3C3834}" type="presParOf" srcId="{FDF18420-6E94-4C82-B47D-318D882AFE20}" destId="{A2063C8A-7194-41B8-BF5D-1D2AC25A39F3}" srcOrd="1" destOrd="0" presId="urn:microsoft.com/office/officeart/2005/8/layout/hierarchy3"/>
    <dgm:cxn modelId="{55605AB1-C93E-4350-936C-EB4B9F76C3AB}" type="presParOf" srcId="{3EB41381-96AA-47D7-8996-BB3825B111B6}" destId="{70FA0EFB-C991-47CF-81DD-2152C2FB7D01}" srcOrd="1" destOrd="0" presId="urn:microsoft.com/office/officeart/2005/8/layout/hierarchy3"/>
    <dgm:cxn modelId="{A3A11EC5-AB88-4121-BA9E-DFAC5C82A871}" type="presParOf" srcId="{70FA0EFB-C991-47CF-81DD-2152C2FB7D01}" destId="{B0881E17-F12E-434B-9A1A-7D131381D827}" srcOrd="0" destOrd="0" presId="urn:microsoft.com/office/officeart/2005/8/layout/hierarchy3"/>
    <dgm:cxn modelId="{86839138-A3BE-4C72-B8AD-002AFEBC6BC1}" type="presParOf" srcId="{70FA0EFB-C991-47CF-81DD-2152C2FB7D01}" destId="{EEC35F6C-23DB-467C-BE62-6D6114251EB9}" srcOrd="1" destOrd="0" presId="urn:microsoft.com/office/officeart/2005/8/layout/hierarchy3"/>
    <dgm:cxn modelId="{17941BFD-EB5B-4FED-B9B5-378124471BB9}" type="presParOf" srcId="{70FA0EFB-C991-47CF-81DD-2152C2FB7D01}" destId="{97A91716-48D0-4A50-8527-5112E7919D60}" srcOrd="2" destOrd="0" presId="urn:microsoft.com/office/officeart/2005/8/layout/hierarchy3"/>
    <dgm:cxn modelId="{9926C0FA-8DB7-4A2C-964F-EFECFC7AB8A6}" type="presParOf" srcId="{70FA0EFB-C991-47CF-81DD-2152C2FB7D01}" destId="{0657632E-44A6-46AA-8E7F-75752F7C1BDD}" srcOrd="3" destOrd="0" presId="urn:microsoft.com/office/officeart/2005/8/layout/hierarchy3"/>
    <dgm:cxn modelId="{62646E27-9C16-4BE3-8120-7678F74B50EB}" type="presParOf" srcId="{70FA0EFB-C991-47CF-81DD-2152C2FB7D01}" destId="{F5E89986-3768-4F79-ACD5-C7B39E6A7CD7}" srcOrd="4" destOrd="0" presId="urn:microsoft.com/office/officeart/2005/8/layout/hierarchy3"/>
    <dgm:cxn modelId="{0F6FE4FE-1007-4805-9FE1-FE9521045CF1}" type="presParOf" srcId="{70FA0EFB-C991-47CF-81DD-2152C2FB7D01}" destId="{47FB6BF3-B9E1-4E1F-A32D-9C5E6A1CF179}" srcOrd="5" destOrd="0" presId="urn:microsoft.com/office/officeart/2005/8/layout/hierarchy3"/>
    <dgm:cxn modelId="{D70E55E6-4897-4EEC-8A11-F2430FA17803}" type="presParOf" srcId="{70FA0EFB-C991-47CF-81DD-2152C2FB7D01}" destId="{6BFA0750-B6D4-488E-A0F1-15C49A555C79}" srcOrd="6" destOrd="0" presId="urn:microsoft.com/office/officeart/2005/8/layout/hierarchy3"/>
    <dgm:cxn modelId="{8A2A4555-DEF2-457D-83E2-42EF72AA3D5A}" type="presParOf" srcId="{70FA0EFB-C991-47CF-81DD-2152C2FB7D01}" destId="{D4BA4378-6F12-493C-B8A2-5BA1C8F86778}" srcOrd="7" destOrd="0" presId="urn:microsoft.com/office/officeart/2005/8/layout/hierarchy3"/>
    <dgm:cxn modelId="{B46632B1-E5FB-4C66-BAEE-2CDCC449765E}" type="presParOf" srcId="{70FA0EFB-C991-47CF-81DD-2152C2FB7D01}" destId="{4AFD5DD6-0F00-4DF4-B0C2-3B2FA3400E3C}" srcOrd="8" destOrd="0" presId="urn:microsoft.com/office/officeart/2005/8/layout/hierarchy3"/>
    <dgm:cxn modelId="{47FB269C-C56E-49AE-8754-809816800BB6}" type="presParOf" srcId="{70FA0EFB-C991-47CF-81DD-2152C2FB7D01}" destId="{0A4D3C55-1F43-485E-AD76-39E310ADC817}" srcOrd="9" destOrd="0" presId="urn:microsoft.com/office/officeart/2005/8/layout/hierarchy3"/>
    <dgm:cxn modelId="{109C8A1B-FD40-4903-8C4B-3D83D5D3E204}" type="presParOf" srcId="{3B591142-9E80-491C-B3E6-ECD452B01AA1}" destId="{C0184451-735E-403B-A456-17EE6C671357}" srcOrd="4" destOrd="0" presId="urn:microsoft.com/office/officeart/2005/8/layout/hierarchy3"/>
    <dgm:cxn modelId="{17AC45A9-7102-4ED8-AB4E-6611C1E8D6B5}" type="presParOf" srcId="{C0184451-735E-403B-A456-17EE6C671357}" destId="{3760AF72-5336-46F2-A03D-F1C649C185D8}" srcOrd="0" destOrd="0" presId="urn:microsoft.com/office/officeart/2005/8/layout/hierarchy3"/>
    <dgm:cxn modelId="{F4636D5A-8E27-43C3-AB63-9DCC44B735FB}" type="presParOf" srcId="{3760AF72-5336-46F2-A03D-F1C649C185D8}" destId="{C3574AF9-F3F1-4698-8B29-B592EC076412}" srcOrd="0" destOrd="0" presId="urn:microsoft.com/office/officeart/2005/8/layout/hierarchy3"/>
    <dgm:cxn modelId="{CED8007E-76EA-4267-AF03-F7CA0E0C6736}" type="presParOf" srcId="{3760AF72-5336-46F2-A03D-F1C649C185D8}" destId="{65245F60-E6DE-46DC-B3DE-74C7EE26951A}" srcOrd="1" destOrd="0" presId="urn:microsoft.com/office/officeart/2005/8/layout/hierarchy3"/>
    <dgm:cxn modelId="{0952E0E5-57D8-47F4-A757-4B7E5F574513}" type="presParOf" srcId="{C0184451-735E-403B-A456-17EE6C671357}" destId="{E4638C36-5740-475F-A5ED-661EFCF85676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8FDC7C-22D4-48A5-B68D-8B26CBF3FC33}">
      <dsp:nvSpPr>
        <dsp:cNvPr id="0" name=""/>
        <dsp:cNvSpPr/>
      </dsp:nvSpPr>
      <dsp:spPr>
        <a:xfrm>
          <a:off x="0" y="2903"/>
          <a:ext cx="1614626" cy="715170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5G Infrastructure</a:t>
          </a:r>
          <a:endParaRPr lang="en-US" sz="180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20947" y="23850"/>
        <a:ext cx="1572732" cy="673276"/>
      </dsp:txXfrm>
    </dsp:sp>
    <dsp:sp modelId="{2964D5EC-CFF2-4576-8885-DB25408BEA23}">
      <dsp:nvSpPr>
        <dsp:cNvPr id="0" name=""/>
        <dsp:cNvSpPr/>
      </dsp:nvSpPr>
      <dsp:spPr>
        <a:xfrm>
          <a:off x="115742" y="718074"/>
          <a:ext cx="91440" cy="5363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9106"/>
              </a:lnTo>
              <a:lnTo>
                <a:pt x="135761" y="509106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5D95EF-4B99-47BD-97C7-D62A17468F50}">
      <dsp:nvSpPr>
        <dsp:cNvPr id="0" name=""/>
        <dsp:cNvSpPr/>
      </dsp:nvSpPr>
      <dsp:spPr>
        <a:xfrm>
          <a:off x="243351" y="896867"/>
          <a:ext cx="1245404" cy="715170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rgbClr val="7030A0"/>
              </a:solidFill>
              <a:latin typeface="Calibri" panose="020F0502020204030204"/>
              <a:ea typeface="+mn-ea"/>
              <a:cs typeface="+mn-cs"/>
            </a:rPr>
            <a:t>5G Corridors</a:t>
          </a:r>
          <a:endParaRPr lang="en-US" sz="1400" kern="1200" dirty="0">
            <a:solidFill>
              <a:srgbClr val="7030A0"/>
            </a:solidFill>
            <a:latin typeface="Calibri" panose="020F0502020204030204"/>
            <a:ea typeface="+mn-ea"/>
            <a:cs typeface="+mn-cs"/>
          </a:endParaRPr>
        </a:p>
      </dsp:txBody>
      <dsp:txXfrm>
        <a:off x="264298" y="917814"/>
        <a:ext cx="1203510" cy="673276"/>
      </dsp:txXfrm>
    </dsp:sp>
    <dsp:sp modelId="{375AA53B-117F-4AD5-A859-67E33C432B9F}">
      <dsp:nvSpPr>
        <dsp:cNvPr id="0" name=""/>
        <dsp:cNvSpPr/>
      </dsp:nvSpPr>
      <dsp:spPr>
        <a:xfrm>
          <a:off x="115742" y="718074"/>
          <a:ext cx="91440" cy="14303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7618"/>
              </a:lnTo>
              <a:lnTo>
                <a:pt x="135761" y="1357618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9E4401-FB5A-42BB-8F76-27E82F073503}">
      <dsp:nvSpPr>
        <dsp:cNvPr id="0" name=""/>
        <dsp:cNvSpPr/>
      </dsp:nvSpPr>
      <dsp:spPr>
        <a:xfrm>
          <a:off x="243351" y="1790830"/>
          <a:ext cx="1295832" cy="715170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rgbClr val="7030A0"/>
              </a:solidFill>
              <a:latin typeface="Calibri" panose="020F0502020204030204"/>
              <a:ea typeface="+mn-ea"/>
              <a:cs typeface="+mn-cs"/>
            </a:rPr>
            <a:t>5G Communities </a:t>
          </a:r>
        </a:p>
      </dsp:txBody>
      <dsp:txXfrm>
        <a:off x="264298" y="1811777"/>
        <a:ext cx="1253938" cy="673276"/>
      </dsp:txXfrm>
    </dsp:sp>
    <dsp:sp modelId="{9910E27D-7E0E-4266-AE01-32582E070DAB}">
      <dsp:nvSpPr>
        <dsp:cNvPr id="0" name=""/>
        <dsp:cNvSpPr/>
      </dsp:nvSpPr>
      <dsp:spPr>
        <a:xfrm>
          <a:off x="1814407" y="2903"/>
          <a:ext cx="1684498" cy="715170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Backbone Infrastructure</a:t>
          </a:r>
        </a:p>
      </dsp:txBody>
      <dsp:txXfrm>
        <a:off x="1835354" y="23850"/>
        <a:ext cx="1642604" cy="673276"/>
      </dsp:txXfrm>
    </dsp:sp>
    <dsp:sp modelId="{C9B04988-2A2B-4442-AAB9-C19F3B612D32}">
      <dsp:nvSpPr>
        <dsp:cNvPr id="0" name=""/>
        <dsp:cNvSpPr/>
      </dsp:nvSpPr>
      <dsp:spPr>
        <a:xfrm>
          <a:off x="1982857" y="718074"/>
          <a:ext cx="168378" cy="5363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9106"/>
              </a:lnTo>
              <a:lnTo>
                <a:pt x="135761" y="509106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E7E4DA-B5EC-4ABB-AADE-D28E9647E07C}">
      <dsp:nvSpPr>
        <dsp:cNvPr id="0" name=""/>
        <dsp:cNvSpPr/>
      </dsp:nvSpPr>
      <dsp:spPr>
        <a:xfrm>
          <a:off x="2151235" y="896867"/>
          <a:ext cx="1600987" cy="715170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latin typeface="Calibri" panose="020F0502020204030204"/>
              <a:ea typeface="+mn-ea"/>
              <a:cs typeface="+mn-cs"/>
            </a:rPr>
            <a:t>Quantum Communication Infrastructure</a:t>
          </a:r>
        </a:p>
      </dsp:txBody>
      <dsp:txXfrm>
        <a:off x="2172182" y="917814"/>
        <a:ext cx="1559093" cy="673276"/>
      </dsp:txXfrm>
    </dsp:sp>
    <dsp:sp modelId="{F728407B-BFD5-46F9-8A92-A575DDF8D301}">
      <dsp:nvSpPr>
        <dsp:cNvPr id="0" name=""/>
        <dsp:cNvSpPr/>
      </dsp:nvSpPr>
      <dsp:spPr>
        <a:xfrm>
          <a:off x="1982857" y="718074"/>
          <a:ext cx="168378" cy="14303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7618"/>
              </a:lnTo>
              <a:lnTo>
                <a:pt x="135761" y="1357618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587D33-28D7-40B6-98F0-E059F0B61F67}">
      <dsp:nvSpPr>
        <dsp:cNvPr id="0" name=""/>
        <dsp:cNvSpPr/>
      </dsp:nvSpPr>
      <dsp:spPr>
        <a:xfrm>
          <a:off x="2151235" y="1790830"/>
          <a:ext cx="1603470" cy="715170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rgbClr val="7030A0"/>
              </a:solidFill>
              <a:latin typeface="Calibri" panose="020F0502020204030204"/>
              <a:ea typeface="+mn-ea"/>
              <a:cs typeface="+mn-cs"/>
            </a:rPr>
            <a:t>Cloud Federations</a:t>
          </a:r>
        </a:p>
      </dsp:txBody>
      <dsp:txXfrm>
        <a:off x="2172182" y="1811777"/>
        <a:ext cx="1561576" cy="673276"/>
      </dsp:txXfrm>
    </dsp:sp>
    <dsp:sp modelId="{01D8C82E-AD02-47A8-B82C-578306BC7D75}">
      <dsp:nvSpPr>
        <dsp:cNvPr id="0" name=""/>
        <dsp:cNvSpPr/>
      </dsp:nvSpPr>
      <dsp:spPr>
        <a:xfrm>
          <a:off x="1982857" y="718074"/>
          <a:ext cx="168378" cy="2324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6129"/>
              </a:lnTo>
              <a:lnTo>
                <a:pt x="135761" y="220612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BAF331-A64D-40A0-9672-D64D041A14AA}">
      <dsp:nvSpPr>
        <dsp:cNvPr id="0" name=""/>
        <dsp:cNvSpPr/>
      </dsp:nvSpPr>
      <dsp:spPr>
        <a:xfrm>
          <a:off x="2151235" y="2684794"/>
          <a:ext cx="1585356" cy="715170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solidFill>
                <a:srgbClr val="7030A0"/>
              </a:solidFill>
              <a:latin typeface="Calibri" panose="020F0502020204030204"/>
              <a:ea typeface="+mn-ea"/>
              <a:cs typeface="+mn-cs"/>
            </a:rPr>
            <a:t>Global Gateways</a:t>
          </a:r>
          <a:endParaRPr lang="en-GB" sz="1400" kern="1200" dirty="0">
            <a:solidFill>
              <a:srgbClr val="7030A0"/>
            </a:solidFill>
            <a:latin typeface="Calibri" panose="020F0502020204030204"/>
            <a:ea typeface="+mn-ea"/>
            <a:cs typeface="+mn-cs"/>
          </a:endParaRPr>
        </a:p>
      </dsp:txBody>
      <dsp:txXfrm>
        <a:off x="2172182" y="2705741"/>
        <a:ext cx="1543462" cy="673276"/>
      </dsp:txXfrm>
    </dsp:sp>
    <dsp:sp modelId="{D9BC5FF8-29A4-4DD8-BD9F-285E9CD11CDC}">
      <dsp:nvSpPr>
        <dsp:cNvPr id="0" name=""/>
        <dsp:cNvSpPr/>
      </dsp:nvSpPr>
      <dsp:spPr>
        <a:xfrm>
          <a:off x="1982857" y="718074"/>
          <a:ext cx="168378" cy="32182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4641"/>
              </a:lnTo>
              <a:lnTo>
                <a:pt x="135761" y="3054641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FDCD1E-47FA-4F52-946A-D29A4F3BD724}">
      <dsp:nvSpPr>
        <dsp:cNvPr id="0" name=""/>
        <dsp:cNvSpPr/>
      </dsp:nvSpPr>
      <dsp:spPr>
        <a:xfrm>
          <a:off x="2151235" y="3578757"/>
          <a:ext cx="1569050" cy="715170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Calibri" panose="020F0502020204030204"/>
              <a:ea typeface="+mn-ea"/>
              <a:cs typeface="+mn-cs"/>
            </a:rPr>
            <a:t>HPC interconnection</a:t>
          </a:r>
          <a:endParaRPr lang="en-GB" sz="1400" kern="1200" dirty="0">
            <a:latin typeface="Calibri" panose="020F0502020204030204"/>
            <a:ea typeface="+mn-ea"/>
            <a:cs typeface="+mn-cs"/>
          </a:endParaRPr>
        </a:p>
      </dsp:txBody>
      <dsp:txXfrm>
        <a:off x="2172182" y="3599704"/>
        <a:ext cx="1527156" cy="673276"/>
      </dsp:txXfrm>
    </dsp:sp>
    <dsp:sp modelId="{30E02EBB-F304-47E8-A769-99AFFC9EC174}">
      <dsp:nvSpPr>
        <dsp:cNvPr id="0" name=""/>
        <dsp:cNvSpPr/>
      </dsp:nvSpPr>
      <dsp:spPr>
        <a:xfrm>
          <a:off x="3947504" y="2903"/>
          <a:ext cx="1430341" cy="715170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Synergy Actions</a:t>
          </a:r>
        </a:p>
      </dsp:txBody>
      <dsp:txXfrm>
        <a:off x="3968451" y="23850"/>
        <a:ext cx="1388447" cy="673276"/>
      </dsp:txXfrm>
    </dsp:sp>
    <dsp:sp modelId="{CD8FDE79-D3FD-4699-A681-DD9163575FDF}">
      <dsp:nvSpPr>
        <dsp:cNvPr id="0" name=""/>
        <dsp:cNvSpPr/>
      </dsp:nvSpPr>
      <dsp:spPr>
        <a:xfrm>
          <a:off x="4090538" y="718074"/>
          <a:ext cx="172716" cy="5363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9106"/>
              </a:lnTo>
              <a:lnTo>
                <a:pt x="135761" y="509106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C8B0DF-BD7F-403A-A5B6-B124FD789ED4}">
      <dsp:nvSpPr>
        <dsp:cNvPr id="0" name=""/>
        <dsp:cNvSpPr/>
      </dsp:nvSpPr>
      <dsp:spPr>
        <a:xfrm>
          <a:off x="4263255" y="896867"/>
          <a:ext cx="1492487" cy="715170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rgbClr val="7030A0"/>
              </a:solidFill>
              <a:latin typeface="Calibri" panose="020F0502020204030204"/>
              <a:ea typeface="+mn-ea"/>
              <a:cs typeface="+mn-cs"/>
            </a:rPr>
            <a:t>Operational Digital Platforms</a:t>
          </a:r>
        </a:p>
      </dsp:txBody>
      <dsp:txXfrm>
        <a:off x="4284202" y="917814"/>
        <a:ext cx="1450593" cy="673276"/>
      </dsp:txXfrm>
    </dsp:sp>
    <dsp:sp modelId="{CBF3A81C-B98A-4C36-B461-D2AE3237A393}">
      <dsp:nvSpPr>
        <dsp:cNvPr id="0" name=""/>
        <dsp:cNvSpPr/>
      </dsp:nvSpPr>
      <dsp:spPr>
        <a:xfrm>
          <a:off x="6069144" y="2903"/>
          <a:ext cx="2170757" cy="706481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rPr>
            <a:t>Programme Support Actions</a:t>
          </a:r>
        </a:p>
      </dsp:txBody>
      <dsp:txXfrm>
        <a:off x="6089836" y="23595"/>
        <a:ext cx="2129373" cy="665097"/>
      </dsp:txXfrm>
    </dsp:sp>
    <dsp:sp modelId="{B0881E17-F12E-434B-9A1A-7D131381D827}">
      <dsp:nvSpPr>
        <dsp:cNvPr id="0" name=""/>
        <dsp:cNvSpPr/>
      </dsp:nvSpPr>
      <dsp:spPr>
        <a:xfrm>
          <a:off x="6286220" y="709385"/>
          <a:ext cx="217124" cy="4406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9106"/>
              </a:lnTo>
              <a:lnTo>
                <a:pt x="135761" y="509106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C35F6C-23DB-467C-BE62-6D6114251EB9}">
      <dsp:nvSpPr>
        <dsp:cNvPr id="0" name=""/>
        <dsp:cNvSpPr/>
      </dsp:nvSpPr>
      <dsp:spPr>
        <a:xfrm>
          <a:off x="6503344" y="888177"/>
          <a:ext cx="2014973" cy="523669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latin typeface="Calibri" panose="020F0502020204030204"/>
              <a:ea typeface="+mn-ea"/>
              <a:cs typeface="+mn-cs"/>
            </a:rPr>
            <a:t>Studies, Communications &amp; Other measures</a:t>
          </a:r>
        </a:p>
      </dsp:txBody>
      <dsp:txXfrm>
        <a:off x="6518682" y="903515"/>
        <a:ext cx="1984297" cy="492993"/>
      </dsp:txXfrm>
    </dsp:sp>
    <dsp:sp modelId="{97A91716-48D0-4A50-8527-5112E7919D60}">
      <dsp:nvSpPr>
        <dsp:cNvPr id="0" name=""/>
        <dsp:cNvSpPr/>
      </dsp:nvSpPr>
      <dsp:spPr>
        <a:xfrm>
          <a:off x="6286220" y="709385"/>
          <a:ext cx="217124" cy="11558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7618"/>
              </a:lnTo>
              <a:lnTo>
                <a:pt x="135761" y="1357618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57632E-44A6-46AA-8E7F-75752F7C1BDD}">
      <dsp:nvSpPr>
        <dsp:cNvPr id="0" name=""/>
        <dsp:cNvSpPr/>
      </dsp:nvSpPr>
      <dsp:spPr>
        <a:xfrm>
          <a:off x="6503344" y="1590640"/>
          <a:ext cx="2036222" cy="549186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dirty="0">
              <a:solidFill>
                <a:srgbClr val="7030A0"/>
              </a:solidFill>
              <a:latin typeface="Calibri" panose="020F0502020204030204"/>
              <a:ea typeface="+mn-ea"/>
              <a:cs typeface="+mn-cs"/>
            </a:rPr>
            <a:t>Smart Communities Support Platform</a:t>
          </a:r>
        </a:p>
      </dsp:txBody>
      <dsp:txXfrm>
        <a:off x="6519429" y="1606725"/>
        <a:ext cx="2004052" cy="517016"/>
      </dsp:txXfrm>
    </dsp:sp>
    <dsp:sp modelId="{F5E89986-3768-4F79-ACD5-C7B39E6A7CD7}">
      <dsp:nvSpPr>
        <dsp:cNvPr id="0" name=""/>
        <dsp:cNvSpPr/>
      </dsp:nvSpPr>
      <dsp:spPr>
        <a:xfrm>
          <a:off x="6286220" y="709385"/>
          <a:ext cx="186778" cy="18756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6129"/>
              </a:lnTo>
              <a:lnTo>
                <a:pt x="135761" y="220612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FB6BF3-B9E1-4E1F-A32D-9C5E6A1CF179}">
      <dsp:nvSpPr>
        <dsp:cNvPr id="0" name=""/>
        <dsp:cNvSpPr/>
      </dsp:nvSpPr>
      <dsp:spPr>
        <a:xfrm>
          <a:off x="6472998" y="2318619"/>
          <a:ext cx="2081467" cy="532930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dirty="0">
              <a:latin typeface="Calibri" panose="020F0502020204030204"/>
              <a:ea typeface="+mn-ea"/>
              <a:cs typeface="+mn-cs"/>
            </a:rPr>
            <a:t>Programme Monitoring and Impact</a:t>
          </a:r>
        </a:p>
      </dsp:txBody>
      <dsp:txXfrm>
        <a:off x="6488607" y="2334228"/>
        <a:ext cx="2050249" cy="501712"/>
      </dsp:txXfrm>
    </dsp:sp>
    <dsp:sp modelId="{6BFA0750-B6D4-488E-A0F1-15C49A555C79}">
      <dsp:nvSpPr>
        <dsp:cNvPr id="0" name=""/>
        <dsp:cNvSpPr/>
      </dsp:nvSpPr>
      <dsp:spPr>
        <a:xfrm>
          <a:off x="6286220" y="709385"/>
          <a:ext cx="217124" cy="25672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4641"/>
              </a:lnTo>
              <a:lnTo>
                <a:pt x="135761" y="3054641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BA4378-6F12-493C-B8A2-5BA1C8F86778}">
      <dsp:nvSpPr>
        <dsp:cNvPr id="0" name=""/>
        <dsp:cNvSpPr/>
      </dsp:nvSpPr>
      <dsp:spPr>
        <a:xfrm>
          <a:off x="6503344" y="3030343"/>
          <a:ext cx="2070436" cy="492581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rgbClr val="7030A0"/>
              </a:solidFill>
              <a:latin typeface="Calibri" panose="020F0502020204030204"/>
              <a:ea typeface="+mn-ea"/>
              <a:cs typeface="+mn-cs"/>
            </a:rPr>
            <a:t>Broadband Competence Offices </a:t>
          </a:r>
        </a:p>
      </dsp:txBody>
      <dsp:txXfrm>
        <a:off x="6517771" y="3044770"/>
        <a:ext cx="2041582" cy="463727"/>
      </dsp:txXfrm>
    </dsp:sp>
    <dsp:sp modelId="{4AFD5DD6-0F00-4DF4-B0C2-3B2FA3400E3C}">
      <dsp:nvSpPr>
        <dsp:cNvPr id="0" name=""/>
        <dsp:cNvSpPr/>
      </dsp:nvSpPr>
      <dsp:spPr>
        <a:xfrm>
          <a:off x="6286220" y="709385"/>
          <a:ext cx="196893" cy="3230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3152"/>
              </a:lnTo>
              <a:lnTo>
                <a:pt x="135761" y="3903152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4D3C55-1F43-485E-AD76-39E310ADC817}">
      <dsp:nvSpPr>
        <dsp:cNvPr id="0" name=""/>
        <dsp:cNvSpPr/>
      </dsp:nvSpPr>
      <dsp:spPr>
        <a:xfrm>
          <a:off x="6483113" y="3671379"/>
          <a:ext cx="2092521" cy="536778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>
              <a:solidFill>
                <a:srgbClr val="7030A0"/>
              </a:solidFill>
              <a:latin typeface="Calibri" panose="020F0502020204030204"/>
              <a:ea typeface="+mn-ea"/>
              <a:cs typeface="+mn-cs"/>
            </a:rPr>
            <a:t>5G Strategic Deployment Agenda </a:t>
          </a:r>
        </a:p>
      </dsp:txBody>
      <dsp:txXfrm>
        <a:off x="6498835" y="3687101"/>
        <a:ext cx="2061077" cy="505334"/>
      </dsp:txXfrm>
    </dsp:sp>
    <dsp:sp modelId="{C3574AF9-F3F1-4698-8B29-B592EC076412}">
      <dsp:nvSpPr>
        <dsp:cNvPr id="0" name=""/>
        <dsp:cNvSpPr/>
      </dsp:nvSpPr>
      <dsp:spPr>
        <a:xfrm>
          <a:off x="8520583" y="2903"/>
          <a:ext cx="2189981" cy="696397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28575" cap="flat" cmpd="sng" algn="ctr">
          <a:solidFill>
            <a:schemeClr val="tx2">
              <a:lumMod val="75000"/>
            </a:schemeClr>
          </a:solidFill>
          <a:prstDash val="dashDot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Blending Implementing Modes</a:t>
          </a:r>
          <a:endParaRPr lang="en-GB" sz="1800" b="0" kern="1200" dirty="0">
            <a:solidFill>
              <a:schemeClr val="tx1"/>
            </a:solidFill>
            <a:latin typeface="Calibri" panose="020F0502020204030204"/>
            <a:ea typeface="+mn-ea"/>
            <a:cs typeface="+mn-cs"/>
          </a:endParaRPr>
        </a:p>
      </dsp:txBody>
      <dsp:txXfrm>
        <a:off x="8540980" y="23300"/>
        <a:ext cx="2149187" cy="655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F1499-360A-43DC-83BA-9CC51B1A4733}" type="datetimeFigureOut">
              <a:rPr lang="fr-BE" smtClean="0"/>
              <a:t>13-06-2022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13F67-51C8-4CFB-9E3C-6CC6536DE695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71198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033516-6FD1-4243-8E05-1346C3D3E54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94482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E2344-5CC2-4599-B8A3-7B01B76CB5D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7043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033516-6FD1-4243-8E05-1346C3D3E54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0522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E2344-5CC2-4599-B8A3-7B01B76CB5D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95549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E2344-5CC2-4599-B8A3-7B01B76CB5D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290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033516-6FD1-4243-8E05-1346C3D3E54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52234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58EB10-D553-4B4C-A206-E61549C4FA8B}" type="slidenum">
              <a:rPr kumimoji="0" lang="en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CA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8092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CF2995-AB43-4B7C-B8CD-9DC7C3692A9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88129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CF2995-AB43-4B7C-B8CD-9DC7C3692A9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47536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CF2995-AB43-4B7C-B8CD-9DC7C3692A9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5653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4F18-5F8D-498B-B124-FADE0289FDE3}" type="datetimeFigureOut">
              <a:rPr lang="fr-BE" smtClean="0"/>
              <a:t>13-06-2022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C90DD-8CF0-4AD8-8C87-4D113EF0A4FE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06690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4F18-5F8D-498B-B124-FADE0289FDE3}" type="datetimeFigureOut">
              <a:rPr lang="fr-BE" smtClean="0"/>
              <a:t>13-06-2022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C90DD-8CF0-4AD8-8C87-4D113EF0A4FE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4496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4F18-5F8D-498B-B124-FADE0289FDE3}" type="datetimeFigureOut">
              <a:rPr lang="fr-BE" smtClean="0"/>
              <a:t>13-06-2022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C90DD-8CF0-4AD8-8C87-4D113EF0A4FE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77534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3140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81107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4122502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5087770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1" y="133382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1" y="421354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157014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61929"/>
            <a:ext cx="10515600" cy="1325563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6224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6224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235630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141609"/>
            <a:ext cx="10515600" cy="1325563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9" y="145764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9" y="228155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2" y="145764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2" y="228155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2870262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29048677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8055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954230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4F18-5F8D-498B-B124-FADE0289FDE3}" type="datetimeFigureOut">
              <a:rPr lang="fr-BE" smtClean="0"/>
              <a:t>13-06-2022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C90DD-8CF0-4AD8-8C87-4D113EF0A4FE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860254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5242715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5672472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2" y="172085"/>
            <a:ext cx="2628900" cy="5811838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2" y="17208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7513251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al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45158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83510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86785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90089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709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4F18-5F8D-498B-B124-FADE0289FDE3}" type="datetimeFigureOut">
              <a:rPr lang="fr-BE" smtClean="0"/>
              <a:t>13-06-2022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C90DD-8CF0-4AD8-8C87-4D113EF0A4FE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05532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4F18-5F8D-498B-B124-FADE0289FDE3}" type="datetimeFigureOut">
              <a:rPr lang="fr-BE" smtClean="0"/>
              <a:t>13-06-2022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C90DD-8CF0-4AD8-8C87-4D113EF0A4FE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64410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4F18-5F8D-498B-B124-FADE0289FDE3}" type="datetimeFigureOut">
              <a:rPr lang="fr-BE" smtClean="0"/>
              <a:t>13-06-2022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C90DD-8CF0-4AD8-8C87-4D113EF0A4FE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9649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4F18-5F8D-498B-B124-FADE0289FDE3}" type="datetimeFigureOut">
              <a:rPr lang="fr-BE" smtClean="0"/>
              <a:t>13-06-2022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C90DD-8CF0-4AD8-8C87-4D113EF0A4FE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49841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4F18-5F8D-498B-B124-FADE0289FDE3}" type="datetimeFigureOut">
              <a:rPr lang="fr-BE" smtClean="0"/>
              <a:t>13-06-2022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C90DD-8CF0-4AD8-8C87-4D113EF0A4FE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84719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4F18-5F8D-498B-B124-FADE0289FDE3}" type="datetimeFigureOut">
              <a:rPr lang="fr-BE" smtClean="0"/>
              <a:t>13-06-2022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C90DD-8CF0-4AD8-8C87-4D113EF0A4FE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8432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4F18-5F8D-498B-B124-FADE0289FDE3}" type="datetimeFigureOut">
              <a:rPr lang="fr-BE" smtClean="0"/>
              <a:t>13-06-2022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C90DD-8CF0-4AD8-8C87-4D113EF0A4FE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6976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14F18-5F8D-498B-B124-FADE0289FDE3}" type="datetimeFigureOut">
              <a:rPr lang="fr-BE" smtClean="0"/>
              <a:t>13-06-2022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C90DD-8CF0-4AD8-8C87-4D113EF0A4FE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24568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9"/>
            <a:ext cx="10515600" cy="40468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36103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g"/><Relationship Id="rId12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g"/><Relationship Id="rId11" Type="http://schemas.openxmlformats.org/officeDocument/2006/relationships/image" Target="../media/image13.jpg"/><Relationship Id="rId5" Type="http://schemas.openxmlformats.org/officeDocument/2006/relationships/image" Target="../media/image7.png"/><Relationship Id="rId10" Type="http://schemas.openxmlformats.org/officeDocument/2006/relationships/image" Target="../media/image12.jp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">
            <a:extLst>
              <a:ext uri="{FF2B5EF4-FFF2-40B4-BE49-F238E27FC236}">
                <a16:creationId xmlns:a16="http://schemas.microsoft.com/office/drawing/2014/main" id="{753B2CBA-ABE8-C845-97DC-6F8EAA211F1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165409"/>
            <a:ext cx="12192000" cy="1470025"/>
          </a:xfrm>
        </p:spPr>
        <p:txBody>
          <a:bodyPr/>
          <a:lstStyle/>
          <a:p>
            <a:pPr algn="ctr" eaLnBrk="1" hangingPunct="1"/>
            <a:r>
              <a:rPr lang="en-GB" sz="44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Circular Std Black Italic" panose="020B0A04020101010102" pitchFamily="34" charset="0"/>
              </a:rPr>
              <a:t>Gigabit and 5G connectivity</a:t>
            </a:r>
            <a:endParaRPr lang="en-GB" sz="4400" dirty="0">
              <a:solidFill>
                <a:schemeClr val="bg1"/>
              </a:solidFill>
              <a:latin typeface="EC Square Sans Pro" panose="020B0506040000020004" pitchFamily="34" charset="0"/>
              <a:cs typeface="Circular Std Black Italic" panose="020B0A04020101010102" pitchFamily="34" charset="0"/>
            </a:endParaRP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894684EF-AB3F-DE41-9ED7-C7AD43394B1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836552"/>
            <a:ext cx="12192000" cy="1066800"/>
          </a:xfrm>
        </p:spPr>
        <p:txBody>
          <a:bodyPr>
            <a:normAutofit/>
          </a:bodyPr>
          <a:lstStyle/>
          <a:p>
            <a:pPr eaLnBrk="1" hangingPunct="1"/>
            <a:r>
              <a:rPr lang="en-IE" sz="2800" dirty="0" smtClean="0">
                <a:solidFill>
                  <a:schemeClr val="bg1"/>
                </a:solidFill>
                <a:latin typeface="EC Square Sans Pro" panose="020B0506040000020004" pitchFamily="34" charset="0"/>
                <a:cs typeface="Circular Std Black Italic" panose="020B0A04020101010102" pitchFamily="34" charset="0"/>
              </a:rPr>
              <a:t>Enabling the digital transition of the rural economy and society</a:t>
            </a:r>
            <a:endParaRPr lang="en-GB" sz="2800" dirty="0">
              <a:solidFill>
                <a:schemeClr val="bg1"/>
              </a:solidFill>
              <a:latin typeface="EC Square Sans Pro" panose="020B0506040000020004" pitchFamily="34" charset="0"/>
              <a:cs typeface="Circular Std Black Italic" panose="020B0A04020101010102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39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7204" y="1239745"/>
            <a:ext cx="9174494" cy="1130922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133176"/>
                </a:solidFill>
                <a:latin typeface="+mn-lt"/>
                <a:cs typeface="Arial" panose="020B0604020202020204" pitchFamily="34" charset="0"/>
              </a:rPr>
              <a:t>How to accelerate the deployment of high capacity network in EU?</a:t>
            </a:r>
            <a:endParaRPr lang="en-US" sz="4000" b="1" dirty="0">
              <a:solidFill>
                <a:srgbClr val="133176"/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29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839" y="172945"/>
            <a:ext cx="9174494" cy="1130922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133176"/>
                </a:solidFill>
                <a:latin typeface="+mn-lt"/>
                <a:cs typeface="Arial" panose="020B0604020202020204" pitchFamily="34" charset="0"/>
              </a:rPr>
              <a:t>How to accelerate the deployment of high capacity network in EU?</a:t>
            </a:r>
            <a:endParaRPr lang="en-US" sz="4000" b="1" dirty="0">
              <a:solidFill>
                <a:srgbClr val="133176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7278" y="1937265"/>
            <a:ext cx="10891145" cy="34052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Further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simplify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regulatory framework and facilitate cost reduction 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Update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state aid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Framework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Boost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Investment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Gigabit and 5g connectivity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Involve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al key actors in the planning and execution of investments</a:t>
            </a:r>
          </a:p>
        </p:txBody>
      </p:sp>
    </p:spTree>
    <p:extLst>
      <p:ext uri="{BB962C8B-B14F-4D97-AF65-F5344CB8AC3E}">
        <p14:creationId xmlns:p14="http://schemas.microsoft.com/office/powerpoint/2010/main" val="268320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Callout 3"/>
          <p:cNvSpPr/>
          <p:nvPr/>
        </p:nvSpPr>
        <p:spPr>
          <a:xfrm>
            <a:off x="222675" y="1321815"/>
            <a:ext cx="3847362" cy="4621922"/>
          </a:xfrm>
          <a:prstGeom prst="rightArrowCallout">
            <a:avLst>
              <a:gd name="adj1" fmla="val 7487"/>
              <a:gd name="adj2" fmla="val 5986"/>
              <a:gd name="adj3" fmla="val 7738"/>
              <a:gd name="adj4" fmla="val 85492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534426" y="170210"/>
            <a:ext cx="9808052" cy="99968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Funding connectivity: a wide set of </a:t>
            </a:r>
            <a:r>
              <a:rPr lang="en-US" sz="4000" b="1" dirty="0" err="1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programmes</a:t>
            </a:r>
            <a:r>
              <a:rPr lang="en-US" sz="40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and implementing modes</a:t>
            </a:r>
            <a:endParaRPr lang="en-US" sz="4000" b="1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367746" y="2155096"/>
            <a:ext cx="2945037" cy="618791"/>
          </a:xfrm>
          <a:prstGeom prst="roundRect">
            <a:avLst/>
          </a:prstGeom>
          <a:solidFill>
            <a:srgbClr val="F7B900"/>
          </a:solidFill>
          <a:ln w="19050">
            <a:solidFill>
              <a:schemeClr val="tx2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CEF– Digital</a:t>
            </a:r>
            <a:b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(€</a:t>
            </a: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 </a:t>
            </a: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billion)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et-EE" sz="14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574395" y="1311474"/>
            <a:ext cx="4452860" cy="2409311"/>
            <a:chOff x="8237598" y="1005642"/>
            <a:chExt cx="4082562" cy="2409311"/>
          </a:xfrm>
          <a:solidFill>
            <a:srgbClr val="CDABC3"/>
          </a:solidFill>
        </p:grpSpPr>
        <p:sp>
          <p:nvSpPr>
            <p:cNvPr id="5" name="TextBox 4"/>
            <p:cNvSpPr txBox="1"/>
            <p:nvPr/>
          </p:nvSpPr>
          <p:spPr>
            <a:xfrm>
              <a:off x="9165457" y="1005642"/>
              <a:ext cx="2055046" cy="680918"/>
            </a:xfrm>
            <a:prstGeom prst="roundRect">
              <a:avLst>
                <a:gd name="adj" fmla="val 24641"/>
              </a:avLst>
            </a:prstGeom>
            <a:grpFill/>
            <a:ln w="12700">
              <a:solidFill>
                <a:schemeClr val="accent1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2000" b="1" ker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Connectivity targets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237598" y="1461137"/>
              <a:ext cx="4082562" cy="1953816"/>
            </a:xfrm>
            <a:prstGeom prst="roundRect">
              <a:avLst>
                <a:gd name="adj" fmla="val 10671"/>
              </a:avLst>
            </a:prstGeom>
            <a:grpFill/>
            <a:ln w="127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Char char="q"/>
                <a:tabLst/>
                <a:defRPr/>
              </a:pPr>
              <a:r>
                <a:rPr kumimoji="0" lang="en-US" sz="1200" b="0" i="0" u="sng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2025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: 100 Mbps to all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households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upgradable to 1Gbps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Char char="q"/>
                <a:tabLst/>
                <a:defRPr/>
              </a:pPr>
              <a:r>
                <a:rPr kumimoji="0" lang="en-GB" sz="1200" b="0" i="0" u="sng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2025</a:t>
              </a: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: 1Gbps to all </a:t>
              </a: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main socio-economic </a:t>
              </a: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drivers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Char char="q"/>
                <a:tabLst/>
                <a:defRPr/>
              </a:pPr>
              <a:r>
                <a:rPr kumimoji="0" lang="en-US" sz="1200" b="0" i="0" u="sng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2025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: Uninterrupted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5G coverage in all urban areas and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all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major terrestrial transport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paths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Tx/>
                <a:buSzTx/>
                <a:buFont typeface="Wingdings" panose="05000000000000000000" pitchFamily="2" charset="2"/>
                <a:buChar char="q"/>
                <a:tabLst/>
                <a:defRPr/>
              </a:pPr>
              <a:r>
                <a:rPr kumimoji="0" lang="en-US" sz="1200" b="1" i="0" u="sng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2030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(</a:t>
              </a: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Digital Decade): 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1Gbps to all households (and SEDs); 5G in all populated areas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367746" y="1509276"/>
            <a:ext cx="29450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Connectivity in MFF 2021-27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2312" y="2977178"/>
            <a:ext cx="2417536" cy="513168"/>
          </a:xfrm>
          <a:prstGeom prst="roundRect">
            <a:avLst/>
          </a:prstGeom>
          <a:solidFill>
            <a:srgbClr val="FFE593"/>
          </a:solidFill>
          <a:ln w="19050" cap="flat" cmpd="sng" algn="ctr">
            <a:solidFill>
              <a:schemeClr val="tx2"/>
            </a:solidFill>
            <a:prstDash val="solid"/>
          </a:ln>
          <a:effectLst/>
        </p:spPr>
        <p:txBody>
          <a:bodyPr rtlCol="0" anchor="ctr"/>
          <a:lstStyle>
            <a:defPPr>
              <a:defRPr lang="fr-FR"/>
            </a:defPPr>
            <a:lvl1pPr marR="0" lvl="0" indent="0" algn="ctr" defTabSz="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50" b="1" i="0" u="none" strike="noStrike" kern="0" cap="none" spc="0" normalizeH="0" baseline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InvestEU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622312" y="3717240"/>
            <a:ext cx="2417536" cy="491625"/>
          </a:xfrm>
          <a:prstGeom prst="roundRect">
            <a:avLst/>
          </a:prstGeom>
          <a:solidFill>
            <a:srgbClr val="FFE593"/>
          </a:solidFill>
          <a:ln w="19050" cap="flat" cmpd="sng" algn="ctr">
            <a:solidFill>
              <a:schemeClr val="tx2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ERDF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522846" y="4929890"/>
            <a:ext cx="3224463" cy="1013848"/>
          </a:xfrm>
          <a:prstGeom prst="upArrowCallout">
            <a:avLst>
              <a:gd name="adj1" fmla="val 29724"/>
              <a:gd name="adj2" fmla="val 20276"/>
              <a:gd name="adj3" fmla="val 25000"/>
              <a:gd name="adj4" fmla="val 6473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Next Generation EU</a:t>
            </a:r>
            <a:b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Recovery and Resilience Facility</a:t>
            </a:r>
          </a:p>
        </p:txBody>
      </p:sp>
      <p:sp>
        <p:nvSpPr>
          <p:cNvPr id="46" name="Up Arrow Callout 45"/>
          <p:cNvSpPr/>
          <p:nvPr/>
        </p:nvSpPr>
        <p:spPr>
          <a:xfrm>
            <a:off x="6882065" y="4929890"/>
            <a:ext cx="1501540" cy="1013847"/>
          </a:xfrm>
          <a:prstGeom prst="upArrowCallout">
            <a:avLst>
              <a:gd name="adj1" fmla="val 25000"/>
              <a:gd name="adj2" fmla="val 19304"/>
              <a:gd name="adj3" fmla="val 25000"/>
              <a:gd name="adj4" fmla="val 64977"/>
            </a:avLst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chemeClr val="tx2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MS own investments</a:t>
            </a:r>
          </a:p>
        </p:txBody>
      </p:sp>
      <p:sp>
        <p:nvSpPr>
          <p:cNvPr id="49" name="Up Arrow Callout 48"/>
          <p:cNvSpPr/>
          <p:nvPr/>
        </p:nvSpPr>
        <p:spPr>
          <a:xfrm>
            <a:off x="8518362" y="4929891"/>
            <a:ext cx="2824116" cy="1013848"/>
          </a:xfrm>
          <a:prstGeom prst="upArrowCallout">
            <a:avLst>
              <a:gd name="adj1" fmla="val 25000"/>
              <a:gd name="adj2" fmla="val 20253"/>
              <a:gd name="adj3" fmla="val 25000"/>
              <a:gd name="adj4" fmla="val 64977"/>
            </a:avLst>
          </a:prstGeom>
          <a:solidFill>
            <a:schemeClr val="accent2"/>
          </a:solidFill>
          <a:ln w="19050" cap="flat" cmpd="sng" algn="ctr">
            <a:solidFill>
              <a:schemeClr val="tx2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Private investments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603987" y="4361265"/>
            <a:ext cx="2417536" cy="491625"/>
          </a:xfrm>
          <a:prstGeom prst="roundRect">
            <a:avLst/>
          </a:prstGeom>
          <a:solidFill>
            <a:srgbClr val="FFE593"/>
          </a:solidFill>
          <a:ln w="19050" cap="flat" cmpd="sng" algn="ctr">
            <a:solidFill>
              <a:schemeClr val="tx2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EAFRD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587256" y="5051571"/>
            <a:ext cx="2417536" cy="491625"/>
          </a:xfrm>
          <a:prstGeom prst="roundRect">
            <a:avLst/>
          </a:prstGeom>
          <a:solidFill>
            <a:srgbClr val="FFE593"/>
          </a:solidFill>
          <a:ln w="19050" cap="flat" cmpd="sng" algn="ctr">
            <a:solidFill>
              <a:schemeClr val="tx2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NDICI-Global Europe</a:t>
            </a:r>
          </a:p>
        </p:txBody>
      </p:sp>
      <p:sp>
        <p:nvSpPr>
          <p:cNvPr id="7" name="Half Frame 6"/>
          <p:cNvSpPr/>
          <p:nvPr/>
        </p:nvSpPr>
        <p:spPr>
          <a:xfrm rot="16200000">
            <a:off x="6145463" y="-420424"/>
            <a:ext cx="3310725" cy="6795203"/>
          </a:xfrm>
          <a:prstGeom prst="halfFrame">
            <a:avLst>
              <a:gd name="adj1" fmla="val 12592"/>
              <a:gd name="adj2" fmla="val 12704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600551" y="4284265"/>
            <a:ext cx="5888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Investment Modes (e.g. Grants, </a:t>
            </a: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Blending, Financial </a:t>
            </a: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Instruments,…)</a:t>
            </a:r>
          </a:p>
        </p:txBody>
      </p:sp>
      <p:sp>
        <p:nvSpPr>
          <p:cNvPr id="2" name="Rectangle 1"/>
          <p:cNvSpPr/>
          <p:nvPr/>
        </p:nvSpPr>
        <p:spPr>
          <a:xfrm>
            <a:off x="3522846" y="6036905"/>
            <a:ext cx="32244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11% of digital investments in the RRPs (approximately €13 billion out of a total of €117 billion), are dedicated to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connectivity!</a:t>
            </a:r>
            <a:endParaRPr kumimoji="0" lang="en-IE" sz="1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34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218566"/>
            <a:ext cx="10515600" cy="782357"/>
          </a:xfrm>
        </p:spPr>
        <p:txBody>
          <a:bodyPr/>
          <a:lstStyle/>
          <a:p>
            <a:r>
              <a:rPr lang="fr-BE" sz="3600" b="1" dirty="0" smtClean="0">
                <a:solidFill>
                  <a:srgbClr val="133176"/>
                </a:solidFill>
                <a:latin typeface="+mn-lt"/>
                <a:cs typeface="Arial" panose="020B0604020202020204" pitchFamily="34" charset="0"/>
              </a:rPr>
              <a:t>CEF </a:t>
            </a:r>
            <a:r>
              <a:rPr lang="fr-BE" sz="3600" b="1" dirty="0" err="1" smtClean="0">
                <a:solidFill>
                  <a:srgbClr val="133176"/>
                </a:solidFill>
                <a:latin typeface="+mn-lt"/>
                <a:cs typeface="Arial" panose="020B0604020202020204" pitchFamily="34" charset="0"/>
              </a:rPr>
              <a:t>Work</a:t>
            </a:r>
            <a:r>
              <a:rPr lang="fr-BE" sz="3600" b="1" dirty="0" smtClean="0">
                <a:solidFill>
                  <a:srgbClr val="133176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fr-BE" sz="3600" b="1" dirty="0">
                <a:solidFill>
                  <a:srgbClr val="133176"/>
                </a:solidFill>
                <a:latin typeface="+mn-lt"/>
                <a:cs typeface="Arial" panose="020B0604020202020204" pitchFamily="34" charset="0"/>
              </a:rPr>
              <a:t>Programme 2021-23 – Content </a:t>
            </a:r>
            <a:r>
              <a:rPr lang="fr-BE" sz="3600" b="1" dirty="0" err="1">
                <a:solidFill>
                  <a:srgbClr val="133176"/>
                </a:solidFill>
                <a:latin typeface="+mn-lt"/>
                <a:cs typeface="Arial" panose="020B0604020202020204" pitchFamily="34" charset="0"/>
              </a:rPr>
              <a:t>Overview</a:t>
            </a:r>
            <a:endParaRPr lang="en-IE" sz="3600" b="1" dirty="0">
              <a:solidFill>
                <a:srgbClr val="133176"/>
              </a:solidFill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/>
          </p:nvPr>
        </p:nvGraphicFramePr>
        <p:xfrm>
          <a:off x="775756" y="1553636"/>
          <a:ext cx="10710565" cy="4296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9219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636062" y="117918"/>
            <a:ext cx="11040534" cy="57356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The 5G “continuum“</a:t>
            </a:r>
            <a:endParaRPr lang="en-US" sz="3600" b="1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61211" y="1529621"/>
            <a:ext cx="231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Major transport paths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76010" y="1529621"/>
            <a:ext cx="1439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Urban areas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Smart cities | European Commiss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973" y="1905593"/>
            <a:ext cx="1958350" cy="12353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vitalisation of rural areas through 'Smart Villages' | The European  Network for Rural Development (ENRD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985" y="1905593"/>
            <a:ext cx="1970616" cy="12353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890934" y="1521766"/>
            <a:ext cx="1439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Rural areas</a:t>
            </a:r>
          </a:p>
        </p:txBody>
      </p:sp>
      <p:pic>
        <p:nvPicPr>
          <p:cNvPr id="1030" name="Picture 6" descr="Bulgaria, Greece and Serbia agreed on a 5G cross-border corridor -  Connected Automated Driving Euro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740" y="1890775"/>
            <a:ext cx="1995571" cy="123536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ight Arrow 2"/>
          <p:cNvSpPr/>
          <p:nvPr/>
        </p:nvSpPr>
        <p:spPr>
          <a:xfrm>
            <a:off x="1192741" y="920116"/>
            <a:ext cx="9102726" cy="714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Large-scale 5G deployments                                                                  Local 5G systems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5280" y="5519714"/>
            <a:ext cx="10737647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5G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deployment and take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up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(bundling connectivity to applications via cloud-to-edge/data/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IoT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)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10344" y="2139765"/>
            <a:ext cx="2581656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>
                <a:srgbClr val="0F5494"/>
              </a:buClr>
              <a:buSzPts val="2000"/>
              <a:buFontTx/>
              <a:buNone/>
              <a:tabLst/>
              <a:defRPr/>
            </a:pPr>
            <a:r>
              <a:rPr kumimoji="0" lang="en-US" sz="1400" b="0" i="0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Verdana"/>
                <a:cs typeface="Verdana"/>
                <a:sym typeface="Verdana"/>
              </a:rPr>
              <a:t>Geographical </a:t>
            </a:r>
            <a:r>
              <a:rPr kumimoji="0" lang="en-US" sz="1400" b="0" i="0" u="sng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Verdana"/>
                <a:cs typeface="Verdana"/>
                <a:sym typeface="Verdana"/>
              </a:rPr>
              <a:t>continuum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Verdana"/>
                <a:cs typeface="Verdana"/>
                <a:sym typeface="Verdana"/>
              </a:rPr>
              <a:t>: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Verdana"/>
                <a:cs typeface="Verdana"/>
                <a:sym typeface="Verdana"/>
              </a:rPr>
            </a:b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Verdana"/>
                <a:cs typeface="Verdana"/>
                <a:sym typeface="Verdana"/>
              </a:rPr>
              <a:t>From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Verdana"/>
                <a:cs typeface="Verdana"/>
                <a:sym typeface="Verdana"/>
              </a:rPr>
              <a:t>main corridors and cities to local communities and villages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>
                <a:srgbClr val="0F5494"/>
              </a:buClr>
              <a:buSzPts val="2000"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Verdana"/>
              <a:cs typeface="Verdana"/>
              <a:sym typeface="Verdan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>
                <a:srgbClr val="0F5494"/>
              </a:buClr>
              <a:buSzPts val="2000"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Verdana"/>
              <a:cs typeface="Verdana"/>
              <a:sym typeface="Verdan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>
                <a:srgbClr val="0F5494"/>
              </a:buClr>
              <a:buSzPts val="2000"/>
              <a:buFontTx/>
              <a:buNone/>
              <a:tabLst/>
              <a:defRPr/>
            </a:pPr>
            <a:r>
              <a:rPr kumimoji="0" lang="en-US" sz="1400" b="0" i="0" u="sng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Verdana"/>
                <a:cs typeface="Verdana"/>
                <a:sym typeface="Verdana"/>
              </a:rPr>
              <a:t>Technological </a:t>
            </a:r>
            <a:r>
              <a:rPr kumimoji="0" lang="en-US" sz="1400" b="0" i="0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Verdana"/>
                <a:cs typeface="Verdana"/>
                <a:sym typeface="Verdana"/>
              </a:rPr>
              <a:t>continuum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Verdana"/>
                <a:cs typeface="Verdana"/>
                <a:sym typeface="Verdana"/>
              </a:rPr>
              <a:t>: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Verdana"/>
                <a:cs typeface="Verdana"/>
                <a:sym typeface="Verdana"/>
              </a:rPr>
            </a:b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Verdana"/>
                <a:cs typeface="Verdana"/>
                <a:sym typeface="Verdana"/>
              </a:rPr>
              <a:t>Application-driven vertical integration, stimulus to EU digital supply chain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Verdana"/>
              <a:cs typeface="Verdana"/>
              <a:sym typeface="Verdana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20797" y="3331635"/>
            <a:ext cx="6759779" cy="19974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36062" y="3971036"/>
            <a:ext cx="17847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Cloud Edge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infrastructure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68843" y="4642000"/>
            <a:ext cx="17847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Connected objects and devices (</a:t>
            </a:r>
            <a:r>
              <a:rPr kumimoji="0" lang="en-I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IoT</a:t>
            </a:r>
            <a:r>
              <a:rPr kumimoji="0" lang="en-IE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085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4"/>
          <p:cNvSpPr txBox="1"/>
          <p:nvPr/>
        </p:nvSpPr>
        <p:spPr>
          <a:xfrm>
            <a:off x="3714195" y="1508703"/>
            <a:ext cx="3166533" cy="3661868"/>
          </a:xfrm>
          <a:prstGeom prst="rect">
            <a:avLst/>
          </a:prstGeom>
          <a:solidFill>
            <a:srgbClr val="99D1EC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noAutofit/>
          </a:bodyPr>
          <a:lstStyle>
            <a:defPPr>
              <a:defRPr lang="fr-FR"/>
            </a:defPPr>
            <a:lvl1pPr marL="293688" marR="0" lvl="0" indent="-285750" defTabSz="1219139" fontAlgn="auto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 kumimoji="0" b="1" i="0" u="none" strike="noStrike" cap="none" spc="0" normalizeH="0" baseline="0">
                <a:ln>
                  <a:noFill/>
                </a:ln>
                <a:solidFill>
                  <a:srgbClr val="2D2D8A">
                    <a:lumMod val="75000"/>
                  </a:srgbClr>
                </a:solidFill>
                <a:effectLst/>
                <a:uLnTx/>
                <a:uFillTx/>
                <a:latin typeface="Verdana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marL="7938" marR="0" lvl="0" indent="0" algn="l" defTabSz="1219139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2D2D8A">
                  <a:lumMod val="75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28609" y="42495"/>
            <a:ext cx="9978624" cy="56458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5G connectivity for Smart Communities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9105" y="1564080"/>
            <a:ext cx="4354063" cy="338554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27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Examples of use cases:</a:t>
            </a:r>
          </a:p>
          <a:p>
            <a:pPr marL="3556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Healthcare: patient monitoring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assistance at home</a:t>
            </a:r>
          </a:p>
          <a:p>
            <a:pPr marL="3556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Disaster prevention: geo-environmental data, predictive modeling</a:t>
            </a:r>
          </a:p>
          <a:p>
            <a:pPr marL="3556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Immersive virtual education and smart working environments</a:t>
            </a:r>
          </a:p>
          <a:p>
            <a:pPr marL="3556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Smart agriculture and precision farming</a:t>
            </a:r>
          </a:p>
          <a:p>
            <a:pPr marL="3556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Industry 4.0, manufacturing and logistics</a:t>
            </a:r>
          </a:p>
        </p:txBody>
      </p:sp>
      <p:sp>
        <p:nvSpPr>
          <p:cNvPr id="22" name="Rectangle 21"/>
          <p:cNvSpPr/>
          <p:nvPr/>
        </p:nvSpPr>
        <p:spPr>
          <a:xfrm rot="16200000">
            <a:off x="3667255" y="2170420"/>
            <a:ext cx="1000537" cy="5764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 Case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 rot="16200000">
            <a:off x="4422625" y="2171079"/>
            <a:ext cx="1000539" cy="5764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 Case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879289" y="3073545"/>
            <a:ext cx="2828846" cy="579243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Digital enablers and capacities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(Cloud, Data, HPC, QCI, </a:t>
            </a:r>
            <a:r>
              <a:rPr kumimoji="0" lang="en-IE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AI,…)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880198" y="3816666"/>
            <a:ext cx="2827937" cy="574568"/>
          </a:xfrm>
          <a:prstGeom prst="rect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5G </a:t>
            </a:r>
            <a:r>
              <a:rPr kumimoji="0" lang="en-IE" sz="1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infrastructure (Base Stations, </a:t>
            </a:r>
            <a:r>
              <a:rPr kumimoji="0" lang="en-IE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fibre backhaul</a:t>
            </a:r>
            <a:r>
              <a:rPr kumimoji="0" lang="en-IE" sz="1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connected </a:t>
            </a:r>
            <a:r>
              <a:rPr kumimoji="0" lang="en-I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IoT</a:t>
            </a:r>
            <a:r>
              <a:rPr kumimoji="0" lang="en-IE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ctangle 25"/>
          <p:cNvSpPr/>
          <p:nvPr/>
        </p:nvSpPr>
        <p:spPr>
          <a:xfrm rot="16200000">
            <a:off x="5919634" y="2162789"/>
            <a:ext cx="1000537" cy="5764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 case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887638" y="1512453"/>
            <a:ext cx="2869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Local digital  </a:t>
            </a:r>
            <a:r>
              <a:rPr kumimoji="0" lang="en-IE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transition </a:t>
            </a:r>
            <a:r>
              <a:rPr kumimoji="0" lang="en-I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plan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17345" y="2349679"/>
            <a:ext cx="290958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IE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 cases to develop or improve public services for a local community …</a:t>
            </a:r>
            <a:r>
              <a:rPr kumimoji="0" lang="en-IE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IE" sz="1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IE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Stimulating European </a:t>
            </a:r>
            <a:r>
              <a:rPr kumimoji="0" lang="en-IE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digital supply </a:t>
            </a:r>
            <a:r>
              <a:rPr kumimoji="0" lang="en-IE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chain and standards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IE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Gigabit and 5G rollout </a:t>
            </a:r>
            <a:r>
              <a:rPr kumimoji="0" lang="en-IE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linked to use cases and </a:t>
            </a:r>
            <a:r>
              <a:rPr kumimoji="0" lang="en-IE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enabling digital capacities’ interconnection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Curved Up Arrow 30"/>
          <p:cNvSpPr/>
          <p:nvPr/>
        </p:nvSpPr>
        <p:spPr>
          <a:xfrm>
            <a:off x="338799" y="1434650"/>
            <a:ext cx="1159406" cy="363663"/>
          </a:xfrm>
          <a:prstGeom prst="curvedUpArrow">
            <a:avLst>
              <a:gd name="adj1" fmla="val 50937"/>
              <a:gd name="adj2" fmla="val 100023"/>
              <a:gd name="adj3" fmla="val 283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603" y="1768579"/>
            <a:ext cx="168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Technology-push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8413" y="682898"/>
            <a:ext cx="1460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Application-pull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Curved Up Arrow 32"/>
          <p:cNvSpPr/>
          <p:nvPr/>
        </p:nvSpPr>
        <p:spPr>
          <a:xfrm rot="10800000">
            <a:off x="270957" y="996034"/>
            <a:ext cx="1159409" cy="363664"/>
          </a:xfrm>
          <a:prstGeom prst="curvedUpArrow">
            <a:avLst>
              <a:gd name="adj1" fmla="val 44541"/>
              <a:gd name="adj2" fmla="val 100023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714195" y="5644782"/>
            <a:ext cx="3166533" cy="383035"/>
          </a:xfrm>
          <a:prstGeom prst="rect">
            <a:avLst/>
          </a:prstGeom>
          <a:solidFill>
            <a:srgbClr val="00206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CEF Digital contribution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4650786" y="4725371"/>
            <a:ext cx="1253051" cy="584775"/>
          </a:xfrm>
          <a:prstGeom prst="homePlate">
            <a:avLst>
              <a:gd name="adj" fmla="val 54665"/>
            </a:avLst>
          </a:prstGeom>
          <a:solidFill>
            <a:srgbClr val="FFFF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CEF Grant Blending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 rot="2661835">
            <a:off x="3058686" y="1170358"/>
            <a:ext cx="909527" cy="461665"/>
          </a:xfrm>
          <a:prstGeom prst="homePlat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Public resources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 rot="18903150" flipH="1">
            <a:off x="6595135" y="1124676"/>
            <a:ext cx="948359" cy="461665"/>
          </a:xfrm>
          <a:prstGeom prst="homePlat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Private resources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709781" y="782956"/>
            <a:ext cx="310221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Pooling resources to support local digital transition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50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51297" y="179489"/>
            <a:ext cx="11425835" cy="67813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Synergy between programmes (sharing of best practices, knowledge…)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67374" y="5252434"/>
            <a:ext cx="8377996" cy="0"/>
          </a:xfrm>
          <a:prstGeom prst="line">
            <a:avLst/>
          </a:prstGeom>
          <a:ln>
            <a:prstDash val="lg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269848" y="5130967"/>
            <a:ext cx="0" cy="2599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141405" y="5252444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2025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6663674" y="5130962"/>
            <a:ext cx="0" cy="2599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568496" y="5252439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2024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5057500" y="5130961"/>
            <a:ext cx="0" cy="2599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971287" y="5252438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2023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3451326" y="5130962"/>
            <a:ext cx="0" cy="2599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347179" y="5252439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2022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845152" y="5130957"/>
            <a:ext cx="0" cy="2599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76859" y="5252434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2021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Pentagon 36"/>
          <p:cNvSpPr/>
          <p:nvPr/>
        </p:nvSpPr>
        <p:spPr>
          <a:xfrm>
            <a:off x="1832383" y="4086876"/>
            <a:ext cx="6437465" cy="719283"/>
          </a:xfrm>
          <a:prstGeom prst="homePlate">
            <a:avLst/>
          </a:prstGeom>
          <a:pattFill prst="lgGrid">
            <a:fgClr>
              <a:srgbClr val="002060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>
          <a:xfrm rot="16200000">
            <a:off x="361076" y="4150107"/>
            <a:ext cx="1135226" cy="515431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CEF Digital </a:t>
            </a:r>
            <a:endParaRPr kumimoji="0" lang="en-GB" sz="16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angle 44"/>
          <p:cNvSpPr/>
          <p:nvPr/>
        </p:nvSpPr>
        <p:spPr>
          <a:xfrm rot="16200000">
            <a:off x="54063" y="1665334"/>
            <a:ext cx="1804236" cy="515431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RRF or National programmes</a:t>
            </a:r>
            <a:endParaRPr kumimoji="0" lang="en-GB" sz="16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Flowchart: Magnetic Disk 49"/>
          <p:cNvSpPr/>
          <p:nvPr/>
        </p:nvSpPr>
        <p:spPr>
          <a:xfrm>
            <a:off x="1911579" y="2571808"/>
            <a:ext cx="1317161" cy="1166829"/>
          </a:xfrm>
          <a:prstGeom prst="flowChartMagneticDisk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Coordination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&amp; Support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Right Arrow 51"/>
          <p:cNvSpPr/>
          <p:nvPr/>
        </p:nvSpPr>
        <p:spPr>
          <a:xfrm>
            <a:off x="3228740" y="3002101"/>
            <a:ext cx="5518804" cy="3639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Pentagon 58"/>
          <p:cNvSpPr/>
          <p:nvPr/>
        </p:nvSpPr>
        <p:spPr>
          <a:xfrm>
            <a:off x="1832383" y="1563409"/>
            <a:ext cx="6231646" cy="719283"/>
          </a:xfrm>
          <a:prstGeom prst="homePlate">
            <a:avLst/>
          </a:prstGeom>
          <a:pattFill prst="smGrid">
            <a:fgClr>
              <a:srgbClr val="002060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846034" y="1739472"/>
            <a:ext cx="348435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Potentially thousands projects/replicas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Down Arrow 68"/>
          <p:cNvSpPr/>
          <p:nvPr/>
        </p:nvSpPr>
        <p:spPr>
          <a:xfrm>
            <a:off x="2423681" y="2282693"/>
            <a:ext cx="270534" cy="2891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153823" y="4295733"/>
            <a:ext cx="165379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Best Practices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Up Arrow 76"/>
          <p:cNvSpPr/>
          <p:nvPr/>
        </p:nvSpPr>
        <p:spPr>
          <a:xfrm>
            <a:off x="2391523" y="3738637"/>
            <a:ext cx="270534" cy="35782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53023" y="2629485"/>
            <a:ext cx="52179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Facilitate replicability at EU level: common projects characteristics technical, procedural,…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579" y="4641380"/>
            <a:ext cx="331696" cy="387916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8520" y="4246371"/>
            <a:ext cx="331696" cy="387916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3023" y="4713982"/>
            <a:ext cx="331696" cy="387916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7513" y="1403881"/>
            <a:ext cx="331696" cy="387916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8891" y="1317170"/>
            <a:ext cx="331696" cy="387916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7826" y="1384523"/>
            <a:ext cx="331696" cy="387916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0223" y="2073662"/>
            <a:ext cx="331696" cy="387916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0074" y="2006345"/>
            <a:ext cx="331696" cy="387916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6133" y="1729091"/>
            <a:ext cx="331696" cy="387916"/>
          </a:xfrm>
          <a:prstGeom prst="rect">
            <a:avLst/>
          </a:prstGeom>
        </p:spPr>
      </p:pic>
      <p:sp>
        <p:nvSpPr>
          <p:cNvPr id="46" name="Rounded Rectangle 45"/>
          <p:cNvSpPr/>
          <p:nvPr/>
        </p:nvSpPr>
        <p:spPr>
          <a:xfrm>
            <a:off x="8747544" y="1126068"/>
            <a:ext cx="3029588" cy="3965810"/>
          </a:xfrm>
          <a:prstGeom prst="roundRect">
            <a:avLst>
              <a:gd name="adj" fmla="val 293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IE" sz="1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8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Coordination &amp; Support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Sharing of:</a:t>
            </a:r>
            <a:endParaRPr kumimoji="0" lang="en-IE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Requirement analysis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Technical specs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Reference architectures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UX tests and reports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 notification best practices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Business models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Impact assessment models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Investment models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Partnership agreements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Technical assistance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IE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IE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 rot="21337663">
            <a:off x="9406171" y="4464858"/>
            <a:ext cx="18573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Terms &amp; conditions, licence models,….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4075" y="3345157"/>
            <a:ext cx="4173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Includes synergy with BCO network (co-funded by CEF)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448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042" y="184459"/>
            <a:ext cx="11522875" cy="1113989"/>
          </a:xfrm>
        </p:spPr>
        <p:txBody>
          <a:bodyPr>
            <a:noAutofit/>
          </a:bodyPr>
          <a:lstStyle/>
          <a:p>
            <a:r>
              <a:rPr lang="en-IE" sz="4000" b="1" dirty="0" smtClean="0">
                <a:solidFill>
                  <a:srgbClr val="133176"/>
                </a:solidFill>
                <a:latin typeface="+mn-lt"/>
                <a:cs typeface="Arial" panose="020B0604020202020204" pitchFamily="34" charset="0"/>
              </a:rPr>
              <a:t>Working with all key actors to make it done!</a:t>
            </a:r>
            <a:endParaRPr lang="en-GB" sz="4000" b="1" dirty="0">
              <a:solidFill>
                <a:srgbClr val="133176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4050" y="1298448"/>
            <a:ext cx="1110482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33176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EC-Study “Investing in local and regional gigabit broadband deployment: opportunities and challenges for investors in the EU”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Support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municipalities/regions for triggering, organizing, designing infrastructure projects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“EU Broadband Investment Advisory Committee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Facilitate networking between project promoters and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investors (e.g. Broadband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Investment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Portal, investor event, investment-readiness trainings)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33176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Further rely on the BCO network (joint initiative by AGRI-CNECT-COMP-REGIO)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33176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Partnership with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33176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CoR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33176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33176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CEF Support Actions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133176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D8D2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992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59224" y="107576"/>
            <a:ext cx="10527097" cy="690283"/>
          </a:xfrm>
        </p:spPr>
        <p:txBody>
          <a:bodyPr/>
          <a:lstStyle/>
          <a:p>
            <a:r>
              <a:rPr lang="en-GB" dirty="0"/>
              <a:t>State aid</a:t>
            </a:r>
          </a:p>
        </p:txBody>
      </p:sp>
      <p:sp>
        <p:nvSpPr>
          <p:cNvPr id="9" name="Rectangle 8"/>
          <p:cNvSpPr/>
          <p:nvPr/>
        </p:nvSpPr>
        <p:spPr>
          <a:xfrm>
            <a:off x="959224" y="914400"/>
            <a:ext cx="109728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Large number of Decisions </a:t>
            </a:r>
            <a:r>
              <a:rPr lang="en-US" sz="2400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adopted after notification concerning fixed and increasingly mobile broadband roll out as well as take-up support measures (social and economic).</a:t>
            </a:r>
          </a:p>
          <a:p>
            <a:pPr algn="just"/>
            <a:endParaRPr lang="en-US" sz="2400" b="1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algn="just"/>
            <a:r>
              <a:rPr lang="en-US" sz="2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Building on this experience the Commission is revising the 2013 Guidelines </a:t>
            </a:r>
            <a:r>
              <a:rPr lang="en-US" sz="2400" b="1" dirty="0">
                <a:solidFill>
                  <a:srgbClr val="FF0000"/>
                </a:solidFill>
                <a:cs typeface="Arial" panose="020B0604020202020204" pitchFamily="34" charset="0"/>
              </a:rPr>
              <a:t>on State aid for broadband networks </a:t>
            </a:r>
            <a:r>
              <a:rPr lang="en-US" sz="2400" b="1" dirty="0">
                <a:solidFill>
                  <a:srgbClr val="133176"/>
                </a:solidFill>
                <a:cs typeface="Arial" panose="020B0604020202020204" pitchFamily="34" charset="0"/>
              </a:rPr>
              <a:t>- </a:t>
            </a:r>
            <a:r>
              <a:rPr lang="en-US" sz="2400" b="1" dirty="0">
                <a:solidFill>
                  <a:srgbClr val="FF0000"/>
                </a:solidFill>
                <a:cs typeface="Arial" panose="020B0604020202020204" pitchFamily="34" charset="0"/>
              </a:rPr>
              <a:t>Public consultation closed on February 2022</a:t>
            </a:r>
          </a:p>
          <a:p>
            <a:pPr algn="just"/>
            <a:endParaRPr lang="en-US" sz="2400" b="1" dirty="0" smtClean="0">
              <a:solidFill>
                <a:srgbClr val="133176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en-US" sz="2400" b="1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Work to facilitate </a:t>
            </a:r>
            <a:r>
              <a:rPr lang="en-US" sz="2400" b="1" dirty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national and RRF </a:t>
            </a:r>
            <a:r>
              <a:rPr lang="en-US" sz="2400" b="1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funding </a:t>
            </a:r>
            <a:r>
              <a:rPr lang="en-US" sz="2400" b="1" dirty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through new State aid Framework: </a:t>
            </a:r>
            <a:endParaRPr lang="en-US" sz="2400" b="1" dirty="0" smtClean="0">
              <a:solidFill>
                <a:srgbClr val="133176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133176"/>
                </a:solidFill>
                <a:cs typeface="Arial" panose="020B0604020202020204" pitchFamily="34" charset="0"/>
              </a:rPr>
              <a:t>“</a:t>
            </a:r>
            <a:r>
              <a:rPr lang="en-US" sz="2400" b="1" dirty="0">
                <a:solidFill>
                  <a:srgbClr val="FF0000"/>
                </a:solidFill>
                <a:cs typeface="Arial" panose="020B0604020202020204" pitchFamily="34" charset="0"/>
              </a:rPr>
              <a:t>MFF GBER</a:t>
            </a:r>
            <a:r>
              <a:rPr lang="en-US" sz="2400" b="1" dirty="0" smtClean="0">
                <a:solidFill>
                  <a:srgbClr val="133176"/>
                </a:solidFill>
                <a:cs typeface="Arial" panose="020B0604020202020204" pitchFamily="34" charset="0"/>
              </a:rPr>
              <a:t>” - </a:t>
            </a:r>
            <a:r>
              <a:rPr lang="en-US" sz="2400" dirty="0" smtClean="0">
                <a:solidFill>
                  <a:srgbClr val="133176"/>
                </a:solidFill>
                <a:cs typeface="Arial" panose="020B0604020202020204" pitchFamily="34" charset="0"/>
              </a:rPr>
              <a:t>Targeted review </a:t>
            </a:r>
            <a:r>
              <a:rPr lang="en-US" sz="2400" dirty="0">
                <a:solidFill>
                  <a:srgbClr val="133176"/>
                </a:solidFill>
                <a:cs typeface="Arial" panose="020B0604020202020204" pitchFamily="34" charset="0"/>
              </a:rPr>
              <a:t>of the General Block Exemption Regulation </a:t>
            </a:r>
            <a:r>
              <a:rPr lang="en-US" sz="2400" dirty="0" smtClean="0">
                <a:solidFill>
                  <a:srgbClr val="133176"/>
                </a:solidFill>
                <a:cs typeface="Arial" panose="020B0604020202020204" pitchFamily="34" charset="0"/>
              </a:rPr>
              <a:t> -(GBER) –to </a:t>
            </a:r>
            <a:r>
              <a:rPr lang="en-US" sz="2400" dirty="0">
                <a:solidFill>
                  <a:srgbClr val="133176"/>
                </a:solidFill>
                <a:cs typeface="Arial" panose="020B0604020202020204" pitchFamily="34" charset="0"/>
              </a:rPr>
              <a:t>accompany the new Multiannual Financial Framework and to facilitate certain recovery-related aid </a:t>
            </a:r>
            <a:r>
              <a:rPr lang="en-US" sz="2400" dirty="0" smtClean="0">
                <a:solidFill>
                  <a:srgbClr val="133176"/>
                </a:solidFill>
                <a:cs typeface="Arial" panose="020B0604020202020204" pitchFamily="34" charset="0"/>
              </a:rPr>
              <a:t>measures</a:t>
            </a:r>
            <a:r>
              <a:rPr lang="en-US" sz="2400" b="1" dirty="0" smtClean="0">
                <a:solidFill>
                  <a:srgbClr val="133176"/>
                </a:solidFill>
                <a:cs typeface="Arial" panose="020B0604020202020204" pitchFamily="34" charset="0"/>
              </a:rPr>
              <a:t>– </a:t>
            </a:r>
            <a:r>
              <a:rPr lang="en-US" sz="2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adopted 23 July 2021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133176"/>
                </a:solidFill>
                <a:cs typeface="Arial" panose="020B0604020202020204" pitchFamily="34" charset="0"/>
              </a:rPr>
              <a:t>“</a:t>
            </a:r>
            <a:r>
              <a:rPr lang="en-US" sz="2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Green and digital GBER</a:t>
            </a:r>
            <a:r>
              <a:rPr lang="en-US" sz="2400" b="1" dirty="0" smtClean="0">
                <a:solidFill>
                  <a:srgbClr val="133176"/>
                </a:solidFill>
                <a:cs typeface="Arial" panose="020B0604020202020204" pitchFamily="34" charset="0"/>
              </a:rPr>
              <a:t>” - </a:t>
            </a:r>
            <a:r>
              <a:rPr lang="en-US" sz="2400" dirty="0" smtClean="0">
                <a:solidFill>
                  <a:srgbClr val="133176"/>
                </a:solidFill>
                <a:cs typeface="Arial" panose="020B0604020202020204" pitchFamily="34" charset="0"/>
              </a:rPr>
              <a:t>Targeted </a:t>
            </a:r>
            <a:r>
              <a:rPr lang="en-US" sz="2400" dirty="0">
                <a:solidFill>
                  <a:srgbClr val="133176"/>
                </a:solidFill>
                <a:cs typeface="Arial" panose="020B0604020202020204" pitchFamily="34" charset="0"/>
              </a:rPr>
              <a:t>review of the General Block Exemption </a:t>
            </a:r>
            <a:r>
              <a:rPr lang="en-US" sz="2400" dirty="0" smtClean="0">
                <a:solidFill>
                  <a:srgbClr val="133176"/>
                </a:solidFill>
                <a:cs typeface="Arial" panose="020B0604020202020204" pitchFamily="34" charset="0"/>
              </a:rPr>
              <a:t>Regulation: </a:t>
            </a:r>
            <a:r>
              <a:rPr lang="en-US" sz="2400" dirty="0">
                <a:solidFill>
                  <a:srgbClr val="133176"/>
                </a:solidFill>
                <a:cs typeface="Arial" panose="020B0604020202020204" pitchFamily="34" charset="0"/>
              </a:rPr>
              <a:t>revised rules for State aid promoting the green and digital </a:t>
            </a:r>
            <a:r>
              <a:rPr lang="en-US" sz="2400" dirty="0" smtClean="0">
                <a:solidFill>
                  <a:srgbClr val="133176"/>
                </a:solidFill>
                <a:cs typeface="Arial" panose="020B0604020202020204" pitchFamily="34" charset="0"/>
              </a:rPr>
              <a:t>transition </a:t>
            </a:r>
            <a:r>
              <a:rPr lang="en-US" sz="2400" b="1" dirty="0" smtClean="0">
                <a:solidFill>
                  <a:srgbClr val="133176"/>
                </a:solidFill>
                <a:cs typeface="Arial" panose="020B0604020202020204" pitchFamily="34" charset="0"/>
              </a:rPr>
              <a:t>– </a:t>
            </a:r>
            <a:r>
              <a:rPr lang="en-US" sz="2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Public consultation closed on December 2021</a:t>
            </a:r>
          </a:p>
        </p:txBody>
      </p:sp>
    </p:spTree>
    <p:extLst>
      <p:ext uri="{BB962C8B-B14F-4D97-AF65-F5344CB8AC3E}">
        <p14:creationId xmlns:p14="http://schemas.microsoft.com/office/powerpoint/2010/main" val="38754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59224" y="179294"/>
            <a:ext cx="10527097" cy="770965"/>
          </a:xfrm>
        </p:spPr>
        <p:txBody>
          <a:bodyPr/>
          <a:lstStyle/>
          <a:p>
            <a:r>
              <a:rPr lang="en-GB" dirty="0" smtClean="0"/>
              <a:t>General Block Exemption Regulation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959224" y="950259"/>
            <a:ext cx="11098306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Declares specific </a:t>
            </a:r>
            <a:r>
              <a:rPr lang="en-US" sz="2400" b="1" dirty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categories of State aid compatible with the Treaty if they fulfil certain conditions, thus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/>
                <a:cs typeface="Arial" panose="020B0604020202020204" pitchFamily="34" charset="0"/>
              </a:rPr>
              <a:t>exempting them from the requirement of prior notification and Commission approval</a:t>
            </a:r>
            <a:r>
              <a:rPr lang="en-US" sz="2400" b="1" dirty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.</a:t>
            </a:r>
            <a:endParaRPr lang="en-US" sz="2400" b="1" dirty="0">
              <a:solidFill>
                <a:srgbClr val="133176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133176"/>
                </a:solidFill>
                <a:cs typeface="Arial" panose="020B0604020202020204" pitchFamily="34" charset="0"/>
              </a:rPr>
              <a:t>Threshold for grants: </a:t>
            </a:r>
            <a:r>
              <a:rPr lang="en-US" sz="2400" b="1" dirty="0">
                <a:solidFill>
                  <a:srgbClr val="133176"/>
                </a:solidFill>
                <a:cs typeface="Arial" panose="020B0604020202020204" pitchFamily="34" charset="0"/>
              </a:rPr>
              <a:t>EUR 100 million total costs per project</a:t>
            </a:r>
            <a:r>
              <a:rPr lang="en-US" sz="2400" b="1" dirty="0" smtClean="0">
                <a:solidFill>
                  <a:srgbClr val="133176"/>
                </a:solidFill>
                <a:cs typeface="Arial" panose="020B0604020202020204" pitchFamily="34" charset="0"/>
              </a:rPr>
              <a:t>;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133176"/>
                </a:solidFill>
                <a:cs typeface="Arial" panose="020B0604020202020204" pitchFamily="34" charset="0"/>
              </a:rPr>
              <a:t>Wholesale access </a:t>
            </a:r>
            <a:r>
              <a:rPr lang="en-US" sz="2400" dirty="0" smtClean="0">
                <a:solidFill>
                  <a:srgbClr val="133176"/>
                </a:solidFill>
                <a:cs typeface="Arial" panose="020B0604020202020204" pitchFamily="34" charset="0"/>
              </a:rPr>
              <a:t>must be provided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33176"/>
                </a:solidFill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133176"/>
                </a:solidFill>
                <a:cs typeface="Arial" panose="020B0604020202020204" pitchFamily="34" charset="0"/>
              </a:rPr>
              <a:t>Deployment </a:t>
            </a:r>
            <a:r>
              <a:rPr lang="en-US" sz="2400" dirty="0">
                <a:solidFill>
                  <a:srgbClr val="133176"/>
                </a:solidFill>
                <a:cs typeface="Arial" panose="020B0604020202020204" pitchFamily="34" charset="0"/>
              </a:rPr>
              <a:t>of </a:t>
            </a:r>
            <a:r>
              <a:rPr lang="en-US" sz="2400" b="1" dirty="0">
                <a:solidFill>
                  <a:srgbClr val="FF0000"/>
                </a:solidFill>
                <a:cs typeface="Arial" panose="020B0604020202020204" pitchFamily="34" charset="0"/>
              </a:rPr>
              <a:t>fixed </a:t>
            </a:r>
            <a:r>
              <a:rPr lang="en-US" sz="2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(including fixed-wireless) broadband networks </a:t>
            </a:r>
          </a:p>
          <a:p>
            <a:pPr marL="800100" lvl="1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133176"/>
                </a:solidFill>
                <a:cs typeface="Arial" panose="020B0604020202020204" pitchFamily="34" charset="0"/>
              </a:rPr>
              <a:t>in areas with no 100 Mbps </a:t>
            </a:r>
            <a:r>
              <a:rPr lang="en-US" sz="2400" dirty="0" smtClean="0">
                <a:solidFill>
                  <a:srgbClr val="133176"/>
                </a:solidFill>
                <a:cs typeface="Arial" panose="020B0604020202020204" pitchFamily="34" charset="0"/>
              </a:rPr>
              <a:t>connectivity (present or credibly planned to be deployed within 3 years) verified </a:t>
            </a:r>
            <a:r>
              <a:rPr lang="en-US" sz="2400" dirty="0">
                <a:solidFill>
                  <a:srgbClr val="133176"/>
                </a:solidFill>
                <a:cs typeface="Arial" panose="020B0604020202020204" pitchFamily="34" charset="0"/>
              </a:rPr>
              <a:t>by mapping and public </a:t>
            </a:r>
            <a:r>
              <a:rPr lang="en-US" sz="2400" dirty="0" smtClean="0">
                <a:solidFill>
                  <a:srgbClr val="133176"/>
                </a:solidFill>
                <a:cs typeface="Arial" panose="020B0604020202020204" pitchFamily="34" charset="0"/>
              </a:rPr>
              <a:t>consultation</a:t>
            </a:r>
          </a:p>
          <a:p>
            <a:pPr marL="800100" lvl="1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133176"/>
                </a:solidFill>
                <a:cs typeface="Arial" panose="020B0604020202020204" pitchFamily="34" charset="0"/>
              </a:rPr>
              <a:t>in </a:t>
            </a:r>
            <a:r>
              <a:rPr lang="en-US" sz="2400" b="1" dirty="0">
                <a:solidFill>
                  <a:srgbClr val="133176"/>
                </a:solidFill>
                <a:cs typeface="Arial" panose="020B0604020202020204" pitchFamily="34" charset="0"/>
              </a:rPr>
              <a:t>areas with no </a:t>
            </a:r>
            <a:r>
              <a:rPr lang="en-US" sz="2400" b="1" dirty="0" smtClean="0">
                <a:solidFill>
                  <a:srgbClr val="133176"/>
                </a:solidFill>
                <a:cs typeface="Arial" panose="020B0604020202020204" pitchFamily="34" charset="0"/>
              </a:rPr>
              <a:t>300 </a:t>
            </a:r>
            <a:r>
              <a:rPr lang="en-US" sz="2400" b="1" dirty="0">
                <a:solidFill>
                  <a:srgbClr val="133176"/>
                </a:solidFill>
                <a:cs typeface="Arial" panose="020B0604020202020204" pitchFamily="34" charset="0"/>
              </a:rPr>
              <a:t>Mbps </a:t>
            </a:r>
            <a:r>
              <a:rPr lang="en-US" sz="2400" dirty="0" smtClean="0">
                <a:solidFill>
                  <a:srgbClr val="133176"/>
                </a:solidFill>
                <a:cs typeface="Arial" panose="020B0604020202020204" pitchFamily="34" charset="0"/>
              </a:rPr>
              <a:t>connectivity for </a:t>
            </a:r>
            <a:r>
              <a:rPr lang="en-US" sz="2400" b="1" dirty="0" smtClean="0">
                <a:solidFill>
                  <a:srgbClr val="133176"/>
                </a:solidFill>
                <a:cs typeface="Arial" panose="020B0604020202020204" pitchFamily="34" charset="0"/>
              </a:rPr>
              <a:t>“socioeconomic drivers”</a:t>
            </a:r>
            <a:endParaRPr lang="en-US" sz="2400" b="1" dirty="0">
              <a:solidFill>
                <a:srgbClr val="133176"/>
              </a:solidFill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133176"/>
                </a:solidFill>
                <a:cs typeface="Arial" panose="020B0604020202020204" pitchFamily="34" charset="0"/>
              </a:rPr>
              <a:t>Deployment </a:t>
            </a:r>
            <a:r>
              <a:rPr lang="en-US" sz="2400" dirty="0">
                <a:solidFill>
                  <a:srgbClr val="133176"/>
                </a:solidFill>
                <a:cs typeface="Arial" panose="020B0604020202020204" pitchFamily="34" charset="0"/>
              </a:rPr>
              <a:t>of </a:t>
            </a:r>
            <a:r>
              <a:rPr lang="en-US" sz="2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mobile </a:t>
            </a:r>
            <a:r>
              <a:rPr lang="en-US" sz="2400" b="1" dirty="0">
                <a:solidFill>
                  <a:srgbClr val="FF0000"/>
                </a:solidFill>
                <a:cs typeface="Arial" panose="020B0604020202020204" pitchFamily="34" charset="0"/>
              </a:rPr>
              <a:t>networks </a:t>
            </a:r>
            <a:r>
              <a:rPr lang="en-US" sz="2400" dirty="0" smtClean="0">
                <a:solidFill>
                  <a:srgbClr val="133176"/>
                </a:solidFill>
                <a:cs typeface="Arial" panose="020B0604020202020204" pitchFamily="34" charset="0"/>
              </a:rPr>
              <a:t>in areas without 4G coverage</a:t>
            </a:r>
            <a:r>
              <a:rPr lang="en-US" sz="2400" b="1" dirty="0" smtClean="0">
                <a:solidFill>
                  <a:srgbClr val="133176"/>
                </a:solidFill>
                <a:cs typeface="Arial" panose="020B0604020202020204" pitchFamily="34" charset="0"/>
              </a:rPr>
              <a:t>:</a:t>
            </a:r>
          </a:p>
          <a:p>
            <a:pPr marL="800100" lvl="1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133176"/>
                </a:solidFill>
                <a:cs typeface="Arial" panose="020B0604020202020204" pitchFamily="34" charset="0"/>
              </a:rPr>
              <a:t>In areas </a:t>
            </a:r>
            <a:r>
              <a:rPr lang="en-US" sz="2400" b="1" dirty="0" smtClean="0">
                <a:solidFill>
                  <a:srgbClr val="133176"/>
                </a:solidFill>
                <a:cs typeface="Arial" panose="020B0604020202020204" pitchFamily="34" charset="0"/>
              </a:rPr>
              <a:t>without 4G coverage</a:t>
            </a:r>
          </a:p>
          <a:p>
            <a:pPr marL="800100" lvl="1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133176"/>
                </a:solidFill>
                <a:cs typeface="Arial" panose="020B0604020202020204" pitchFamily="34" charset="0"/>
              </a:rPr>
              <a:t>Support limited to </a:t>
            </a:r>
            <a:r>
              <a:rPr lang="en-US" sz="2400" b="1" dirty="0" smtClean="0">
                <a:solidFill>
                  <a:srgbClr val="133176"/>
                </a:solidFill>
                <a:cs typeface="Arial" panose="020B0604020202020204" pitchFamily="34" charset="0"/>
              </a:rPr>
              <a:t>passive elements (towers, masts, ducts…)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400" b="1" dirty="0" smtClean="0">
              <a:solidFill>
                <a:srgbClr val="133176"/>
              </a:solidFill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400" b="1" dirty="0" smtClean="0">
              <a:solidFill>
                <a:srgbClr val="133176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66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37685" y="339169"/>
            <a:ext cx="6765848" cy="1019012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133176"/>
                </a:solidFill>
                <a:cs typeface="Arial" panose="020B0604020202020204" pitchFamily="34" charset="0"/>
              </a:rPr>
              <a:t>Connectivity as an essential enabler for the digital transition</a:t>
            </a:r>
            <a:endParaRPr lang="en-US" sz="4000" b="1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Google Shape;288;p35"/>
          <p:cNvSpPr txBox="1"/>
          <p:nvPr/>
        </p:nvSpPr>
        <p:spPr>
          <a:xfrm>
            <a:off x="314267" y="1837575"/>
            <a:ext cx="5795854" cy="3715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SzPts val="2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Verdana"/>
                <a:cs typeface="Verdana"/>
                <a:sym typeface="Verdana"/>
              </a:rPr>
              <a:t>New EU Digital Decade policy targets: 1Gbps to all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Verdana"/>
                <a:cs typeface="Verdana"/>
                <a:sym typeface="Verdana"/>
              </a:rPr>
              <a:t>households, 5G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Verdana"/>
                <a:cs typeface="Verdana"/>
                <a:sym typeface="Verdana"/>
              </a:rPr>
              <a:t>in all populated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Verdana"/>
                <a:cs typeface="Verdana"/>
                <a:sym typeface="Verdana"/>
              </a:rPr>
              <a:t>areas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SzPts val="2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Verdana"/>
                <a:cs typeface="Verdana"/>
                <a:sym typeface="Verdana"/>
              </a:rPr>
              <a:t>Connecting the “small”: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Verdana"/>
                <a:cs typeface="Verdana"/>
                <a:sym typeface="Verdana"/>
              </a:rPr>
              <a:t>IoT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Verdana"/>
                <a:cs typeface="Verdana"/>
                <a:sym typeface="Verdana"/>
              </a:rPr>
              <a:t> systems, towards a “zero-distance society”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SzPts val="2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Verdana"/>
                <a:cs typeface="Verdana"/>
                <a:sym typeface="Verdana"/>
              </a:rPr>
              <a:t>Connecting the “large”: pan-European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Verdana"/>
                <a:cs typeface="Verdana"/>
                <a:sym typeface="Verdana"/>
              </a:rPr>
              <a:t>,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Verdana"/>
                <a:cs typeface="Verdana"/>
                <a:sym typeface="Verdana"/>
              </a:rPr>
              <a:t>cross-border backbones and 5G corridors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SzPts val="2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Verdana"/>
                <a:cs typeface="Verdana"/>
                <a:sym typeface="Verdana"/>
              </a:rPr>
              <a:t>Connectivity driven by innovative use-cases, stimulus to EU digital supply, strategic autonomy</a:t>
            </a:r>
            <a:endParaRPr kumimoji="0" sz="2400" b="0" i="1" u="none" strike="noStrike" kern="120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SzPts val="2400"/>
              <a:buFont typeface="Arial"/>
              <a:buNone/>
              <a:tabLst/>
              <a:defRPr/>
            </a:pPr>
            <a:endParaRPr kumimoji="0" sz="2400" b="0" i="1" u="none" strike="noStrike" kern="120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SzPts val="2400"/>
              <a:buFont typeface="Arial"/>
              <a:buNone/>
              <a:tabLst/>
              <a:defRPr/>
            </a:pPr>
            <a:endParaRPr kumimoji="0" sz="2400" b="0" i="1" u="none" strike="noStrike" kern="120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/>
              <a:ea typeface="Verdana"/>
              <a:cs typeface="Verdana"/>
              <a:sym typeface="Verdana"/>
            </a:endParaRPr>
          </a:p>
          <a:p>
            <a:pPr marL="742950" marR="0" lvl="1" indent="-158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SzPts val="2000"/>
              <a:buFont typeface="Verdana"/>
              <a:buNone/>
              <a:tabLst/>
              <a:defRPr/>
            </a:pP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SzPts val="2400"/>
              <a:buFont typeface="Arial"/>
              <a:buNone/>
              <a:tabLst/>
              <a:defRPr/>
            </a:pPr>
            <a:endParaRPr kumimoji="0" sz="2400" b="0" i="1" u="none" strike="noStrike" kern="120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6744767" y="2120111"/>
            <a:ext cx="4320000" cy="4320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scene3d>
            <a:camera prst="isometricOffAxis2Top"/>
            <a:lightRig rig="chilly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755718" y="1205878"/>
            <a:ext cx="4340728" cy="4346825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solidFill>
              <a:schemeClr val="tx1"/>
            </a:solidFill>
          </a:ln>
          <a:scene3d>
            <a:camera prst="isometricOffAxis2Top"/>
            <a:lightRig rig="threePt" dir="t"/>
          </a:scene3d>
          <a:sp3d prstMaterial="matte">
            <a:bevelT/>
            <a:bevelB/>
          </a:sp3d>
        </p:spPr>
      </p:pic>
      <p:sp>
        <p:nvSpPr>
          <p:cNvPr id="2" name="TextBox 1"/>
          <p:cNvSpPr txBox="1"/>
          <p:nvPr/>
        </p:nvSpPr>
        <p:spPr>
          <a:xfrm rot="530580">
            <a:off x="6721517" y="5023057"/>
            <a:ext cx="2230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Gigabit infrastructure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 rot="19538746">
            <a:off x="9703387" y="3303380"/>
            <a:ext cx="1660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Digital Platforms &amp; Solutions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Left Arrow 4"/>
          <p:cNvSpPr/>
          <p:nvPr/>
        </p:nvSpPr>
        <p:spPr>
          <a:xfrm>
            <a:off x="9927771" y="4091959"/>
            <a:ext cx="868757" cy="511575"/>
          </a:xfrm>
          <a:prstGeom prst="leftArrow">
            <a:avLst/>
          </a:prstGeom>
          <a:solidFill>
            <a:srgbClr val="FFC000"/>
          </a:solidFill>
          <a:scene3d>
            <a:camera prst="perspectiveHeroicExtremeLeftFacing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Left Arrow 13"/>
          <p:cNvSpPr/>
          <p:nvPr/>
        </p:nvSpPr>
        <p:spPr>
          <a:xfrm>
            <a:off x="10380120" y="3736273"/>
            <a:ext cx="824301" cy="511575"/>
          </a:xfrm>
          <a:prstGeom prst="leftArrow">
            <a:avLst/>
          </a:prstGeom>
          <a:solidFill>
            <a:srgbClr val="FFC000"/>
          </a:solidFill>
          <a:scene3d>
            <a:camera prst="perspectiveHeroicExtremeLeftFacing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Cloud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Left Arrow 14"/>
          <p:cNvSpPr/>
          <p:nvPr/>
        </p:nvSpPr>
        <p:spPr>
          <a:xfrm>
            <a:off x="10921802" y="3379079"/>
            <a:ext cx="761032" cy="511575"/>
          </a:xfrm>
          <a:prstGeom prst="leftArrow">
            <a:avLst/>
          </a:prstGeom>
          <a:solidFill>
            <a:srgbClr val="FFC000"/>
          </a:solidFill>
          <a:scene3d>
            <a:camera prst="perspectiveHeroicExtremeLeftFacing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HPC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Left Arrow 15"/>
          <p:cNvSpPr/>
          <p:nvPr/>
        </p:nvSpPr>
        <p:spPr>
          <a:xfrm>
            <a:off x="11377207" y="3021885"/>
            <a:ext cx="686561" cy="511575"/>
          </a:xfrm>
          <a:prstGeom prst="leftArrow">
            <a:avLst/>
          </a:prstGeom>
          <a:solidFill>
            <a:srgbClr val="FFC000"/>
          </a:solidFill>
          <a:scene3d>
            <a:camera prst="perspectiveHeroicExtremeLeftFacing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AI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lowchart: Magnetic Disk 5"/>
          <p:cNvSpPr/>
          <p:nvPr/>
        </p:nvSpPr>
        <p:spPr>
          <a:xfrm>
            <a:off x="8610654" y="1901598"/>
            <a:ext cx="1079129" cy="893904"/>
          </a:xfrm>
          <a:prstGeom prst="flowChartMagneticDisk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blipFill dpi="0"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lowchart: Magnetic Disk 18"/>
          <p:cNvSpPr/>
          <p:nvPr/>
        </p:nvSpPr>
        <p:spPr>
          <a:xfrm>
            <a:off x="7171013" y="1957929"/>
            <a:ext cx="974026" cy="893904"/>
          </a:xfrm>
          <a:prstGeom prst="flowChartMagneticDisk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blipFill dpi="0"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lowchart: Magnetic Disk 19"/>
          <p:cNvSpPr/>
          <p:nvPr/>
        </p:nvSpPr>
        <p:spPr>
          <a:xfrm>
            <a:off x="10012590" y="1879375"/>
            <a:ext cx="1079129" cy="893904"/>
          </a:xfrm>
          <a:prstGeom prst="flowChartMagneticDisk">
            <a:avLst/>
          </a:prstGeom>
          <a:blipFill dpi="0"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blipFill dpi="0"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Flowchart: Magnetic Disk 20"/>
          <p:cNvSpPr/>
          <p:nvPr/>
        </p:nvSpPr>
        <p:spPr>
          <a:xfrm>
            <a:off x="7486943" y="867240"/>
            <a:ext cx="1079129" cy="893904"/>
          </a:xfrm>
          <a:prstGeom prst="flowChartMagneticDisk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blipFill dpi="0"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lowchart: Magnetic Disk 21"/>
          <p:cNvSpPr/>
          <p:nvPr/>
        </p:nvSpPr>
        <p:spPr>
          <a:xfrm>
            <a:off x="8793929" y="698164"/>
            <a:ext cx="1079129" cy="893904"/>
          </a:xfrm>
          <a:prstGeom prst="flowChartMagneticDisk">
            <a:avLst/>
          </a:prstGeom>
          <a:blipFill dpi="0"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blipFill dpi="0"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lowchart: Magnetic Disk 23"/>
          <p:cNvSpPr/>
          <p:nvPr/>
        </p:nvSpPr>
        <p:spPr>
          <a:xfrm>
            <a:off x="10108040" y="867240"/>
            <a:ext cx="1079129" cy="893904"/>
          </a:xfrm>
          <a:prstGeom prst="flowChartMagneticDisk">
            <a:avLst/>
          </a:pr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blipFill dpi="0"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86943" y="432407"/>
            <a:ext cx="3817776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Socio-Economic Drivers and Use-Cases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 rot="19596001">
            <a:off x="10091450" y="4592541"/>
            <a:ext cx="1765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objectives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6261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59224" y="179294"/>
            <a:ext cx="10527097" cy="564777"/>
          </a:xfrm>
        </p:spPr>
        <p:txBody>
          <a:bodyPr/>
          <a:lstStyle/>
          <a:p>
            <a:r>
              <a:rPr lang="en-GB" dirty="0" smtClean="0"/>
              <a:t>General Block Exemption Regulation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959224" y="811841"/>
            <a:ext cx="1109830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Aid for </a:t>
            </a:r>
            <a:r>
              <a:rPr lang="en-US" sz="2400" b="1" dirty="0" smtClean="0">
                <a:solidFill>
                  <a:srgbClr val="FF0000"/>
                </a:solidFill>
                <a:latin typeface="Calibri" panose="020F0502020204030204"/>
                <a:cs typeface="Arial" panose="020B0604020202020204" pitchFamily="34" charset="0"/>
              </a:rPr>
              <a:t>projects of common interest financed or selected under CEF</a:t>
            </a:r>
            <a:r>
              <a:rPr lang="en-US" sz="2400" b="1" baseline="30000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*</a:t>
            </a:r>
            <a:r>
              <a:rPr lang="en-US" sz="2400" b="1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(submarine cables, cross-border sections of 5G corridors, HPC and cloud backbones</a:t>
            </a:r>
            <a:r>
              <a:rPr lang="en-US" sz="2400" dirty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)</a:t>
            </a:r>
            <a:r>
              <a:rPr lang="en-US" sz="2400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0000"/>
                </a:solidFill>
                <a:latin typeface="Calibri" panose="020F0502020204030204"/>
                <a:cs typeface="Arial" panose="020B0604020202020204" pitchFamily="34" charset="0"/>
              </a:rPr>
              <a:t>Connectivity vouchers </a:t>
            </a:r>
            <a:r>
              <a:rPr lang="en-US" sz="2400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for consumers or SMEs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Maximum duration 24 months;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400" dirty="0" err="1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Connectiviity</a:t>
            </a:r>
            <a:r>
              <a:rPr lang="en-US" sz="2400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 of at least 30 Mbps (residential users) or 100 Mbps (for SMEs);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Includes 50% of total set up costs;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133176"/>
                </a:solidFill>
                <a:cs typeface="Arial" panose="020B0604020202020204" pitchFamily="34" charset="0"/>
              </a:rPr>
              <a:t>In the context of energy efficiency measures, investments </a:t>
            </a:r>
            <a:r>
              <a:rPr lang="en-US" sz="2400" dirty="0">
                <a:solidFill>
                  <a:srgbClr val="133176"/>
                </a:solidFill>
                <a:cs typeface="Arial" panose="020B0604020202020204" pitchFamily="34" charset="0"/>
              </a:rPr>
              <a:t>in the </a:t>
            </a:r>
            <a:r>
              <a:rPr lang="en-US" sz="2400" b="1" dirty="0">
                <a:solidFill>
                  <a:srgbClr val="FF0000"/>
                </a:solidFill>
                <a:cs typeface="Arial" panose="020B0604020202020204" pitchFamily="34" charset="0"/>
              </a:rPr>
              <a:t>smart </a:t>
            </a:r>
            <a:r>
              <a:rPr lang="en-US" sz="2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readiness </a:t>
            </a:r>
            <a:r>
              <a:rPr lang="en-US" sz="2400" b="1" dirty="0">
                <a:solidFill>
                  <a:srgbClr val="FF0000"/>
                </a:solidFill>
                <a:cs typeface="Arial" panose="020B0604020202020204" pitchFamily="34" charset="0"/>
              </a:rPr>
              <a:t>of </a:t>
            </a:r>
            <a:r>
              <a:rPr lang="en-US" sz="2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residential/public administration/education buildings</a:t>
            </a:r>
            <a:r>
              <a:rPr lang="en-US" sz="2400" dirty="0">
                <a:solidFill>
                  <a:srgbClr val="133176"/>
                </a:solidFill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133176"/>
                </a:solidFill>
                <a:cs typeface="Arial" panose="020B0604020202020204" pitchFamily="34" charset="0"/>
              </a:rPr>
              <a:t>(including passive </a:t>
            </a:r>
            <a:r>
              <a:rPr lang="en-US" sz="2400" dirty="0">
                <a:solidFill>
                  <a:srgbClr val="133176"/>
                </a:solidFill>
                <a:cs typeface="Arial" panose="020B0604020202020204" pitchFamily="34" charset="0"/>
              </a:rPr>
              <a:t>in-house </a:t>
            </a:r>
            <a:r>
              <a:rPr lang="en-US" sz="2400" dirty="0" smtClean="0">
                <a:solidFill>
                  <a:srgbClr val="133176"/>
                </a:solidFill>
                <a:cs typeface="Arial" panose="020B0604020202020204" pitchFamily="34" charset="0"/>
              </a:rPr>
              <a:t>wiring).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133176"/>
                </a:solidFill>
                <a:cs typeface="Arial" panose="020B0604020202020204" pitchFamily="34" charset="0"/>
              </a:rPr>
              <a:t>aid </a:t>
            </a:r>
            <a:r>
              <a:rPr lang="en-US" sz="2400" dirty="0">
                <a:solidFill>
                  <a:srgbClr val="133176"/>
                </a:solidFill>
                <a:cs typeface="Arial" panose="020B0604020202020204" pitchFamily="34" charset="0"/>
              </a:rPr>
              <a:t>involved in </a:t>
            </a:r>
            <a:r>
              <a:rPr lang="en-US" sz="2400" b="1" dirty="0">
                <a:solidFill>
                  <a:srgbClr val="FF0000"/>
                </a:solidFill>
                <a:cs typeface="Arial" panose="020B0604020202020204" pitchFamily="34" charset="0"/>
              </a:rPr>
              <a:t>financial products supported by the </a:t>
            </a:r>
            <a:r>
              <a:rPr lang="en-US" sz="2400" b="1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InvestEU</a:t>
            </a:r>
            <a:r>
              <a:rPr lang="en-US" sz="2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 Fund</a:t>
            </a:r>
          </a:p>
          <a:p>
            <a:endParaRPr lang="en-US" sz="2400" b="1" dirty="0" smtClean="0">
              <a:solidFill>
                <a:srgbClr val="133176"/>
              </a:solidFill>
              <a:cs typeface="Arial" panose="020B0604020202020204" pitchFamily="34" charset="0"/>
            </a:endParaRPr>
          </a:p>
          <a:p>
            <a:pPr algn="just"/>
            <a:r>
              <a:rPr lang="en-US" sz="2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Ongoing GBER revision </a:t>
            </a:r>
            <a:r>
              <a:rPr lang="en-US" sz="2400" b="1" dirty="0" smtClean="0">
                <a:solidFill>
                  <a:srgbClr val="133176"/>
                </a:solidFill>
                <a:cs typeface="Arial" panose="020B0604020202020204" pitchFamily="34" charset="0"/>
              </a:rPr>
              <a:t>will build on more recent decisions and alignment with the forthcoming revision of the Broadband Guidelines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5506" y="6042213"/>
            <a:ext cx="9923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aseline="30000" dirty="0" smtClean="0">
                <a:solidFill>
                  <a:srgbClr val="133176"/>
                </a:solidFill>
                <a:cs typeface="Arial" panose="020B0604020202020204" pitchFamily="34" charset="0"/>
              </a:rPr>
              <a:t>*</a:t>
            </a:r>
            <a:r>
              <a:rPr lang="en-US" dirty="0" err="1" smtClean="0">
                <a:solidFill>
                  <a:srgbClr val="133176"/>
                </a:solidFill>
                <a:cs typeface="Arial" panose="020B0604020202020204" pitchFamily="34" charset="0"/>
              </a:rPr>
              <a:t>Programmes</a:t>
            </a:r>
            <a:r>
              <a:rPr lang="en-US" dirty="0" smtClean="0">
                <a:solidFill>
                  <a:srgbClr val="133176"/>
                </a:solidFill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133176"/>
                </a:solidFill>
                <a:cs typeface="Arial" panose="020B0604020202020204" pitchFamily="34" charset="0"/>
              </a:rPr>
              <a:t>directly managed by the Commission have already been designed to in line with State Aid policy (e.g. CEF and DEP) but if combined with </a:t>
            </a:r>
            <a:r>
              <a:rPr lang="en-US" dirty="0" smtClean="0">
                <a:solidFill>
                  <a:srgbClr val="133176"/>
                </a:solidFill>
                <a:cs typeface="Arial" panose="020B0604020202020204" pitchFamily="34" charset="0"/>
              </a:rPr>
              <a:t>other funds SA  may be present</a:t>
            </a:r>
            <a:endParaRPr lang="en-US" dirty="0">
              <a:solidFill>
                <a:srgbClr val="133176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88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59224" y="179294"/>
            <a:ext cx="10527097" cy="1048871"/>
          </a:xfrm>
        </p:spPr>
        <p:txBody>
          <a:bodyPr/>
          <a:lstStyle/>
          <a:p>
            <a:r>
              <a:rPr lang="en-US" dirty="0" smtClean="0"/>
              <a:t>Revising </a:t>
            </a:r>
            <a:r>
              <a:rPr lang="en-US" dirty="0"/>
              <a:t>the 2013 Guidelines on State aid for broadband networks 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959224" y="950259"/>
            <a:ext cx="1109830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b="1" dirty="0" smtClean="0">
              <a:solidFill>
                <a:srgbClr val="133176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133176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Commission</a:t>
            </a:r>
            <a:r>
              <a:rPr lang="en-US" sz="2400" b="1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 assessing the results of the public </a:t>
            </a:r>
            <a:r>
              <a:rPr lang="en-US" sz="2400" b="1" dirty="0">
                <a:solidFill>
                  <a:srgbClr val="133176"/>
                </a:solidFill>
                <a:cs typeface="Arial" panose="020B0604020202020204" pitchFamily="34" charset="0"/>
              </a:rPr>
              <a:t>consultation </a:t>
            </a:r>
            <a:r>
              <a:rPr lang="en-US" sz="2400" dirty="0" smtClean="0">
                <a:solidFill>
                  <a:srgbClr val="133176"/>
                </a:solidFill>
                <a:cs typeface="Arial" panose="020B0604020202020204" pitchFamily="34" charset="0"/>
              </a:rPr>
              <a:t>(closed </a:t>
            </a:r>
            <a:r>
              <a:rPr lang="en-US" sz="2400" dirty="0">
                <a:solidFill>
                  <a:srgbClr val="133176"/>
                </a:solidFill>
                <a:cs typeface="Arial" panose="020B0604020202020204" pitchFamily="34" charset="0"/>
              </a:rPr>
              <a:t>on February </a:t>
            </a:r>
            <a:r>
              <a:rPr lang="en-US" sz="2400" dirty="0" smtClean="0">
                <a:solidFill>
                  <a:srgbClr val="133176"/>
                </a:solidFill>
                <a:cs typeface="Arial" panose="020B0604020202020204" pitchFamily="34" charset="0"/>
              </a:rPr>
              <a:t>2022)</a:t>
            </a:r>
            <a:endParaRPr lang="en-US" sz="2400" dirty="0">
              <a:solidFill>
                <a:srgbClr val="133176"/>
              </a:solidFill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Some key elements in the </a:t>
            </a:r>
            <a:r>
              <a:rPr lang="en-US" sz="2400" b="1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Draft submitted to Public consultation</a:t>
            </a:r>
            <a:r>
              <a:rPr lang="en-US" sz="2400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: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As we progress towards the Digital Decade 2030 connectivity objectives, the presence  of a fixed Next Generation Network (30 Mbps) is not sufficient to exclude the presence of a </a:t>
            </a:r>
            <a:r>
              <a:rPr lang="en-US" sz="2400" b="1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market failure </a:t>
            </a:r>
            <a:r>
              <a:rPr lang="en-US" sz="2400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and the need of public support;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Inclusion of State Aid for </a:t>
            </a:r>
            <a:r>
              <a:rPr lang="en-US" sz="2400" b="1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mobile networks </a:t>
            </a:r>
            <a:r>
              <a:rPr lang="en-US" sz="2400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in the Guidelines;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Increased harmonization of </a:t>
            </a:r>
            <a:r>
              <a:rPr lang="en-US" sz="2400" b="1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mapping</a:t>
            </a:r>
            <a:r>
              <a:rPr lang="en-US" sz="2400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;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Revised </a:t>
            </a:r>
            <a:r>
              <a:rPr lang="en-US" sz="2400" b="1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wholesale access obligations</a:t>
            </a:r>
            <a:r>
              <a:rPr lang="en-US" sz="2400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;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Backhaul</a:t>
            </a:r>
            <a:r>
              <a:rPr lang="en-US" sz="2400" dirty="0" smtClean="0">
                <a:solidFill>
                  <a:srgbClr val="133176"/>
                </a:solidFill>
                <a:latin typeface="Calibri" panose="020F0502020204030204"/>
                <a:cs typeface="Arial" panose="020B0604020202020204" pitchFamily="34" charset="0"/>
              </a:rPr>
              <a:t> networks.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rgbClr val="133176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b="1" dirty="0" smtClean="0">
              <a:solidFill>
                <a:srgbClr val="133176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133176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38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3">
            <a:extLst>
              <a:ext uri="{FF2B5EF4-FFF2-40B4-BE49-F238E27FC236}">
                <a16:creationId xmlns:a16="http://schemas.microsoft.com/office/drawing/2014/main" id="{697DF18F-EBED-864A-BCE4-6F33F019D80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2693987"/>
            <a:ext cx="12192000" cy="1470025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GB" sz="15000" dirty="0">
                <a:solidFill>
                  <a:schemeClr val="bg1"/>
                </a:solidFill>
                <a:latin typeface="EC Square Sans Pro" panose="020B0506040000020004" pitchFamily="34" charset="0"/>
                <a:cs typeface="Circular Std Black Italic" panose="020B0A04020101010102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15890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66602" y="1056346"/>
            <a:ext cx="11701915" cy="2161984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133176"/>
                </a:solidFill>
                <a:cs typeface="Arial" panose="020B0604020202020204" pitchFamily="34" charset="0"/>
              </a:rPr>
              <a:t>What is the situation of connectivity in rural areas?</a:t>
            </a:r>
            <a:endParaRPr lang="en-US" sz="4000" b="1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9265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722" y="152400"/>
            <a:ext cx="10515600" cy="479367"/>
          </a:xfrm>
        </p:spPr>
        <p:txBody>
          <a:bodyPr/>
          <a:lstStyle/>
          <a:p>
            <a:r>
              <a:rPr lang="es-ES" sz="2800" b="1" dirty="0" smtClean="0"/>
              <a:t>DESI – EU Digital </a:t>
            </a:r>
            <a:r>
              <a:rPr lang="es-ES" sz="2800" b="1" dirty="0" err="1" smtClean="0"/>
              <a:t>Infrastructures</a:t>
            </a:r>
            <a:endParaRPr lang="en-GB" sz="2800" b="1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34111" y="6087916"/>
            <a:ext cx="9749721" cy="646240"/>
          </a:xfrm>
        </p:spPr>
        <p:txBody>
          <a:bodyPr/>
          <a:lstStyle/>
          <a:p>
            <a:fld id="{F46C79FD-C571-418B-AB0F-5EE936C85276}" type="slidenum">
              <a:rPr lang="en-GB" smtClean="0"/>
              <a:t>4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874" y="1447631"/>
            <a:ext cx="9173247" cy="477172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101490" y="3457223"/>
            <a:ext cx="10548851" cy="473825"/>
          </a:xfrm>
          <a:prstGeom prst="rect">
            <a:avLst/>
          </a:prstGeom>
          <a:noFill/>
          <a:ln w="508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101490" y="4840001"/>
            <a:ext cx="10557164" cy="457199"/>
          </a:xfrm>
          <a:prstGeom prst="rect">
            <a:avLst/>
          </a:prstGeom>
          <a:noFill/>
          <a:ln w="508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151967" y="749293"/>
            <a:ext cx="9434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The Digital Decade defines two targets in the area of broadband </a:t>
            </a:r>
            <a:r>
              <a:rPr lang="en-US" u="sng" dirty="0">
                <a:solidFill>
                  <a:schemeClr val="tx1">
                    <a:lumMod val="50000"/>
                  </a:schemeClr>
                </a:solidFill>
              </a:rPr>
              <a:t>connectivity for 2030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: </a:t>
            </a:r>
            <a:r>
              <a:rPr lang="en-US" dirty="0" smtClean="0">
                <a:solidFill>
                  <a:srgbClr val="FF0000"/>
                </a:solidFill>
              </a:rPr>
              <a:t>Gigabit coverage </a:t>
            </a:r>
            <a:r>
              <a:rPr lang="en-US" dirty="0">
                <a:solidFill>
                  <a:srgbClr val="FF0000"/>
                </a:solidFill>
              </a:rPr>
              <a:t>for all households and 5G in all populated areas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402377" y="2879127"/>
            <a:ext cx="25104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2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with</a:t>
            </a:r>
            <a:r>
              <a:rPr lang="fr-BE" sz="12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FTTP and </a:t>
            </a:r>
            <a:r>
              <a:rPr lang="fr-BE" sz="12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Docsis</a:t>
            </a:r>
            <a:r>
              <a:rPr lang="fr-BE" sz="12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3.1</a:t>
            </a:r>
            <a:endParaRPr lang="en-GB" sz="12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246774" y="1373556"/>
            <a:ext cx="18233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 smtClean="0">
                <a:solidFill>
                  <a:schemeClr val="tx1">
                    <a:lumMod val="50000"/>
                  </a:schemeClr>
                </a:solidFill>
              </a:rPr>
              <a:t>DESI 2022 </a:t>
            </a:r>
          </a:p>
          <a:p>
            <a:pPr algn="ctr"/>
            <a:r>
              <a:rPr lang="fr-BE" sz="1400" dirty="0" smtClean="0">
                <a:solidFill>
                  <a:schemeClr val="tx1">
                    <a:lumMod val="50000"/>
                  </a:schemeClr>
                </a:solidFill>
              </a:rPr>
              <a:t>(as </a:t>
            </a:r>
            <a:r>
              <a:rPr lang="fr-BE" sz="1400" dirty="0" err="1" smtClean="0">
                <a:solidFill>
                  <a:schemeClr val="tx1">
                    <a:lumMod val="50000"/>
                  </a:schemeClr>
                </a:solidFill>
              </a:rPr>
              <a:t>reported</a:t>
            </a:r>
            <a:r>
              <a:rPr lang="fr-BE" sz="1400" dirty="0" smtClean="0">
                <a:solidFill>
                  <a:schemeClr val="tx1">
                    <a:lumMod val="50000"/>
                  </a:schemeClr>
                </a:solidFill>
              </a:rPr>
              <a:t> in the </a:t>
            </a:r>
            <a:r>
              <a:rPr lang="fr-BE" sz="1400" dirty="0" err="1" smtClean="0">
                <a:solidFill>
                  <a:schemeClr val="tx1">
                    <a:lumMod val="50000"/>
                  </a:schemeClr>
                </a:solidFill>
              </a:rPr>
              <a:t>European</a:t>
            </a:r>
            <a:r>
              <a:rPr lang="fr-BE" sz="14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fr-BE" sz="1400" dirty="0" err="1" smtClean="0">
                <a:solidFill>
                  <a:schemeClr val="tx1">
                    <a:lumMod val="50000"/>
                  </a:schemeClr>
                </a:solidFill>
              </a:rPr>
              <a:t>Semester</a:t>
            </a:r>
            <a:r>
              <a:rPr lang="fr-BE" sz="1400" dirty="0" smtClean="0">
                <a:solidFill>
                  <a:schemeClr val="tx1">
                    <a:lumMod val="50000"/>
                  </a:schemeClr>
                </a:solidFill>
              </a:rPr>
              <a:t>)</a:t>
            </a:r>
            <a:endParaRPr lang="en-GB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694539" y="3432525"/>
            <a:ext cx="10557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b="1" dirty="0" smtClean="0">
                <a:solidFill>
                  <a:schemeClr val="tx1">
                    <a:lumMod val="50000"/>
                  </a:schemeClr>
                </a:solidFill>
              </a:rPr>
              <a:t>70%</a:t>
            </a:r>
          </a:p>
          <a:p>
            <a:r>
              <a:rPr lang="fr-BE" sz="14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2021</a:t>
            </a:r>
            <a:endParaRPr lang="en-GB" sz="1400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33783" y="4806990"/>
            <a:ext cx="10557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b="1" dirty="0" smtClean="0">
                <a:solidFill>
                  <a:schemeClr val="tx1">
                    <a:lumMod val="50000"/>
                  </a:schemeClr>
                </a:solidFill>
              </a:rPr>
              <a:t>66%</a:t>
            </a:r>
          </a:p>
          <a:p>
            <a:r>
              <a:rPr lang="fr-BE" sz="14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2021</a:t>
            </a:r>
            <a:endParaRPr lang="en-GB" sz="1400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52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7598802" y="594022"/>
            <a:ext cx="4596939" cy="23083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Marked </a:t>
            </a:r>
            <a:r>
              <a:rPr lang="en-US" b="1" dirty="0"/>
              <a:t>increase </a:t>
            </a:r>
            <a:r>
              <a:rPr lang="en-US" b="1" dirty="0" smtClean="0"/>
              <a:t>in broadband </a:t>
            </a:r>
            <a:r>
              <a:rPr lang="en-US" b="1" dirty="0"/>
              <a:t>coverage of rural </a:t>
            </a:r>
            <a:r>
              <a:rPr lang="en-US" b="1" dirty="0" smtClean="0"/>
              <a:t>areas </a:t>
            </a:r>
            <a:r>
              <a:rPr lang="en-US" dirty="0" smtClean="0"/>
              <a:t>BUT the </a:t>
            </a:r>
            <a:r>
              <a:rPr lang="en-US" b="1" dirty="0" smtClean="0"/>
              <a:t>challenge remains</a:t>
            </a:r>
            <a:r>
              <a:rPr lang="en-US" dirty="0" smtClean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10</a:t>
            </a:r>
            <a:r>
              <a:rPr lang="en-US" dirty="0"/>
              <a:t>% of households are not covered by </a:t>
            </a:r>
            <a:r>
              <a:rPr lang="en-US" dirty="0" smtClean="0"/>
              <a:t>any </a:t>
            </a:r>
            <a:r>
              <a:rPr lang="en-US" dirty="0"/>
              <a:t>fixed </a:t>
            </a:r>
            <a:r>
              <a:rPr lang="en-US" dirty="0" smtClean="0"/>
              <a:t>BB network (89.7</a:t>
            </a:r>
            <a:r>
              <a:rPr lang="en-US" dirty="0"/>
              <a:t>% </a:t>
            </a:r>
            <a:r>
              <a:rPr lang="en-US" dirty="0" smtClean="0"/>
              <a:t>coverage in 2020)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32’5% are </a:t>
            </a:r>
            <a:r>
              <a:rPr lang="en-US" dirty="0"/>
              <a:t>not served by any NGA </a:t>
            </a:r>
            <a:r>
              <a:rPr lang="en-US" dirty="0" smtClean="0"/>
              <a:t>(67’5% coverage in 2021).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89374" y="3728312"/>
            <a:ext cx="47631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 </a:t>
            </a:r>
            <a:r>
              <a:rPr lang="en-US" b="1" dirty="0"/>
              <a:t>rural areas, </a:t>
            </a:r>
            <a:r>
              <a:rPr lang="en-US" b="1" dirty="0" smtClean="0"/>
              <a:t>VHCN coverage has increased </a:t>
            </a:r>
            <a:r>
              <a:rPr lang="en-US" b="1" dirty="0"/>
              <a:t>substantially</a:t>
            </a:r>
            <a:r>
              <a:rPr lang="en-US" dirty="0"/>
              <a:t> </a:t>
            </a:r>
            <a:r>
              <a:rPr lang="en-US" dirty="0" smtClean="0"/>
              <a:t>(8’4% in one year) </a:t>
            </a:r>
            <a:r>
              <a:rPr lang="en-US" dirty="0"/>
              <a:t>BUT 62’9% </a:t>
            </a:r>
            <a:r>
              <a:rPr lang="en-US" dirty="0" smtClean="0"/>
              <a:t>of rural households have </a:t>
            </a:r>
            <a:r>
              <a:rPr lang="en-US" dirty="0"/>
              <a:t>no VHCN coverage </a:t>
            </a:r>
            <a:r>
              <a:rPr lang="en-US" dirty="0" smtClean="0"/>
              <a:t>yet (37’1</a:t>
            </a:r>
            <a:r>
              <a:rPr lang="en-US" dirty="0"/>
              <a:t>% coverage in 2021).</a:t>
            </a:r>
          </a:p>
          <a:p>
            <a:endParaRPr lang="en-US" dirty="0"/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large gap between total and rural VHCN coverage shows </a:t>
            </a:r>
            <a:r>
              <a:rPr lang="en-US" dirty="0" smtClean="0"/>
              <a:t>regional </a:t>
            </a:r>
            <a:r>
              <a:rPr lang="en-US" dirty="0"/>
              <a:t>disparities </a:t>
            </a:r>
            <a:r>
              <a:rPr lang="en-US" dirty="0" smtClean="0"/>
              <a:t>and </a:t>
            </a:r>
            <a:r>
              <a:rPr lang="en-US" dirty="0"/>
              <a:t>confirms that </a:t>
            </a:r>
            <a:endParaRPr lang="en-US" dirty="0" smtClean="0"/>
          </a:p>
          <a:p>
            <a:r>
              <a:rPr lang="en-US" b="1" dirty="0" smtClean="0"/>
              <a:t>more </a:t>
            </a:r>
            <a:r>
              <a:rPr lang="en-US" b="1" dirty="0"/>
              <a:t>investment is needed</a:t>
            </a:r>
            <a:r>
              <a:rPr lang="en-US" dirty="0"/>
              <a:t> in rural areas in order to catch up.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0450"/>
            <a:ext cx="7456297" cy="30285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3611" y="3688994"/>
            <a:ext cx="7169144" cy="30793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7832" y="17946"/>
            <a:ext cx="32298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b="1" dirty="0" smtClean="0">
                <a:solidFill>
                  <a:schemeClr val="tx2"/>
                </a:solidFill>
              </a:rPr>
              <a:t>The Rural Picture</a:t>
            </a:r>
            <a:endParaRPr lang="en-GB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9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396" y="1"/>
            <a:ext cx="6498911" cy="3456464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15612" y="3285895"/>
            <a:ext cx="6976388" cy="3572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0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46" y="215153"/>
            <a:ext cx="12090905" cy="578777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475615" y="4206240"/>
            <a:ext cx="789709" cy="1796689"/>
          </a:xfrm>
          <a:prstGeom prst="rect">
            <a:avLst/>
          </a:prstGeom>
          <a:noFill/>
          <a:ln w="508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47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054" y="-8879"/>
            <a:ext cx="11427311" cy="6048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49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676" y="158049"/>
            <a:ext cx="5262110" cy="30364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8287" y="3194513"/>
            <a:ext cx="270163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challenge for the economic deployment of rural areas is </a:t>
            </a:r>
            <a:r>
              <a:rPr lang="en-US" b="1" dirty="0" smtClean="0"/>
              <a:t>territorial coverage </a:t>
            </a:r>
            <a:r>
              <a:rPr lang="en-US" dirty="0" smtClean="0"/>
              <a:t>(tourism, agriculture…) and </a:t>
            </a:r>
            <a:r>
              <a:rPr lang="en-US" b="1" dirty="0" smtClean="0"/>
              <a:t>5G;</a:t>
            </a:r>
          </a:p>
          <a:p>
            <a:endParaRPr lang="en-US" dirty="0" smtClean="0"/>
          </a:p>
          <a:p>
            <a:r>
              <a:rPr lang="en-US" dirty="0" smtClean="0"/>
              <a:t>65’8</a:t>
            </a:r>
            <a:r>
              <a:rPr lang="en-US" dirty="0" smtClean="0"/>
              <a:t>% of European households had some form of 5G in 2021, but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only </a:t>
            </a:r>
            <a:r>
              <a:rPr lang="en-US" b="1" dirty="0" smtClean="0"/>
              <a:t>34’7% of rural households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3791" y="3485985"/>
            <a:ext cx="8346381" cy="33720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59630" y="609190"/>
            <a:ext cx="291980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4G (LTE) is almost ubiquitous with 99.8% of populated areas covered by at least one operator </a:t>
            </a:r>
          </a:p>
          <a:p>
            <a:endParaRPr lang="en-US" dirty="0"/>
          </a:p>
          <a:p>
            <a:r>
              <a:rPr lang="en-US" dirty="0"/>
              <a:t>In the last years, the gap between rural and overall 4G coverage almost closed.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81116" y="122987"/>
            <a:ext cx="22060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2800" dirty="0" smtClean="0">
                <a:solidFill>
                  <a:schemeClr val="tx2"/>
                </a:solidFill>
              </a:rPr>
              <a:t>Rural Mobile</a:t>
            </a:r>
            <a:endParaRPr lang="en-GB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50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1695</TotalTime>
  <Words>1502</Words>
  <Application>Microsoft Office PowerPoint</Application>
  <PresentationFormat>Widescreen</PresentationFormat>
  <Paragraphs>216</Paragraphs>
  <Slides>22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Arial</vt:lpstr>
      <vt:lpstr>Calibri</vt:lpstr>
      <vt:lpstr>Calibri Light</vt:lpstr>
      <vt:lpstr>Circular Std Black Italic</vt:lpstr>
      <vt:lpstr>EC Square Sans Pro</vt:lpstr>
      <vt:lpstr>Times New Roman</vt:lpstr>
      <vt:lpstr>Verdana</vt:lpstr>
      <vt:lpstr>Wingdings</vt:lpstr>
      <vt:lpstr>Office Theme</vt:lpstr>
      <vt:lpstr>Thème Office</vt:lpstr>
      <vt:lpstr>Gigabit and 5G connectivity</vt:lpstr>
      <vt:lpstr>Connectivity as an essential enabler for the digital transition</vt:lpstr>
      <vt:lpstr>What is the situation of connectivity in rural areas?</vt:lpstr>
      <vt:lpstr>DESI – EU Digital Infrastructures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to accelerate the deployment of high capacity network in EU?</vt:lpstr>
      <vt:lpstr>How to accelerate the deployment of high capacity network in EU?</vt:lpstr>
      <vt:lpstr>Funding connectivity: a wide set of programmes and implementing modes</vt:lpstr>
      <vt:lpstr>CEF Work Programme 2021-23 – Content Overview</vt:lpstr>
      <vt:lpstr>The 5G “continuum“</vt:lpstr>
      <vt:lpstr>PowerPoint Presentation</vt:lpstr>
      <vt:lpstr>PowerPoint Presentation</vt:lpstr>
      <vt:lpstr>Working with all key actors to make it done!</vt:lpstr>
      <vt:lpstr>State aid</vt:lpstr>
      <vt:lpstr>General Block Exemption Regulation</vt:lpstr>
      <vt:lpstr>General Block Exemption Regulation</vt:lpstr>
      <vt:lpstr>Revising the 2013 Guidelines on State aid for broadband networks 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Valentina Corvi</dc:creator>
  <cp:lastModifiedBy>NASARRE DE LETOSA Fabio (CNECT)</cp:lastModifiedBy>
  <cp:revision>87</cp:revision>
  <dcterms:created xsi:type="dcterms:W3CDTF">2016-11-14T13:56:45Z</dcterms:created>
  <dcterms:modified xsi:type="dcterms:W3CDTF">2022-06-13T08:41:49Z</dcterms:modified>
</cp:coreProperties>
</file>