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60" r:id="rId5"/>
    <p:sldMasterId id="2147483662" r:id="rId6"/>
    <p:sldMasterId id="2147483665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1" roundtripDataSignature="AMtx7miDj6vEipSM6N2NudIVjJGtR8L4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21" Type="http://customschemas.google.com/relationships/presentationmetadata" Target="metadata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1.xml"/><Relationship Id="rId6" Type="http://schemas.openxmlformats.org/officeDocument/2006/relationships/slideMaster" Target="slideMasters/slideMaster3.xml"/><Relationship Id="rId18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8" Type="http://schemas.openxmlformats.org/officeDocument/2006/relationships/notesMaster" Target="notesMasters/notesMaster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it-IT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7" name="Google Shape;12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2" name="Google Shape;40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8" name="Google Shape;40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1" name="Google Shape;42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1" name="Google Shape;13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8" name="Google Shape;138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3" name="Google Shape;153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7" name="Google Shape;177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6" name="Google Shape;186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8" name="Google Shape;37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5" name="Google Shape;38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5" name="Google Shape;39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o de título">
  <p:cSld name="Diapositivo de título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2"/>
          <p:cNvSpPr txBox="1"/>
          <p:nvPr>
            <p:ph idx="1" type="body"/>
          </p:nvPr>
        </p:nvSpPr>
        <p:spPr>
          <a:xfrm>
            <a:off x="5025154" y="6053138"/>
            <a:ext cx="3487021" cy="671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Google Shape;94;p32"/>
          <p:cNvSpPr txBox="1"/>
          <p:nvPr>
            <p:ph type="title"/>
          </p:nvPr>
        </p:nvSpPr>
        <p:spPr>
          <a:xfrm>
            <a:off x="460808" y="857756"/>
            <a:ext cx="6938246" cy="4878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Duplo">
  <p:cSld name="Conteúdo Duplo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4"/>
          <p:cNvSpPr txBox="1"/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4"/>
          <p:cNvSpPr txBox="1"/>
          <p:nvPr>
            <p:ph idx="1" type="body"/>
          </p:nvPr>
        </p:nvSpPr>
        <p:spPr>
          <a:xfrm>
            <a:off x="833438" y="1513211"/>
            <a:ext cx="5195887" cy="4499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34"/>
          <p:cNvSpPr txBox="1"/>
          <p:nvPr>
            <p:ph idx="2" type="body"/>
          </p:nvPr>
        </p:nvSpPr>
        <p:spPr>
          <a:xfrm>
            <a:off x="6157913" y="1513211"/>
            <a:ext cx="5195887" cy="4499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objeto">
  <p:cSld name="Título e objeto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5"/>
          <p:cNvSpPr txBox="1"/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5"/>
          <p:cNvSpPr txBox="1"/>
          <p:nvPr>
            <p:ph idx="1" type="body"/>
          </p:nvPr>
        </p:nvSpPr>
        <p:spPr>
          <a:xfrm>
            <a:off x="674688" y="1157288"/>
            <a:ext cx="10842625" cy="4895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objeto">
  <p:cSld name="Título e objeto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7"/>
          <p:cNvSpPr txBox="1"/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7"/>
          <p:cNvSpPr txBox="1"/>
          <p:nvPr>
            <p:ph idx="1" type="body"/>
          </p:nvPr>
        </p:nvSpPr>
        <p:spPr>
          <a:xfrm>
            <a:off x="674688" y="1157288"/>
            <a:ext cx="10842625" cy="4895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Duplo">
  <p:cSld name="Conteúdo Duplo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8"/>
          <p:cNvSpPr txBox="1"/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38"/>
          <p:cNvSpPr txBox="1"/>
          <p:nvPr>
            <p:ph idx="1" type="body"/>
          </p:nvPr>
        </p:nvSpPr>
        <p:spPr>
          <a:xfrm>
            <a:off x="833438" y="1513211"/>
            <a:ext cx="5195887" cy="4499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38"/>
          <p:cNvSpPr txBox="1"/>
          <p:nvPr>
            <p:ph idx="2" type="body"/>
          </p:nvPr>
        </p:nvSpPr>
        <p:spPr>
          <a:xfrm>
            <a:off x="6157913" y="1513211"/>
            <a:ext cx="5195887" cy="4499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10.png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2.xml"/><Relationship Id="rId6" Type="http://schemas.openxmlformats.org/officeDocument/2006/relationships/theme" Target="../theme/theme2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11.png"/><Relationship Id="rId3" Type="http://schemas.openxmlformats.org/officeDocument/2006/relationships/image" Target="../media/image4.pn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theme" Target="../theme/theme3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9.png"/><Relationship Id="rId3" Type="http://schemas.openxmlformats.org/officeDocument/2006/relationships/image" Target="../media/image9.png"/><Relationship Id="rId4" Type="http://schemas.openxmlformats.org/officeDocument/2006/relationships/image" Target="../media/image17.png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3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858"/>
            <a:ext cx="12192000" cy="6856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096000" y="212092"/>
            <a:ext cx="1448710" cy="6456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31"/>
          <p:cNvGrpSpPr/>
          <p:nvPr/>
        </p:nvGrpSpPr>
        <p:grpSpPr>
          <a:xfrm>
            <a:off x="9856099" y="5513455"/>
            <a:ext cx="2122192" cy="1004179"/>
            <a:chOff x="9438815" y="5122230"/>
            <a:chExt cx="2555660" cy="1209287"/>
          </a:xfrm>
        </p:grpSpPr>
        <p:pic>
          <p:nvPicPr>
            <p:cNvPr id="88" name="Google Shape;88;p3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438815" y="5122230"/>
              <a:ext cx="1736254" cy="6797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3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622989" y="6044750"/>
              <a:ext cx="2371486" cy="28676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0" name="Google Shape;90;p31"/>
          <p:cNvSpPr txBox="1"/>
          <p:nvPr>
            <p:ph idx="11" type="ftr"/>
          </p:nvPr>
        </p:nvSpPr>
        <p:spPr>
          <a:xfrm>
            <a:off x="5324559" y="6295604"/>
            <a:ext cx="2872674" cy="3206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31"/>
          <p:cNvSpPr txBox="1"/>
          <p:nvPr>
            <p:ph type="title"/>
          </p:nvPr>
        </p:nvSpPr>
        <p:spPr>
          <a:xfrm>
            <a:off x="460808" y="857756"/>
            <a:ext cx="6938246" cy="4878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3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41592" y="139946"/>
            <a:ext cx="1039845" cy="463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84" y="0"/>
            <a:ext cx="12190816" cy="6858666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3"/>
          <p:cNvSpPr txBox="1"/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 b="1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9" name="Google Shape;99;p33"/>
          <p:cNvSpPr txBox="1"/>
          <p:nvPr>
            <p:ph idx="1" type="body"/>
          </p:nvPr>
        </p:nvSpPr>
        <p:spPr>
          <a:xfrm>
            <a:off x="838200" y="1060059"/>
            <a:ext cx="10515600" cy="4542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29256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100" name="Google Shape;100;p33"/>
          <p:cNvGrpSpPr/>
          <p:nvPr/>
        </p:nvGrpSpPr>
        <p:grpSpPr>
          <a:xfrm>
            <a:off x="4351124" y="6160465"/>
            <a:ext cx="3489753" cy="524587"/>
            <a:chOff x="7529095" y="5956741"/>
            <a:chExt cx="4522024" cy="679760"/>
          </a:xfrm>
        </p:grpSpPr>
        <p:pic>
          <p:nvPicPr>
            <p:cNvPr id="101" name="Google Shape;101;p3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29095" y="5956741"/>
              <a:ext cx="1736254" cy="6797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3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679633" y="6044750"/>
              <a:ext cx="2371486" cy="28676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3" r:id="rId5"/>
    <p:sldLayoutId id="2147483664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84" y="0"/>
            <a:ext cx="12190816" cy="6858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1592" y="168964"/>
            <a:ext cx="1039845" cy="405403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36"/>
          <p:cNvSpPr txBox="1"/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 b="1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36"/>
          <p:cNvSpPr txBox="1"/>
          <p:nvPr>
            <p:ph idx="1" type="body"/>
          </p:nvPr>
        </p:nvSpPr>
        <p:spPr>
          <a:xfrm>
            <a:off x="838200" y="1060059"/>
            <a:ext cx="10515600" cy="4542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29256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115" name="Google Shape;115;p36"/>
          <p:cNvGrpSpPr/>
          <p:nvPr/>
        </p:nvGrpSpPr>
        <p:grpSpPr>
          <a:xfrm>
            <a:off x="4351124" y="6160465"/>
            <a:ext cx="3489753" cy="524587"/>
            <a:chOff x="7529095" y="5956741"/>
            <a:chExt cx="4522024" cy="679760"/>
          </a:xfrm>
        </p:grpSpPr>
        <p:pic>
          <p:nvPicPr>
            <p:cNvPr id="116" name="Google Shape;116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29095" y="5956741"/>
              <a:ext cx="1736254" cy="6797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3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679633" y="6044750"/>
              <a:ext cx="2371486" cy="28676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6" r:id="rId5"/>
    <p:sldLayoutId id="2147483667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5.png"/><Relationship Id="rId4" Type="http://schemas.openxmlformats.org/officeDocument/2006/relationships/hyperlink" Target="mailto:carinadantas@shine2.eu" TargetMode="External"/><Relationship Id="rId9" Type="http://schemas.openxmlformats.org/officeDocument/2006/relationships/image" Target="../media/image29.png"/><Relationship Id="rId5" Type="http://schemas.openxmlformats.org/officeDocument/2006/relationships/image" Target="../media/image30.jpg"/><Relationship Id="rId6" Type="http://schemas.openxmlformats.org/officeDocument/2006/relationships/image" Target="../media/image31.jpg"/><Relationship Id="rId7" Type="http://schemas.openxmlformats.org/officeDocument/2006/relationships/image" Target="../media/image44.jpg"/><Relationship Id="rId8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3.png"/><Relationship Id="rId5" Type="http://schemas.openxmlformats.org/officeDocument/2006/relationships/image" Target="../media/image8.png"/><Relationship Id="rId6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Relationship Id="rId4" Type="http://schemas.openxmlformats.org/officeDocument/2006/relationships/image" Target="../media/image25.png"/><Relationship Id="rId11" Type="http://schemas.openxmlformats.org/officeDocument/2006/relationships/image" Target="../media/image39.jpg"/><Relationship Id="rId10" Type="http://schemas.openxmlformats.org/officeDocument/2006/relationships/image" Target="../media/image44.jpg"/><Relationship Id="rId9" Type="http://schemas.openxmlformats.org/officeDocument/2006/relationships/image" Target="../media/image34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4.png"/><Relationship Id="rId8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0.png"/><Relationship Id="rId4" Type="http://schemas.openxmlformats.org/officeDocument/2006/relationships/image" Target="../media/image2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1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3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"/>
          <p:cNvSpPr txBox="1"/>
          <p:nvPr>
            <p:ph idx="1" type="subTitle"/>
          </p:nvPr>
        </p:nvSpPr>
        <p:spPr>
          <a:xfrm>
            <a:off x="642143" y="1185409"/>
            <a:ext cx="10907711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406400" lvl="0" marL="457200" rtl="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ct val="93841"/>
              <a:buNone/>
            </a:pPr>
            <a:r>
              <a:rPr b="1" lang="it-IT" sz="3300" u="sng">
                <a:latin typeface="Calibri"/>
                <a:ea typeface="Calibri"/>
                <a:cs typeface="Calibri"/>
                <a:sym typeface="Calibri"/>
              </a:rPr>
              <a:t>The Silver Economy in rural areas and less developed regions 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  <a:p>
            <a:pPr indent="-11113" lvl="0" marL="87313" rtl="0" algn="just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29032"/>
              <a:buNone/>
            </a:pPr>
            <a:r>
              <a:rPr lang="it-IT" sz="2400">
                <a:latin typeface="Calibri"/>
                <a:ea typeface="Calibri"/>
                <a:cs typeface="Calibri"/>
                <a:sym typeface="Calibri"/>
              </a:rPr>
              <a:t>These regions and their traditional local facilities are usually safer, providing  better conditions for young families and people in their mature years (40+) to live. But better healthcare, education and cultural facilities, as well as digital infrastructure are needed.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rtl="0" algn="ctr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Clr>
                <a:schemeClr val="dk1"/>
              </a:buClr>
              <a:buSzPct val="129032"/>
              <a:buNone/>
            </a:pPr>
            <a:r>
              <a:t/>
            </a:r>
            <a:endParaRPr/>
          </a:p>
        </p:txBody>
      </p:sp>
      <p:sp>
        <p:nvSpPr>
          <p:cNvPr id="405" name="Google Shape;405;p5"/>
          <p:cNvSpPr txBox="1"/>
          <p:nvPr/>
        </p:nvSpPr>
        <p:spPr>
          <a:xfrm>
            <a:off x="642144" y="2841171"/>
            <a:ext cx="10907712" cy="3363043"/>
          </a:xfrm>
          <a:prstGeom prst="rect">
            <a:avLst/>
          </a:prstGeom>
          <a:solidFill>
            <a:srgbClr val="E53637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sng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CREATE BETTER INFRASTRUCTURES </a:t>
            </a:r>
            <a:r>
              <a:rPr b="1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for families to go to rural areas with the increase of online working </a:t>
            </a:r>
            <a:r>
              <a:rPr b="0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is a real opportunity in the current period.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sng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JOB CREATION </a:t>
            </a:r>
            <a:r>
              <a:rPr b="1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– energy, sustainable  jobs, agriculture, tourism </a:t>
            </a:r>
            <a:r>
              <a:rPr b="0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can also help to improve this situation and promote the EU self-sufficiency.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None/>
            </a:pPr>
            <a:r>
              <a:rPr b="1" i="0" lang="it-IT" sz="2200" u="sng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Strengthening the TOURISTIC OFFER</a:t>
            </a:r>
            <a:r>
              <a:rPr b="0" i="0" lang="it-IT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of such regions and areas, coupling it with </a:t>
            </a:r>
            <a:r>
              <a:rPr b="1" i="0" lang="it-IT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innovative services that have an added value for health </a:t>
            </a:r>
            <a:r>
              <a:rPr b="0" i="0" lang="it-IT" sz="2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(thermal spas, healthy walks, healthy food, cultural attractions for cognitive stimulation, special accessible services) may engage local residents and increase attractiveness, off-season and in season</a:t>
            </a:r>
            <a:r>
              <a:rPr b="0" i="0" lang="it-IT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30"/>
          <p:cNvPicPr preferRelativeResize="0"/>
          <p:nvPr/>
        </p:nvPicPr>
        <p:blipFill rotWithShape="1">
          <a:blip r:embed="rId3">
            <a:alphaModFix/>
          </a:blip>
          <a:srcRect b="26232" l="14347" r="16277" t="22753"/>
          <a:stretch/>
        </p:blipFill>
        <p:spPr>
          <a:xfrm>
            <a:off x="1" y="1292089"/>
            <a:ext cx="12201891" cy="5047081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30"/>
          <p:cNvSpPr txBox="1"/>
          <p:nvPr/>
        </p:nvSpPr>
        <p:spPr>
          <a:xfrm>
            <a:off x="3337892" y="2951927"/>
            <a:ext cx="5786230" cy="1231106"/>
          </a:xfrm>
          <a:prstGeom prst="rect">
            <a:avLst/>
          </a:prstGeom>
          <a:solidFill>
            <a:srgbClr val="DB545A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https://shine2.eu/</a:t>
            </a:r>
            <a:endParaRPr b="1" i="0" sz="2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30"/>
          <p:cNvSpPr txBox="1"/>
          <p:nvPr/>
        </p:nvSpPr>
        <p:spPr>
          <a:xfrm>
            <a:off x="786849" y="5386022"/>
            <a:ext cx="2721665" cy="923330"/>
          </a:xfrm>
          <a:prstGeom prst="rect">
            <a:avLst/>
          </a:prstGeom>
          <a:solidFill>
            <a:srgbClr val="292D33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b="0" i="0" lang="it-IT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Carina Dantas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b="0" i="0" lang="it-IT" sz="1800" u="sng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carinadantas@shine2.eu</a:t>
            </a:r>
            <a:r>
              <a:rPr b="0" i="0" lang="it-IT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b="0" i="0" lang="it-IT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+351 936498277</a:t>
            </a:r>
            <a:endParaRPr b="1" i="0" sz="2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3" name="Google Shape;413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1732" y="206464"/>
            <a:ext cx="1799931" cy="775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6849" y="2935185"/>
            <a:ext cx="1702351" cy="22694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illeke van Staalduinen - AFEdemy" id="415" name="Google Shape;415;p30"/>
          <p:cNvPicPr preferRelativeResize="0"/>
          <p:nvPr/>
        </p:nvPicPr>
        <p:blipFill rotWithShape="1">
          <a:blip r:embed="rId7">
            <a:alphaModFix/>
          </a:blip>
          <a:srcRect b="0" l="12723" r="16117" t="5213"/>
          <a:stretch/>
        </p:blipFill>
        <p:spPr>
          <a:xfrm>
            <a:off x="9331550" y="2951926"/>
            <a:ext cx="1702350" cy="226575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30"/>
          <p:cNvSpPr txBox="1"/>
          <p:nvPr/>
        </p:nvSpPr>
        <p:spPr>
          <a:xfrm>
            <a:off x="8974324" y="5385985"/>
            <a:ext cx="2721600" cy="770100"/>
          </a:xfrm>
          <a:prstGeom prst="rect">
            <a:avLst/>
          </a:prstGeom>
          <a:solidFill>
            <a:srgbClr val="292D33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Willeke van Staalduinen</a:t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it-IT" sz="2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willeke@afedemy.eu</a:t>
            </a:r>
            <a:endParaRPr i="0" sz="2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7" name="Google Shape;417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34063" y="152400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457200" y="152400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3"/>
          <p:cNvSpPr txBox="1"/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"/>
          <p:cNvSpPr txBox="1"/>
          <p:nvPr>
            <p:ph type="ctrTitle"/>
          </p:nvPr>
        </p:nvSpPr>
        <p:spPr>
          <a:xfrm>
            <a:off x="0" y="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z="4400">
                <a:latin typeface="Arial"/>
                <a:ea typeface="Arial"/>
                <a:cs typeface="Arial"/>
                <a:sym typeface="Arial"/>
              </a:rPr>
              <a:t>Session #5.2</a:t>
            </a:r>
            <a:br>
              <a:rPr lang="it-IT" sz="4400">
                <a:latin typeface="Arial"/>
                <a:ea typeface="Arial"/>
                <a:cs typeface="Arial"/>
                <a:sym typeface="Arial"/>
              </a:rPr>
            </a:br>
            <a:r>
              <a:rPr lang="it-IT" sz="4400">
                <a:latin typeface="Arial"/>
                <a:ea typeface="Arial"/>
                <a:cs typeface="Arial"/>
                <a:sym typeface="Arial"/>
              </a:rPr>
              <a:t>Digitalisation, transforming rural areas</a:t>
            </a:r>
            <a:endParaRPr/>
          </a:p>
        </p:txBody>
      </p:sp>
      <p:sp>
        <p:nvSpPr>
          <p:cNvPr id="134" name="Google Shape;134;p2"/>
          <p:cNvSpPr txBox="1"/>
          <p:nvPr>
            <p:ph idx="1" type="subTitle"/>
          </p:nvPr>
        </p:nvSpPr>
        <p:spPr>
          <a:xfrm>
            <a:off x="0" y="1671143"/>
            <a:ext cx="12192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The eHealth applications in rural areas</a:t>
            </a:r>
            <a:endParaRPr/>
          </a:p>
        </p:txBody>
      </p:sp>
      <p:sp>
        <p:nvSpPr>
          <p:cNvPr id="135" name="Google Shape;135;p2"/>
          <p:cNvSpPr txBox="1"/>
          <p:nvPr/>
        </p:nvSpPr>
        <p:spPr>
          <a:xfrm>
            <a:off x="0" y="3319776"/>
            <a:ext cx="12192000" cy="13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Font typeface="Arial"/>
              <a:buNone/>
            </a:pPr>
            <a:r>
              <a:rPr b="0" i="0" lang="it-IT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Willeke van Staalduinen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85F43"/>
              </a:buClr>
              <a:buSzPts val="2800"/>
              <a:buFont typeface="Arial"/>
              <a:buNone/>
            </a:pPr>
            <a:r>
              <a:rPr b="0" i="0" lang="it-IT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AFEdemy | SHAFE | NET4Age-Friendly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485F43"/>
              </a:buClr>
              <a:buSzPts val="2800"/>
              <a:buFont typeface="Arial"/>
              <a:buNone/>
            </a:pPr>
            <a:r>
              <a:rPr b="0" i="0" lang="it-IT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Speaking on behalf of Carina Dantas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9155" y="620783"/>
            <a:ext cx="3609458" cy="4506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26714" y="620783"/>
            <a:ext cx="3710216" cy="4506102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6"/>
          <p:cNvSpPr txBox="1"/>
          <p:nvPr/>
        </p:nvSpPr>
        <p:spPr>
          <a:xfrm>
            <a:off x="374252" y="1167728"/>
            <a:ext cx="3434360" cy="5779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AAE1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26AAE1"/>
                </a:solidFill>
                <a:latin typeface="Trebuchet MS"/>
                <a:ea typeface="Trebuchet MS"/>
                <a:cs typeface="Trebuchet MS"/>
                <a:sym typeface="Trebuchet MS"/>
              </a:rPr>
              <a:t>CITIZENS</a:t>
            </a:r>
            <a:r>
              <a:rPr b="1" i="0" lang="it-IT" sz="2000" u="none" cap="none" strike="noStrike">
                <a:solidFill>
                  <a:srgbClr val="2690AE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need to improve: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374252" y="2136140"/>
            <a:ext cx="3434360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digital skills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8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health literacy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8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engagement &amp; democratic participation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8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less inequalities on access</a:t>
            </a:r>
            <a:endParaRPr b="0" i="0" sz="2000" u="none" cap="none" strike="noStrike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58249" y="620782"/>
            <a:ext cx="3646372" cy="450610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/>
        </p:nvSpPr>
        <p:spPr>
          <a:xfrm>
            <a:off x="3914247" y="1167728"/>
            <a:ext cx="3434360" cy="5779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AAE1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26AAE1"/>
                </a:solidFill>
                <a:latin typeface="Trebuchet MS"/>
                <a:ea typeface="Trebuchet MS"/>
                <a:cs typeface="Trebuchet MS"/>
                <a:sym typeface="Trebuchet MS"/>
              </a:rPr>
              <a:t>ENVIRONMENTS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have as major challenges: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6"/>
          <p:cNvSpPr txBox="1"/>
          <p:nvPr/>
        </p:nvSpPr>
        <p:spPr>
          <a:xfrm>
            <a:off x="7545782" y="1167728"/>
            <a:ext cx="3434360" cy="5779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and, finally,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AAE1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26AAE1"/>
                </a:solidFill>
                <a:latin typeface="Trebuchet MS"/>
                <a:ea typeface="Trebuchet MS"/>
                <a:cs typeface="Trebuchet MS"/>
                <a:sym typeface="Trebuchet MS"/>
              </a:rPr>
              <a:t>PUBLIC SERVICES </a:t>
            </a:r>
            <a:r>
              <a:rPr b="1" i="0" lang="it-IT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need:</a:t>
            </a:r>
            <a:endParaRPr b="1" i="0" sz="20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7" name="Google Shape;147;p26"/>
          <p:cNvSpPr/>
          <p:nvPr/>
        </p:nvSpPr>
        <p:spPr>
          <a:xfrm>
            <a:off x="3938725" y="2136140"/>
            <a:ext cx="3434360" cy="2352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house retrofitting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digital infrastructures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transports &amp; mobility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climate neutral solutions </a:t>
            </a:r>
            <a:endParaRPr b="0" i="0" sz="2000" u="none" cap="none" strike="noStrike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6"/>
          <p:cNvSpPr/>
          <p:nvPr/>
        </p:nvSpPr>
        <p:spPr>
          <a:xfrm>
            <a:off x="7570260" y="2132585"/>
            <a:ext cx="3434360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reliable accessible big data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integrated and person-centered pathways</a:t>
            </a:r>
            <a:endParaRPr b="0" i="0" sz="2000" u="none" cap="none" strike="noStrike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58595B"/>
              </a:buClr>
              <a:buSzPts val="2000"/>
              <a:buFont typeface="Arial"/>
              <a:buChar char="•"/>
            </a:pPr>
            <a:r>
              <a:rPr b="0" i="0" lang="it-IT" sz="2000" u="none" cap="none" strike="noStrike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long-term sustainable business models</a:t>
            </a:r>
            <a:endParaRPr b="0" i="0" sz="2000" u="none" cap="none" strike="noStrike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6"/>
          <p:cNvSpPr txBox="1"/>
          <p:nvPr/>
        </p:nvSpPr>
        <p:spPr>
          <a:xfrm>
            <a:off x="199155" y="5088366"/>
            <a:ext cx="10780987" cy="561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Arial"/>
              <a:buNone/>
            </a:pPr>
            <a:r>
              <a:rPr b="1" i="0" lang="it-IT" sz="2400" u="none" cap="none" strike="noStrike">
                <a:solidFill>
                  <a:srgbClr val="262626"/>
                </a:solidFill>
                <a:latin typeface="Trebuchet MS"/>
                <a:ea typeface="Trebuchet MS"/>
                <a:cs typeface="Trebuchet MS"/>
                <a:sym typeface="Trebuchet MS"/>
              </a:rPr>
              <a:t>We acknowledge all these challenges are connected and a global approach is needed – </a:t>
            </a:r>
            <a:r>
              <a:rPr b="1" i="0" lang="it-IT" sz="2400" u="sng" cap="none" strike="noStrike">
                <a:solidFill>
                  <a:srgbClr val="262626"/>
                </a:solidFill>
                <a:latin typeface="Trebuchet MS"/>
                <a:ea typeface="Trebuchet MS"/>
                <a:cs typeface="Trebuchet MS"/>
                <a:sym typeface="Trebuchet MS"/>
              </a:rPr>
              <a:t>SMART HEALTHY AGE-FRIENDLY ENVIRONMENTS</a:t>
            </a:r>
            <a:endParaRPr b="1" i="0" sz="2400" u="sng" cap="none" strike="noStrike">
              <a:solidFill>
                <a:srgbClr val="26262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0" name="Google Shape;150;p26"/>
          <p:cNvSpPr txBox="1"/>
          <p:nvPr/>
        </p:nvSpPr>
        <p:spPr>
          <a:xfrm>
            <a:off x="140900" y="227218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b="0" i="0" lang="it-IT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the aftermath of the pandemic, what do we need for eHealth uptake?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oogle Shape;155;p27"/>
          <p:cNvGrpSpPr/>
          <p:nvPr/>
        </p:nvGrpSpPr>
        <p:grpSpPr>
          <a:xfrm>
            <a:off x="741948" y="262466"/>
            <a:ext cx="9561334" cy="5418666"/>
            <a:chOff x="342805" y="0"/>
            <a:chExt cx="9561334" cy="5418666"/>
          </a:xfrm>
        </p:grpSpPr>
        <p:sp>
          <p:nvSpPr>
            <p:cNvPr id="156" name="Google Shape;156;p27"/>
            <p:cNvSpPr/>
            <p:nvPr/>
          </p:nvSpPr>
          <p:spPr>
            <a:xfrm>
              <a:off x="3358289" y="1748061"/>
              <a:ext cx="3464572" cy="1922001"/>
            </a:xfrm>
            <a:prstGeom prst="hexagon">
              <a:avLst>
                <a:gd fmla="val 28570" name="adj"/>
                <a:gd fmla="val 115470" name="vf"/>
              </a:avLst>
            </a:prstGeom>
            <a:solidFill>
              <a:schemeClr val="accent4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254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27"/>
            <p:cNvSpPr txBox="1"/>
            <p:nvPr/>
          </p:nvSpPr>
          <p:spPr>
            <a:xfrm>
              <a:off x="3830042" y="2009770"/>
              <a:ext cx="2521066" cy="13985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5875" lIns="55875" spcFirstLastPara="1" rIns="55875" wrap="square" tIns="55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400"/>
                <a:buFont typeface="Arial"/>
                <a:buNone/>
              </a:pPr>
              <a:r>
                <a:rPr b="1" i="0" lang="it-IT" sz="4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SHAFE</a:t>
              </a:r>
              <a:endParaRPr b="1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27"/>
            <p:cNvSpPr/>
            <p:nvPr/>
          </p:nvSpPr>
          <p:spPr>
            <a:xfrm>
              <a:off x="5370957" y="828514"/>
              <a:ext cx="838302" cy="722308"/>
            </a:xfrm>
            <a:prstGeom prst="hexagon">
              <a:avLst>
                <a:gd fmla="val 28900" name="adj"/>
                <a:gd fmla="val 115470" name="vf"/>
              </a:avLst>
            </a:prstGeom>
            <a:solidFill>
              <a:srgbClr val="CCD3E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27"/>
            <p:cNvSpPr/>
            <p:nvPr/>
          </p:nvSpPr>
          <p:spPr>
            <a:xfrm>
              <a:off x="3675114" y="0"/>
              <a:ext cx="2839192" cy="1575206"/>
            </a:xfrm>
            <a:prstGeom prst="hexagon">
              <a:avLst>
                <a:gd fmla="val 28570" name="adj"/>
                <a:gd fmla="val 115470" name="vf"/>
              </a:avLst>
            </a:prstGeom>
            <a:solidFill>
              <a:srgbClr val="4372C3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254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7"/>
            <p:cNvSpPr txBox="1"/>
            <p:nvPr/>
          </p:nvSpPr>
          <p:spPr>
            <a:xfrm>
              <a:off x="4061725" y="214495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5550" lIns="35550" spcFirstLastPara="1" rIns="35550" wrap="square" tIns="35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it-IT" sz="2800" u="none" cap="none" strike="noStrike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DIGITAL</a:t>
              </a:r>
              <a:endParaRPr b="1" i="0" sz="2800" u="none" cap="none" strike="noStrik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6153376" y="1732531"/>
              <a:ext cx="838302" cy="722308"/>
            </a:xfrm>
            <a:prstGeom prst="hexagon">
              <a:avLst>
                <a:gd fmla="val 28900" name="adj"/>
                <a:gd fmla="val 115470" name="vf"/>
              </a:avLst>
            </a:prstGeom>
            <a:solidFill>
              <a:srgbClr val="CCD3E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27"/>
            <p:cNvSpPr/>
            <p:nvPr/>
          </p:nvSpPr>
          <p:spPr>
            <a:xfrm>
              <a:off x="6825256" y="816472"/>
              <a:ext cx="3078883" cy="1575206"/>
            </a:xfrm>
            <a:prstGeom prst="hexagon">
              <a:avLst>
                <a:gd fmla="val 28570" name="adj"/>
                <a:gd fmla="val 115470" name="vf"/>
              </a:avLst>
            </a:prstGeom>
            <a:solidFill>
              <a:srgbClr val="43A2BE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254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27"/>
            <p:cNvSpPr txBox="1"/>
            <p:nvPr/>
          </p:nvSpPr>
          <p:spPr>
            <a:xfrm>
              <a:off x="7231842" y="1024488"/>
              <a:ext cx="2265711" cy="11591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it-IT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ACCESSIBLE </a:t>
              </a:r>
              <a:r>
                <a:rPr b="1" i="0" lang="it-IT" sz="2400" u="none" cap="none" strike="noStrike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ENVIRONMENTS</a:t>
              </a:r>
              <a:endParaRPr b="1" i="0" sz="2400" u="none" cap="none" strike="noStrik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27"/>
            <p:cNvSpPr/>
            <p:nvPr/>
          </p:nvSpPr>
          <p:spPr>
            <a:xfrm>
              <a:off x="6028916" y="3681346"/>
              <a:ext cx="838302" cy="722308"/>
            </a:xfrm>
            <a:prstGeom prst="hexagon">
              <a:avLst>
                <a:gd fmla="val 28900" name="adj"/>
                <a:gd fmla="val 115470" name="vf"/>
              </a:avLst>
            </a:prstGeom>
            <a:solidFill>
              <a:srgbClr val="CCD3E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27"/>
            <p:cNvSpPr/>
            <p:nvPr/>
          </p:nvSpPr>
          <p:spPr>
            <a:xfrm>
              <a:off x="6852422" y="2721133"/>
              <a:ext cx="3024550" cy="1575206"/>
            </a:xfrm>
            <a:prstGeom prst="hexagon">
              <a:avLst>
                <a:gd fmla="val 28570" name="adj"/>
                <a:gd fmla="val 115470" name="vf"/>
              </a:avLst>
            </a:prstGeom>
            <a:solidFill>
              <a:srgbClr val="43BAA5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254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27"/>
            <p:cNvSpPr txBox="1"/>
            <p:nvPr/>
          </p:nvSpPr>
          <p:spPr>
            <a:xfrm>
              <a:off x="7254480" y="2930527"/>
              <a:ext cx="2220434" cy="11564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it-IT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HOUSING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27"/>
            <p:cNvSpPr/>
            <p:nvPr/>
          </p:nvSpPr>
          <p:spPr>
            <a:xfrm>
              <a:off x="3983779" y="3861342"/>
              <a:ext cx="838302" cy="722308"/>
            </a:xfrm>
            <a:prstGeom prst="hexagon">
              <a:avLst>
                <a:gd fmla="val 28900" name="adj"/>
                <a:gd fmla="val 115470" name="vf"/>
              </a:avLst>
            </a:prstGeom>
            <a:solidFill>
              <a:srgbClr val="CCD3E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27"/>
            <p:cNvSpPr/>
            <p:nvPr/>
          </p:nvSpPr>
          <p:spPr>
            <a:xfrm>
              <a:off x="3675114" y="3843460"/>
              <a:ext cx="2839192" cy="1575206"/>
            </a:xfrm>
            <a:prstGeom prst="hexagon">
              <a:avLst>
                <a:gd fmla="val 28570" name="adj"/>
                <a:gd fmla="val 115470" name="vf"/>
              </a:avLst>
            </a:prstGeom>
            <a:solidFill>
              <a:srgbClr val="26AAE1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254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7"/>
            <p:cNvSpPr txBox="1"/>
            <p:nvPr/>
          </p:nvSpPr>
          <p:spPr>
            <a:xfrm>
              <a:off x="4061725" y="4057955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5550" lIns="35550" spcFirstLastPara="1" rIns="35550" wrap="square" tIns="35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it-IT" sz="2800" u="none" cap="none" strike="noStrike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PEOPLE </a:t>
              </a:r>
              <a:r>
                <a:rPr b="0" i="0" lang="it-IT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&amp; COMMUNITY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27"/>
            <p:cNvSpPr/>
            <p:nvPr/>
          </p:nvSpPr>
          <p:spPr>
            <a:xfrm>
              <a:off x="2989393" y="2511552"/>
              <a:ext cx="838302" cy="722308"/>
            </a:xfrm>
            <a:prstGeom prst="hexagon">
              <a:avLst>
                <a:gd fmla="val 28900" name="adj"/>
                <a:gd fmla="val 115470" name="vf"/>
              </a:avLst>
            </a:prstGeom>
            <a:solidFill>
              <a:srgbClr val="CCD3E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27"/>
            <p:cNvSpPr/>
            <p:nvPr/>
          </p:nvSpPr>
          <p:spPr>
            <a:xfrm>
              <a:off x="342805" y="2950795"/>
              <a:ext cx="2839192" cy="1575206"/>
            </a:xfrm>
            <a:prstGeom prst="hexagon">
              <a:avLst>
                <a:gd fmla="val 28570" name="adj"/>
                <a:gd fmla="val 115470" name="vf"/>
              </a:avLst>
            </a:prstGeom>
            <a:solidFill>
              <a:srgbClr val="46AF46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254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27"/>
            <p:cNvSpPr txBox="1"/>
            <p:nvPr/>
          </p:nvSpPr>
          <p:spPr>
            <a:xfrm>
              <a:off x="729416" y="3165290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5550" lIns="35550" spcFirstLastPara="1" rIns="35550" wrap="square" tIns="35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it-IT" sz="2800" u="none" cap="none" strike="noStrike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HEALTH</a:t>
              </a:r>
              <a:endParaRPr b="1" i="0" sz="2800" u="none" cap="none" strike="noStrik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27"/>
            <p:cNvSpPr/>
            <p:nvPr/>
          </p:nvSpPr>
          <p:spPr>
            <a:xfrm>
              <a:off x="342805" y="1042882"/>
              <a:ext cx="2839192" cy="1575206"/>
            </a:xfrm>
            <a:prstGeom prst="hexagon">
              <a:avLst>
                <a:gd fmla="val 28570" name="adj"/>
                <a:gd fmla="val 115470" name="vf"/>
              </a:avLst>
            </a:prstGeom>
            <a:solidFill>
              <a:srgbClr val="6FAA47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254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27"/>
            <p:cNvSpPr txBox="1"/>
            <p:nvPr/>
          </p:nvSpPr>
          <p:spPr>
            <a:xfrm>
              <a:off x="729416" y="1257377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Arial"/>
                <a:buNone/>
              </a:pPr>
              <a:r>
                <a:rPr b="0" i="0" lang="it-IT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SOCIAL CARE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/>
        </p:nvSpPr>
        <p:spPr>
          <a:xfrm>
            <a:off x="217849" y="206710"/>
            <a:ext cx="4963751" cy="17338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People should not need to adapt to environments or products.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We advocate for solutions and environments that </a:t>
            </a:r>
            <a:r>
              <a:rPr b="1" i="0" lang="it-IT" sz="2000" u="sng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include, adapt, grow, and respond to our personal needs, at any age or condition.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2982" y="2534307"/>
            <a:ext cx="4199862" cy="41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5581231" y="2814339"/>
            <a:ext cx="1988289" cy="886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Smart Healthy Age-Friendly Environments</a:t>
            </a:r>
            <a:endParaRPr b="1" i="0" sz="20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8"/>
          <p:cNvSpPr/>
          <p:nvPr/>
        </p:nvSpPr>
        <p:spPr>
          <a:xfrm>
            <a:off x="5421086" y="2427514"/>
            <a:ext cx="2266255" cy="1697920"/>
          </a:xfrm>
          <a:prstGeom prst="ellipse">
            <a:avLst/>
          </a:prstGeom>
          <a:noFill/>
          <a:ln cap="flat" cmpd="sng" w="57150">
            <a:solidFill>
              <a:srgbClr val="9F20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28"/>
          <p:cNvSpPr/>
          <p:nvPr/>
        </p:nvSpPr>
        <p:spPr>
          <a:xfrm rot="-2993557">
            <a:off x="5282532" y="1691094"/>
            <a:ext cx="194506" cy="837840"/>
          </a:xfrm>
          <a:prstGeom prst="downArrow">
            <a:avLst>
              <a:gd fmla="val 50000" name="adj1"/>
              <a:gd fmla="val 39809" name="adj2"/>
            </a:avLst>
          </a:prstGeom>
          <a:solidFill>
            <a:srgbClr val="9F2064"/>
          </a:solidFill>
          <a:ln cap="flat" cmpd="sng" w="12700">
            <a:solidFill>
              <a:srgbClr val="9F20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oogle Shape;188;p29"/>
          <p:cNvGrpSpPr/>
          <p:nvPr/>
        </p:nvGrpSpPr>
        <p:grpSpPr>
          <a:xfrm>
            <a:off x="247062" y="2506231"/>
            <a:ext cx="6483135" cy="3321993"/>
            <a:chOff x="1296525" y="2789915"/>
            <a:chExt cx="6608413" cy="3413078"/>
          </a:xfrm>
        </p:grpSpPr>
        <p:pic>
          <p:nvPicPr>
            <p:cNvPr id="189" name="Google Shape;189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96525" y="3471795"/>
              <a:ext cx="6608413" cy="186252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p29"/>
            <p:cNvSpPr txBox="1"/>
            <p:nvPr/>
          </p:nvSpPr>
          <p:spPr>
            <a:xfrm>
              <a:off x="1332244" y="5417469"/>
              <a:ext cx="1728788" cy="3000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EC641"/>
                </a:buClr>
                <a:buSzPts val="1350"/>
                <a:buFont typeface="Arial"/>
                <a:buNone/>
              </a:pPr>
              <a:r>
                <a:rPr b="1" i="0" lang="it-IT" sz="1350" u="none" cap="none" strike="noStrike">
                  <a:solidFill>
                    <a:srgbClr val="8EC641"/>
                  </a:solidFill>
                  <a:latin typeface="Calibri"/>
                  <a:ea typeface="Calibri"/>
                  <a:cs typeface="Calibri"/>
                  <a:sym typeface="Calibri"/>
                </a:rPr>
                <a:t>Citizens</a:t>
              </a:r>
              <a:endParaRPr b="1" i="0" sz="1350" u="none" cap="none" strike="noStrike">
                <a:solidFill>
                  <a:srgbClr val="8EC64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9"/>
            <p:cNvSpPr txBox="1"/>
            <p:nvPr/>
          </p:nvSpPr>
          <p:spPr>
            <a:xfrm>
              <a:off x="2861450" y="2789915"/>
              <a:ext cx="1821212" cy="7155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76BC"/>
                </a:buClr>
                <a:buSzPts val="1350"/>
                <a:buFont typeface="Arial"/>
                <a:buNone/>
              </a:pPr>
              <a:r>
                <a:rPr b="1" i="0" lang="it-IT" sz="1350" u="none" cap="none" strike="noStrike">
                  <a:solidFill>
                    <a:srgbClr val="1376BC"/>
                  </a:solidFill>
                  <a:latin typeface="Calibri"/>
                  <a:ea typeface="Calibri"/>
                  <a:cs typeface="Calibri"/>
                  <a:sym typeface="Calibri"/>
                </a:rPr>
                <a:t>Public authorities, standards organisations</a:t>
              </a:r>
              <a:endParaRPr b="1" i="0" sz="1350" u="none" cap="none" strike="noStrike">
                <a:solidFill>
                  <a:srgbClr val="1376B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29"/>
            <p:cNvSpPr txBox="1"/>
            <p:nvPr/>
          </p:nvSpPr>
          <p:spPr>
            <a:xfrm>
              <a:off x="4339646" y="5417470"/>
              <a:ext cx="2109048" cy="7855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79521"/>
                </a:buClr>
                <a:buSzPts val="1350"/>
                <a:buFont typeface="Arial"/>
                <a:buNone/>
              </a:pPr>
              <a:r>
                <a:rPr b="1" i="0" lang="it-IT" sz="1350" u="none" cap="none" strike="noStrike">
                  <a:solidFill>
                    <a:srgbClr val="F79521"/>
                  </a:solidFill>
                  <a:latin typeface="Calibri"/>
                  <a:ea typeface="Calibri"/>
                  <a:cs typeface="Calibri"/>
                  <a:sym typeface="Calibri"/>
                </a:rPr>
                <a:t>Businesses, caregivers, and non-governmental organisations</a:t>
              </a:r>
              <a:endParaRPr b="1" i="0" sz="1350" u="none" cap="none" strike="noStrike">
                <a:solidFill>
                  <a:srgbClr val="F7952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29"/>
            <p:cNvSpPr txBox="1"/>
            <p:nvPr/>
          </p:nvSpPr>
          <p:spPr>
            <a:xfrm>
              <a:off x="6062295" y="2997665"/>
              <a:ext cx="1821212" cy="5078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F2064"/>
                </a:buClr>
                <a:buSzPts val="1350"/>
                <a:buFont typeface="Arial"/>
                <a:buNone/>
              </a:pPr>
              <a:r>
                <a:rPr b="1" i="0" lang="it-IT" sz="1350" u="none" cap="none" strike="noStrike">
                  <a:solidFill>
                    <a:srgbClr val="9F2064"/>
                  </a:solidFill>
                  <a:latin typeface="Calibri"/>
                  <a:ea typeface="Calibri"/>
                  <a:cs typeface="Calibri"/>
                  <a:sym typeface="Calibri"/>
                </a:rPr>
                <a:t>Academics and scientists</a:t>
              </a:r>
              <a:endParaRPr b="1" i="0" sz="1350" u="none" cap="none" strike="noStrike">
                <a:solidFill>
                  <a:srgbClr val="9F206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" name="Google Shape;194;p29"/>
          <p:cNvGrpSpPr/>
          <p:nvPr/>
        </p:nvGrpSpPr>
        <p:grpSpPr>
          <a:xfrm>
            <a:off x="6654800" y="1038629"/>
            <a:ext cx="5537200" cy="2578332"/>
            <a:chOff x="-55596" y="1645329"/>
            <a:chExt cx="10415020" cy="5279346"/>
          </a:xfrm>
        </p:grpSpPr>
        <p:pic>
          <p:nvPicPr>
            <p:cNvPr id="195" name="Google Shape;195;p2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-55596" y="1839310"/>
              <a:ext cx="9965837" cy="50853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ma imagem com desenho&#10;&#10;Descrição gerada automaticamente" id="196" name="Google Shape;196;p2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830599" y="3633461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7" name="Google Shape;197;p29"/>
            <p:cNvSpPr txBox="1"/>
            <p:nvPr/>
          </p:nvSpPr>
          <p:spPr>
            <a:xfrm>
              <a:off x="4815884" y="3482928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198" name="Google Shape;198;p2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8110599" y="5635448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9" name="Google Shape;199;p29"/>
            <p:cNvSpPr txBox="1"/>
            <p:nvPr/>
          </p:nvSpPr>
          <p:spPr>
            <a:xfrm>
              <a:off x="8100909" y="5458841"/>
              <a:ext cx="105107" cy="20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700"/>
                <a:buFont typeface="Arial"/>
                <a:buNone/>
              </a:pPr>
              <a:r>
                <a:rPr b="1" i="0" lang="it-IT" sz="7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00" name="Google Shape;200;p2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549519" y="3374990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Google Shape;201;p29"/>
            <p:cNvSpPr txBox="1"/>
            <p:nvPr/>
          </p:nvSpPr>
          <p:spPr>
            <a:xfrm>
              <a:off x="4533852" y="322446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02" name="Google Shape;202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084248" y="3145454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" name="Google Shape;203;p29"/>
            <p:cNvSpPr txBox="1"/>
            <p:nvPr/>
          </p:nvSpPr>
          <p:spPr>
            <a:xfrm>
              <a:off x="5064509" y="2998994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04" name="Google Shape;204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321244" y="325215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5" name="Google Shape;205;p29"/>
            <p:cNvSpPr txBox="1"/>
            <p:nvPr/>
          </p:nvSpPr>
          <p:spPr>
            <a:xfrm>
              <a:off x="4305574" y="3102571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06" name="Google Shape;206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738158" y="345916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7" name="Google Shape;207;p29"/>
            <p:cNvSpPr txBox="1"/>
            <p:nvPr/>
          </p:nvSpPr>
          <p:spPr>
            <a:xfrm>
              <a:off x="4728467" y="3303606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08" name="Google Shape;208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2673288" y="520658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9" name="Google Shape;209;p29"/>
            <p:cNvSpPr txBox="1"/>
            <p:nvPr/>
          </p:nvSpPr>
          <p:spPr>
            <a:xfrm>
              <a:off x="2651645" y="5029985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10" name="Google Shape;210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957758" y="353471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1" name="Google Shape;211;p29"/>
            <p:cNvSpPr txBox="1"/>
            <p:nvPr/>
          </p:nvSpPr>
          <p:spPr>
            <a:xfrm>
              <a:off x="4941139" y="3408355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12" name="Google Shape;212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13428" y="3042053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p29"/>
            <p:cNvSpPr txBox="1"/>
            <p:nvPr/>
          </p:nvSpPr>
          <p:spPr>
            <a:xfrm>
              <a:off x="1103737" y="2871425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14" name="Google Shape;214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667973" y="3474575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29"/>
            <p:cNvSpPr txBox="1"/>
            <p:nvPr/>
          </p:nvSpPr>
          <p:spPr>
            <a:xfrm>
              <a:off x="4648236" y="3324043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16" name="Google Shape;216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173526" y="380329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7" name="Google Shape;217;p29"/>
            <p:cNvSpPr txBox="1"/>
            <p:nvPr/>
          </p:nvSpPr>
          <p:spPr>
            <a:xfrm>
              <a:off x="5153789" y="365276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18" name="Google Shape;218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658940" y="326366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9" name="Google Shape;219;p29"/>
            <p:cNvSpPr txBox="1"/>
            <p:nvPr/>
          </p:nvSpPr>
          <p:spPr>
            <a:xfrm>
              <a:off x="4639203" y="311313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20" name="Google Shape;220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498172" y="3028748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1" name="Google Shape;221;p29"/>
            <p:cNvSpPr txBox="1"/>
            <p:nvPr/>
          </p:nvSpPr>
          <p:spPr>
            <a:xfrm>
              <a:off x="4478435" y="2878216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22" name="Google Shape;222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973544" y="2918380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3" name="Google Shape;223;p29"/>
            <p:cNvSpPr txBox="1"/>
            <p:nvPr/>
          </p:nvSpPr>
          <p:spPr>
            <a:xfrm>
              <a:off x="4953807" y="2767848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24" name="Google Shape;224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998878" y="2611340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225;p29"/>
            <p:cNvSpPr txBox="1"/>
            <p:nvPr/>
          </p:nvSpPr>
          <p:spPr>
            <a:xfrm>
              <a:off x="4979141" y="2460808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26" name="Google Shape;226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295714" y="345184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7" name="Google Shape;227;p29"/>
            <p:cNvSpPr txBox="1"/>
            <p:nvPr/>
          </p:nvSpPr>
          <p:spPr>
            <a:xfrm>
              <a:off x="4275977" y="3301317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28" name="Google Shape;228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468925" y="3568866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9" name="Google Shape;229;p29"/>
            <p:cNvSpPr txBox="1"/>
            <p:nvPr/>
          </p:nvSpPr>
          <p:spPr>
            <a:xfrm>
              <a:off x="5449188" y="3418334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30" name="Google Shape;230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485822" y="326366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1" name="Google Shape;231;p29"/>
            <p:cNvSpPr txBox="1"/>
            <p:nvPr/>
          </p:nvSpPr>
          <p:spPr>
            <a:xfrm>
              <a:off x="4466085" y="311313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32" name="Google Shape;232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884789" y="3703264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ma imagem com desenho&#10;&#10;Descrição gerada automaticamente" id="233" name="Google Shape;233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875711" y="335153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4" name="Google Shape;234;p29"/>
            <p:cNvSpPr txBox="1"/>
            <p:nvPr/>
          </p:nvSpPr>
          <p:spPr>
            <a:xfrm>
              <a:off x="4750463" y="3201007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35" name="Google Shape;235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701728" y="2645671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6" name="Google Shape;236;p29"/>
            <p:cNvSpPr txBox="1"/>
            <p:nvPr/>
          </p:nvSpPr>
          <p:spPr>
            <a:xfrm>
              <a:off x="3591552" y="2495139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37" name="Google Shape;237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974916" y="314467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8" name="Google Shape;238;p29"/>
            <p:cNvSpPr txBox="1"/>
            <p:nvPr/>
          </p:nvSpPr>
          <p:spPr>
            <a:xfrm>
              <a:off x="3864740" y="2994140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39" name="Google Shape;239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263317" y="3958506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0" name="Google Shape;240;p29"/>
            <p:cNvSpPr txBox="1"/>
            <p:nvPr/>
          </p:nvSpPr>
          <p:spPr>
            <a:xfrm>
              <a:off x="5153141" y="3807974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41" name="Google Shape;241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591377" y="3568084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2" name="Google Shape;242;p29"/>
            <p:cNvSpPr txBox="1"/>
            <p:nvPr/>
          </p:nvSpPr>
          <p:spPr>
            <a:xfrm>
              <a:off x="4571638" y="3427600"/>
              <a:ext cx="10449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43" name="Google Shape;243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240203" y="3761777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4" name="Google Shape;244;p29"/>
            <p:cNvSpPr txBox="1"/>
            <p:nvPr/>
          </p:nvSpPr>
          <p:spPr>
            <a:xfrm>
              <a:off x="8130027" y="3611245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45" name="Google Shape;245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860639" y="2975009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6" name="Google Shape;246;p29"/>
            <p:cNvSpPr txBox="1"/>
            <p:nvPr/>
          </p:nvSpPr>
          <p:spPr>
            <a:xfrm>
              <a:off x="4842288" y="2824518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47" name="Google Shape;247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928624" y="3077477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8" name="Google Shape;248;p29"/>
            <p:cNvSpPr txBox="1"/>
            <p:nvPr/>
          </p:nvSpPr>
          <p:spPr>
            <a:xfrm>
              <a:off x="4910273" y="2926986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49" name="Google Shape;249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432481" y="331073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0" name="Google Shape;250;p29"/>
            <p:cNvSpPr txBox="1"/>
            <p:nvPr/>
          </p:nvSpPr>
          <p:spPr>
            <a:xfrm>
              <a:off x="4414130" y="3160244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51" name="Google Shape;251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658940" y="377703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2" name="Google Shape;252;p29"/>
            <p:cNvSpPr txBox="1"/>
            <p:nvPr/>
          </p:nvSpPr>
          <p:spPr>
            <a:xfrm>
              <a:off x="4640589" y="3626541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53" name="Google Shape;253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227195" y="4205250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4" name="Google Shape;254;p29"/>
            <p:cNvSpPr txBox="1"/>
            <p:nvPr/>
          </p:nvSpPr>
          <p:spPr>
            <a:xfrm>
              <a:off x="1208844" y="4054759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55" name="Google Shape;255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040906" y="3392853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6" name="Google Shape;256;p29"/>
            <p:cNvSpPr txBox="1"/>
            <p:nvPr/>
          </p:nvSpPr>
          <p:spPr>
            <a:xfrm>
              <a:off x="5022555" y="3242362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57" name="Google Shape;257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775072" y="353712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8" name="Google Shape;258;p29"/>
            <p:cNvSpPr txBox="1"/>
            <p:nvPr/>
          </p:nvSpPr>
          <p:spPr>
            <a:xfrm>
              <a:off x="4756721" y="3386634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59" name="Google Shape;259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387614" y="3167521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0" name="Google Shape;260;p29"/>
            <p:cNvSpPr txBox="1"/>
            <p:nvPr/>
          </p:nvSpPr>
          <p:spPr>
            <a:xfrm>
              <a:off x="4369263" y="3017030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61" name="Google Shape;261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900427" y="3546306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2" name="Google Shape;262;p29"/>
            <p:cNvSpPr txBox="1"/>
            <p:nvPr/>
          </p:nvSpPr>
          <p:spPr>
            <a:xfrm>
              <a:off x="4877052" y="3415911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29"/>
            <p:cNvSpPr txBox="1"/>
            <p:nvPr/>
          </p:nvSpPr>
          <p:spPr>
            <a:xfrm>
              <a:off x="4865860" y="3552732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64" name="Google Shape;264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487183" y="277649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5" name="Google Shape;265;p29"/>
            <p:cNvSpPr txBox="1"/>
            <p:nvPr/>
          </p:nvSpPr>
          <p:spPr>
            <a:xfrm>
              <a:off x="4468832" y="2626004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66" name="Google Shape;266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749120" y="3124933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7" name="Google Shape;267;p29"/>
            <p:cNvSpPr txBox="1"/>
            <p:nvPr/>
          </p:nvSpPr>
          <p:spPr>
            <a:xfrm>
              <a:off x="4730769" y="2974442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68" name="Google Shape;268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977113" y="3652390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9" name="Google Shape;269;p29"/>
            <p:cNvSpPr txBox="1"/>
            <p:nvPr/>
          </p:nvSpPr>
          <p:spPr>
            <a:xfrm>
              <a:off x="3958762" y="3501899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70" name="Google Shape;270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956351" y="336648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1" name="Google Shape;271;p29"/>
            <p:cNvSpPr txBox="1"/>
            <p:nvPr/>
          </p:nvSpPr>
          <p:spPr>
            <a:xfrm>
              <a:off x="4943024" y="3226042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72" name="Google Shape;272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842434" y="343363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3" name="Google Shape;273;p29"/>
            <p:cNvSpPr txBox="1"/>
            <p:nvPr/>
          </p:nvSpPr>
          <p:spPr>
            <a:xfrm>
              <a:off x="4834131" y="3293192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74" name="Google Shape;274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784088" y="3310331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5" name="Google Shape;275;p29"/>
            <p:cNvSpPr txBox="1"/>
            <p:nvPr/>
          </p:nvSpPr>
          <p:spPr>
            <a:xfrm>
              <a:off x="4775785" y="3169888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76" name="Google Shape;276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602709" y="3382059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7" name="Google Shape;277;p29"/>
            <p:cNvSpPr txBox="1"/>
            <p:nvPr/>
          </p:nvSpPr>
          <p:spPr>
            <a:xfrm>
              <a:off x="4594406" y="3241616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78" name="Google Shape;278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720370" y="266079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9" name="Google Shape;279;p29"/>
            <p:cNvSpPr txBox="1"/>
            <p:nvPr/>
          </p:nvSpPr>
          <p:spPr>
            <a:xfrm>
              <a:off x="4712067" y="2520352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80" name="Google Shape;280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480887" y="3406929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1" name="Google Shape;281;p29"/>
            <p:cNvSpPr txBox="1"/>
            <p:nvPr/>
          </p:nvSpPr>
          <p:spPr>
            <a:xfrm>
              <a:off x="4477608" y="3276534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82" name="Google Shape;282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299678" y="3682876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3" name="Google Shape;283;p29"/>
            <p:cNvSpPr txBox="1"/>
            <p:nvPr/>
          </p:nvSpPr>
          <p:spPr>
            <a:xfrm>
              <a:off x="5291375" y="3542433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84" name="Google Shape;284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174466" y="317381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5" name="Google Shape;285;p29"/>
            <p:cNvSpPr txBox="1"/>
            <p:nvPr/>
          </p:nvSpPr>
          <p:spPr>
            <a:xfrm>
              <a:off x="4166163" y="3033369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86" name="Google Shape;286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244643" y="3333920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7" name="Google Shape;287;p29"/>
            <p:cNvSpPr txBox="1"/>
            <p:nvPr/>
          </p:nvSpPr>
          <p:spPr>
            <a:xfrm>
              <a:off x="5236340" y="3193477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88" name="Google Shape;288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370362" y="369696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9" name="Google Shape;289;p29"/>
            <p:cNvSpPr txBox="1"/>
            <p:nvPr/>
          </p:nvSpPr>
          <p:spPr>
            <a:xfrm>
              <a:off x="1362059" y="3556519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Uma imagem com desenho&#10;&#10;Descrição gerada automaticamente" id="290" name="Google Shape;290;p29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147904" y="3669216"/>
              <a:ext cx="72702" cy="10654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1" name="Google Shape;291;p29"/>
            <p:cNvSpPr txBox="1"/>
            <p:nvPr/>
          </p:nvSpPr>
          <p:spPr>
            <a:xfrm>
              <a:off x="4045825" y="3519562"/>
              <a:ext cx="279003" cy="1846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2562"/>
                </a:buClr>
                <a:buSzPts val="600"/>
                <a:buFont typeface="Arial"/>
                <a:buNone/>
              </a:pPr>
              <a:r>
                <a:rPr b="1" i="0" lang="it-IT" sz="600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19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2" name="Google Shape;292;p29"/>
            <p:cNvGrpSpPr/>
            <p:nvPr/>
          </p:nvGrpSpPr>
          <p:grpSpPr>
            <a:xfrm>
              <a:off x="2586142" y="1645329"/>
              <a:ext cx="7773282" cy="5154725"/>
              <a:chOff x="1989617" y="78311"/>
              <a:chExt cx="10058399" cy="6567695"/>
            </a:xfrm>
          </p:grpSpPr>
          <p:pic>
            <p:nvPicPr>
              <p:cNvPr id="293" name="Google Shape;293;p29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1989617" y="78311"/>
                <a:ext cx="10058399" cy="656769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Uma imagem com desenho&#10;&#10;Descrição gerada automaticamente" id="294" name="Google Shape;29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932266" y="472285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5" name="Google Shape;295;p29"/>
              <p:cNvSpPr txBox="1"/>
              <p:nvPr/>
            </p:nvSpPr>
            <p:spPr>
              <a:xfrm>
                <a:off x="5871444" y="4540567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296" name="Google Shape;29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406952" y="318835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7" name="Google Shape;297;p29"/>
              <p:cNvSpPr txBox="1"/>
              <p:nvPr/>
            </p:nvSpPr>
            <p:spPr>
              <a:xfrm>
                <a:off x="4333836" y="3006302"/>
                <a:ext cx="28477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298" name="Google Shape;29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532986" y="4236501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9" name="Google Shape;299;p29"/>
              <p:cNvSpPr txBox="1"/>
              <p:nvPr/>
            </p:nvSpPr>
            <p:spPr>
              <a:xfrm>
                <a:off x="5480728" y="4049512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00" name="Google Shape;300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459382" y="336070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1" name="Google Shape;301;p29"/>
              <p:cNvSpPr txBox="1"/>
              <p:nvPr/>
            </p:nvSpPr>
            <p:spPr>
              <a:xfrm>
                <a:off x="5387109" y="3193089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b="1" i="0" lang="it-IT" sz="825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02" name="Google Shape;30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960412" y="245837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3" name="Google Shape;303;p29"/>
              <p:cNvSpPr txBox="1"/>
              <p:nvPr/>
            </p:nvSpPr>
            <p:spPr>
              <a:xfrm>
                <a:off x="4887967" y="229513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04" name="Google Shape;30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686297" y="204953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5" name="Google Shape;305;p29"/>
              <p:cNvSpPr txBox="1"/>
              <p:nvPr/>
            </p:nvSpPr>
            <p:spPr>
              <a:xfrm>
                <a:off x="6617756" y="190557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06" name="Google Shape;30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643931" y="144349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7" name="Google Shape;307;p29"/>
              <p:cNvSpPr txBox="1"/>
              <p:nvPr/>
            </p:nvSpPr>
            <p:spPr>
              <a:xfrm>
                <a:off x="6569783" y="123111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4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08" name="Google Shape;30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187131" y="3868025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9" name="Google Shape;309;p29"/>
              <p:cNvSpPr txBox="1"/>
              <p:nvPr/>
            </p:nvSpPr>
            <p:spPr>
              <a:xfrm>
                <a:off x="4127540" y="372406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10" name="Google Shape;310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032663" y="325233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1" name="Google Shape;311;p29"/>
              <p:cNvSpPr txBox="1"/>
              <p:nvPr/>
            </p:nvSpPr>
            <p:spPr>
              <a:xfrm>
                <a:off x="4973070" y="3101954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12" name="Google Shape;31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082612" y="497062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3" name="Google Shape;313;p29"/>
              <p:cNvSpPr txBox="1"/>
              <p:nvPr/>
            </p:nvSpPr>
            <p:spPr>
              <a:xfrm>
                <a:off x="6016595" y="4833095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14" name="Google Shape;31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088734" y="379885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5" name="Google Shape;315;p29"/>
              <p:cNvSpPr txBox="1"/>
              <p:nvPr/>
            </p:nvSpPr>
            <p:spPr>
              <a:xfrm>
                <a:off x="5978808" y="3618260"/>
                <a:ext cx="372335" cy="2577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12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16" name="Google Shape;31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340850" y="1482261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7" name="Google Shape;317;p29"/>
              <p:cNvSpPr txBox="1"/>
              <p:nvPr/>
            </p:nvSpPr>
            <p:spPr>
              <a:xfrm>
                <a:off x="3281259" y="1331877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18" name="Google Shape;31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317258" y="283988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9" name="Google Shape;319;p29"/>
              <p:cNvSpPr txBox="1"/>
              <p:nvPr/>
            </p:nvSpPr>
            <p:spPr>
              <a:xfrm>
                <a:off x="3255643" y="261794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20" name="Google Shape;320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172739" y="4427675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1" name="Google Shape;321;p29"/>
              <p:cNvSpPr txBox="1"/>
              <p:nvPr/>
            </p:nvSpPr>
            <p:spPr>
              <a:xfrm>
                <a:off x="5095575" y="4245689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22" name="Google Shape;32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288561" y="233694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3" name="Google Shape;323;p29"/>
              <p:cNvSpPr txBox="1"/>
              <p:nvPr/>
            </p:nvSpPr>
            <p:spPr>
              <a:xfrm>
                <a:off x="6216808" y="2192981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24" name="Google Shape;32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489954" y="265318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5" name="Google Shape;325;p29"/>
              <p:cNvSpPr txBox="1"/>
              <p:nvPr/>
            </p:nvSpPr>
            <p:spPr>
              <a:xfrm>
                <a:off x="6429824" y="250923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26" name="Google Shape;32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630949" y="3364195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7" name="Google Shape;327;p29"/>
              <p:cNvSpPr txBox="1"/>
              <p:nvPr/>
            </p:nvSpPr>
            <p:spPr>
              <a:xfrm>
                <a:off x="4562471" y="322269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28" name="Google Shape;32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372147" y="5272157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9" name="Google Shape;329;p29"/>
              <p:cNvSpPr txBox="1"/>
              <p:nvPr/>
            </p:nvSpPr>
            <p:spPr>
              <a:xfrm>
                <a:off x="5303670" y="5072815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b="1" i="0" lang="it-IT" sz="825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30" name="Google Shape;330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837897" y="385458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1" name="Google Shape;331;p29"/>
              <p:cNvSpPr txBox="1"/>
              <p:nvPr/>
            </p:nvSpPr>
            <p:spPr>
              <a:xfrm>
                <a:off x="6765451" y="371432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32" name="Google Shape;33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842013" y="446450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3" name="Google Shape;333;p29"/>
              <p:cNvSpPr txBox="1"/>
              <p:nvPr/>
            </p:nvSpPr>
            <p:spPr>
              <a:xfrm>
                <a:off x="5769068" y="428571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34" name="Google Shape;33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630949" y="295852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5" name="Google Shape;335;p29"/>
              <p:cNvSpPr txBox="1"/>
              <p:nvPr/>
            </p:nvSpPr>
            <p:spPr>
              <a:xfrm>
                <a:off x="4572111" y="2829875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7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36" name="Google Shape;33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119856" y="4612277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7" name="Google Shape;337;p29"/>
              <p:cNvSpPr txBox="1"/>
              <p:nvPr/>
            </p:nvSpPr>
            <p:spPr>
              <a:xfrm>
                <a:off x="6051378" y="4412936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b="1" i="0" lang="it-IT" sz="825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38" name="Google Shape;33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053550" y="1663596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9" name="Google Shape;339;p29"/>
              <p:cNvSpPr txBox="1"/>
              <p:nvPr/>
            </p:nvSpPr>
            <p:spPr>
              <a:xfrm>
                <a:off x="4985072" y="1478309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40" name="Google Shape;340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966766" y="3110956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1" name="Google Shape;341;p29"/>
              <p:cNvSpPr txBox="1"/>
              <p:nvPr/>
            </p:nvSpPr>
            <p:spPr>
              <a:xfrm>
                <a:off x="5895075" y="2972672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42" name="Google Shape;34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171355" y="471446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3" name="Google Shape;343;p29"/>
              <p:cNvSpPr txBox="1"/>
              <p:nvPr/>
            </p:nvSpPr>
            <p:spPr>
              <a:xfrm>
                <a:off x="3102877" y="453584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9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44" name="Google Shape;34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567388" y="4042133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5" name="Google Shape;345;p29"/>
              <p:cNvSpPr txBox="1"/>
              <p:nvPr/>
            </p:nvSpPr>
            <p:spPr>
              <a:xfrm>
                <a:off x="6502123" y="3907063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7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46" name="Google Shape;34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984126" y="424089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7" name="Google Shape;347;p29"/>
              <p:cNvSpPr txBox="1"/>
              <p:nvPr/>
            </p:nvSpPr>
            <p:spPr>
              <a:xfrm>
                <a:off x="5915617" y="405498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7</a:t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48" name="Google Shape;34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887535" y="3599503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9" name="Google Shape;349;p29"/>
              <p:cNvSpPr txBox="1"/>
              <p:nvPr/>
            </p:nvSpPr>
            <p:spPr>
              <a:xfrm>
                <a:off x="5829202" y="3408876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b="1" i="0" lang="it-IT" sz="825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50" name="Google Shape;350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459382" y="3975991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1" name="Google Shape;351;p29"/>
              <p:cNvSpPr txBox="1"/>
              <p:nvPr/>
            </p:nvSpPr>
            <p:spPr>
              <a:xfrm>
                <a:off x="5394192" y="379226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52" name="Google Shape;35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591543" y="474862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3" name="Google Shape;353;p29"/>
              <p:cNvSpPr txBox="1"/>
              <p:nvPr/>
            </p:nvSpPr>
            <p:spPr>
              <a:xfrm>
                <a:off x="3481143" y="4556543"/>
                <a:ext cx="386844" cy="2577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19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54" name="Google Shape;35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597800" y="1401107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5" name="Google Shape;355;p29"/>
              <p:cNvSpPr txBox="1"/>
              <p:nvPr/>
            </p:nvSpPr>
            <p:spPr>
              <a:xfrm>
                <a:off x="5529322" y="1246755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56" name="Google Shape;35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4869413" y="3747913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7" name="Google Shape;357;p29"/>
              <p:cNvSpPr txBox="1"/>
              <p:nvPr/>
            </p:nvSpPr>
            <p:spPr>
              <a:xfrm>
                <a:off x="4800936" y="360641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58" name="Google Shape;35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919865" y="290585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9" name="Google Shape;359;p29"/>
              <p:cNvSpPr txBox="1"/>
              <p:nvPr/>
            </p:nvSpPr>
            <p:spPr>
              <a:xfrm>
                <a:off x="3842684" y="269444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60" name="Google Shape;360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866439" y="2972373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1" name="Google Shape;361;p29"/>
              <p:cNvSpPr txBox="1"/>
              <p:nvPr/>
            </p:nvSpPr>
            <p:spPr>
              <a:xfrm>
                <a:off x="6778346" y="2755947"/>
                <a:ext cx="343723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62" name="Google Shape;36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225349" y="3740225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3" name="Google Shape;363;p29"/>
              <p:cNvSpPr txBox="1"/>
              <p:nvPr/>
            </p:nvSpPr>
            <p:spPr>
              <a:xfrm>
                <a:off x="5138092" y="3579431"/>
                <a:ext cx="343723" cy="2192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b="1" i="0" lang="it-IT" sz="825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9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Uma imagem com desenho&#10;&#10;Descrição gerada automaticamente" id="364" name="Google Shape;364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408822" y="4459898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5" name="Google Shape;365;p29"/>
              <p:cNvSpPr txBox="1"/>
              <p:nvPr/>
            </p:nvSpPr>
            <p:spPr>
              <a:xfrm>
                <a:off x="6384412" y="4276376"/>
                <a:ext cx="211829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66" name="Google Shape;366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7211680" y="3365420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7" name="Google Shape;367;p29"/>
              <p:cNvSpPr txBox="1"/>
              <p:nvPr/>
            </p:nvSpPr>
            <p:spPr>
              <a:xfrm>
                <a:off x="7128116" y="3188358"/>
                <a:ext cx="343723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b="1" i="0" sz="825" u="none" cap="none" strike="noStrike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Uma imagem com desenho&#10;&#10;Descrição gerada automaticamente" id="368" name="Google Shape;368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727620" y="419687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9" name="Google Shape;369;p29"/>
              <p:cNvSpPr txBox="1"/>
              <p:nvPr/>
            </p:nvSpPr>
            <p:spPr>
              <a:xfrm>
                <a:off x="5662430" y="4013147"/>
                <a:ext cx="28477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b="1" i="0" lang="it-IT" sz="800" u="none" cap="none" strike="noStrike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70" name="Google Shape;370;p29"/>
          <p:cNvSpPr txBox="1"/>
          <p:nvPr/>
        </p:nvSpPr>
        <p:spPr>
          <a:xfrm>
            <a:off x="7142480" y="3746306"/>
            <a:ext cx="476986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D3778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2D3778"/>
                </a:solidFill>
                <a:latin typeface="Calibri"/>
                <a:ea typeface="Calibri"/>
                <a:cs typeface="Calibri"/>
                <a:sym typeface="Calibri"/>
              </a:rPr>
              <a:t>MANAGEMENT COMMITTEE | </a:t>
            </a:r>
            <a:r>
              <a:rPr b="1" i="0" lang="it-IT" sz="2000" u="none" cap="none" strike="noStrike">
                <a:solidFill>
                  <a:srgbClr val="2690AE"/>
                </a:solidFill>
                <a:latin typeface="Calibri"/>
                <a:ea typeface="Calibri"/>
                <a:cs typeface="Calibri"/>
                <a:sym typeface="Calibri"/>
              </a:rPr>
              <a:t>51 Countries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D3778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2D3778"/>
                </a:solidFill>
                <a:latin typeface="Calibri"/>
                <a:ea typeface="Calibri"/>
                <a:cs typeface="Calibri"/>
                <a:sym typeface="Calibri"/>
              </a:rPr>
              <a:t>FULL NETWORK | </a:t>
            </a:r>
            <a:r>
              <a:rPr b="1" i="0" lang="it-IT" sz="2000" u="none" cap="none" strike="noStrike">
                <a:solidFill>
                  <a:srgbClr val="2690AE"/>
                </a:solidFill>
                <a:latin typeface="Calibri"/>
                <a:ea typeface="Calibri"/>
                <a:cs typeface="Calibri"/>
                <a:sym typeface="Calibri"/>
              </a:rPr>
              <a:t>~330 participants</a:t>
            </a:r>
            <a:endParaRPr b="1" i="0" sz="2000" u="none" cap="none" strike="noStrike">
              <a:solidFill>
                <a:srgbClr val="2690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9"/>
          <p:cNvSpPr txBox="1"/>
          <p:nvPr/>
        </p:nvSpPr>
        <p:spPr>
          <a:xfrm>
            <a:off x="338935" y="1403119"/>
            <a:ext cx="619167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None/>
            </a:pPr>
            <a:r>
              <a:rPr b="0" i="0" lang="it-IT" sz="1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This COST Action main goal is to foster </a:t>
            </a:r>
            <a:r>
              <a:rPr b="1" i="0" lang="it-IT" sz="1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awareness and support the creation and implementation of smart, healthy indoor and outdoor environments </a:t>
            </a:r>
            <a:r>
              <a:rPr b="0" i="0" lang="it-IT" sz="18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for present and future generations.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29"/>
          <p:cNvSpPr txBox="1"/>
          <p:nvPr>
            <p:ph type="title"/>
          </p:nvPr>
        </p:nvSpPr>
        <p:spPr>
          <a:xfrm>
            <a:off x="1857785" y="262900"/>
            <a:ext cx="10257572" cy="3873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b="1" i="0" lang="it-IT" sz="3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NET4Age-Friendly</a:t>
            </a:r>
            <a:r>
              <a:rPr b="1" i="0" lang="it-IT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| </a:t>
            </a:r>
            <a:r>
              <a:rPr b="1" i="0" lang="it-IT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International Interdisciplinary Network on Smart Healthy Age-friendly Environments</a:t>
            </a:r>
            <a:endParaRPr b="1" i="0" sz="17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29"/>
          <p:cNvSpPr txBox="1"/>
          <p:nvPr/>
        </p:nvSpPr>
        <p:spPr>
          <a:xfrm>
            <a:off x="7753296" y="5872944"/>
            <a:ext cx="4397829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B5D"/>
              </a:buClr>
              <a:buSzPts val="2400"/>
              <a:buFont typeface="Arial"/>
              <a:buNone/>
            </a:pPr>
            <a:r>
              <a:rPr b="1" i="1" lang="it-IT" sz="2400" u="none" cap="none" strike="noStrike">
                <a:solidFill>
                  <a:srgbClr val="1A2B5D"/>
                </a:solidFill>
                <a:latin typeface="Calibri"/>
                <a:ea typeface="Calibri"/>
                <a:cs typeface="Calibri"/>
                <a:sym typeface="Calibri"/>
              </a:rPr>
              <a:t>Chair          Vice-Chair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B5D"/>
              </a:buClr>
              <a:buSzPts val="1400"/>
              <a:buFont typeface="Arial"/>
              <a:buNone/>
            </a:pPr>
            <a:r>
              <a:rPr b="1" i="0" lang="it-IT" sz="1400" u="none" cap="none" strike="noStrike">
                <a:solidFill>
                  <a:srgbClr val="1A2B5D"/>
                </a:solidFill>
                <a:latin typeface="Calibri"/>
                <a:ea typeface="Calibri"/>
                <a:cs typeface="Calibri"/>
                <a:sym typeface="Calibri"/>
              </a:rPr>
              <a:t>Carina Dantas        Willeke van Staalduinen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Willeke van Staalduinen - AFEdemy" id="374" name="Google Shape;374;p29"/>
          <p:cNvPicPr preferRelativeResize="0"/>
          <p:nvPr/>
        </p:nvPicPr>
        <p:blipFill rotWithShape="1">
          <a:blip r:embed="rId10">
            <a:alphaModFix/>
          </a:blip>
          <a:srcRect b="0" l="12722" r="16118" t="5211"/>
          <a:stretch/>
        </p:blipFill>
        <p:spPr>
          <a:xfrm>
            <a:off x="10070998" y="4624832"/>
            <a:ext cx="904161" cy="1203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2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549350" y="4624832"/>
            <a:ext cx="902544" cy="1203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"/>
          <p:cNvSpPr txBox="1"/>
          <p:nvPr>
            <p:ph type="ctrTitle"/>
          </p:nvPr>
        </p:nvSpPr>
        <p:spPr>
          <a:xfrm>
            <a:off x="442913" y="1"/>
            <a:ext cx="7772400" cy="8882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Telemonitoring</a:t>
            </a:r>
            <a:endParaRPr/>
          </a:p>
        </p:txBody>
      </p:sp>
      <p:pic>
        <p:nvPicPr>
          <p:cNvPr id="381" name="Google Shape;38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20619" y="939117"/>
            <a:ext cx="8856663" cy="4563129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"/>
          <p:cNvSpPr txBox="1"/>
          <p:nvPr/>
        </p:nvSpPr>
        <p:spPr>
          <a:xfrm>
            <a:off x="3777342" y="5556676"/>
            <a:ext cx="609600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it-IT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TELEMONIT </a:t>
            </a:r>
            <a:r>
              <a:rPr b="0" i="0" lang="it-IT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https://www.sns24.gov.pt/guia/utilizar-a-aplicacao-movel-telemonit-sns-24/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3"/>
          <p:cNvPicPr preferRelativeResize="0"/>
          <p:nvPr/>
        </p:nvPicPr>
        <p:blipFill rotWithShape="1">
          <a:blip r:embed="rId4">
            <a:alphaModFix/>
          </a:blip>
          <a:srcRect b="7142" l="40133" r="21338" t="22221"/>
          <a:stretch/>
        </p:blipFill>
        <p:spPr>
          <a:xfrm>
            <a:off x="9851572" y="0"/>
            <a:ext cx="2315654" cy="2388104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3"/>
          <p:cNvSpPr txBox="1"/>
          <p:nvPr>
            <p:ph type="ctrTitle"/>
          </p:nvPr>
        </p:nvSpPr>
        <p:spPr>
          <a:xfrm>
            <a:off x="220717" y="0"/>
            <a:ext cx="7994596" cy="8528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Infrastructure</a:t>
            </a:r>
            <a:endParaRPr/>
          </a:p>
        </p:txBody>
      </p:sp>
      <p:pic>
        <p:nvPicPr>
          <p:cNvPr id="389" name="Google Shape;389;p3"/>
          <p:cNvPicPr preferRelativeResize="0"/>
          <p:nvPr/>
        </p:nvPicPr>
        <p:blipFill rotWithShape="1">
          <a:blip r:embed="rId5">
            <a:alphaModFix/>
          </a:blip>
          <a:srcRect b="7142" l="21875" r="21339" t="22221"/>
          <a:stretch/>
        </p:blipFill>
        <p:spPr>
          <a:xfrm>
            <a:off x="6324600" y="1727817"/>
            <a:ext cx="5542956" cy="3878328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3"/>
          <p:cNvSpPr txBox="1"/>
          <p:nvPr/>
        </p:nvSpPr>
        <p:spPr>
          <a:xfrm>
            <a:off x="6466114" y="5606145"/>
            <a:ext cx="5135052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it-IT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 AURORAL </a:t>
            </a:r>
            <a:r>
              <a:rPr b="0" i="0" lang="it-IT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https://www.auroral.eu/#/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1" name="Google Shape;391;p3"/>
          <p:cNvPicPr preferRelativeResize="0"/>
          <p:nvPr/>
        </p:nvPicPr>
        <p:blipFill rotWithShape="1">
          <a:blip r:embed="rId6">
            <a:alphaModFix/>
          </a:blip>
          <a:srcRect b="9048" l="20536" r="21696" t="19683"/>
          <a:stretch/>
        </p:blipFill>
        <p:spPr>
          <a:xfrm>
            <a:off x="220717" y="968828"/>
            <a:ext cx="5410210" cy="3754536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3"/>
          <p:cNvSpPr txBox="1"/>
          <p:nvPr/>
        </p:nvSpPr>
        <p:spPr>
          <a:xfrm>
            <a:off x="324444" y="4839381"/>
            <a:ext cx="541021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it-IT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CoEbre 5G LAB </a:t>
            </a:r>
            <a:r>
              <a:rPr b="0" i="0" lang="it-IT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https://i2cat.net/the-first-5g-area-in-catalonia-inaugurates-in-terres-de-lebre/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"/>
          <p:cNvSpPr txBox="1"/>
          <p:nvPr>
            <p:ph idx="1" type="subTitle"/>
          </p:nvPr>
        </p:nvSpPr>
        <p:spPr>
          <a:xfrm>
            <a:off x="4539341" y="6473980"/>
            <a:ext cx="5083628" cy="3840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0" i="0" lang="it-IT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RURAL COWORKING </a:t>
            </a:r>
            <a:r>
              <a:rPr b="0" i="0" lang="it-IT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http://estrategic.cat/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8" name="Google Shape;398;p6"/>
          <p:cNvPicPr preferRelativeResize="0"/>
          <p:nvPr/>
        </p:nvPicPr>
        <p:blipFill rotWithShape="1">
          <a:blip r:embed="rId4">
            <a:alphaModFix/>
          </a:blip>
          <a:srcRect b="7300" l="7858" r="32140" t="19162"/>
          <a:stretch/>
        </p:blipFill>
        <p:spPr>
          <a:xfrm>
            <a:off x="1055913" y="1205294"/>
            <a:ext cx="7315200" cy="5043107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"/>
          <p:cNvSpPr txBox="1"/>
          <p:nvPr>
            <p:ph type="ctrTitle"/>
          </p:nvPr>
        </p:nvSpPr>
        <p:spPr>
          <a:xfrm>
            <a:off x="10308773" y="990597"/>
            <a:ext cx="1654628" cy="8528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800">
                <a:latin typeface="Arial"/>
                <a:ea typeface="Arial"/>
                <a:cs typeface="Arial"/>
                <a:sym typeface="Arial"/>
              </a:rPr>
              <a:t>Work</a:t>
            </a:r>
            <a:endParaRPr sz="6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4_Modelo de apresentaçã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3_Modelo de apresentaçã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2_Modelo de apresentaçã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2016-11-14T13:56:45Z</dcterms:created>
  <dc:creator>Valentina Corvi</dc:creator>
</cp:coreProperties>
</file>