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7" r:id="rId5"/>
    <p:sldMasterId id="2147483719" r:id="rId6"/>
  </p:sldMasterIdLst>
  <p:notesMasterIdLst>
    <p:notesMasterId r:id="rId61"/>
  </p:notesMasterIdLst>
  <p:sldIdLst>
    <p:sldId id="261" r:id="rId7"/>
    <p:sldId id="274" r:id="rId8"/>
    <p:sldId id="265" r:id="rId9"/>
    <p:sldId id="273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292" r:id="rId37"/>
    <p:sldId id="313" r:id="rId38"/>
    <p:sldId id="314" r:id="rId39"/>
    <p:sldId id="315" r:id="rId40"/>
    <p:sldId id="316" r:id="rId41"/>
    <p:sldId id="317" r:id="rId42"/>
    <p:sldId id="318" r:id="rId43"/>
    <p:sldId id="319" r:id="rId44"/>
    <p:sldId id="320" r:id="rId45"/>
    <p:sldId id="321" r:id="rId46"/>
    <p:sldId id="322" r:id="rId47"/>
    <p:sldId id="323" r:id="rId48"/>
    <p:sldId id="324" r:id="rId49"/>
    <p:sldId id="325" r:id="rId50"/>
    <p:sldId id="332" r:id="rId51"/>
    <p:sldId id="333" r:id="rId52"/>
    <p:sldId id="334" r:id="rId53"/>
    <p:sldId id="335" r:id="rId54"/>
    <p:sldId id="339" r:id="rId55"/>
    <p:sldId id="340" r:id="rId56"/>
    <p:sldId id="336" r:id="rId57"/>
    <p:sldId id="337" r:id="rId58"/>
    <p:sldId id="338" r:id="rId59"/>
    <p:sldId id="272" r:id="rId6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5F43"/>
    <a:srgbClr val="E0255A"/>
    <a:srgbClr val="681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53"/>
    <p:restoredTop sz="94694"/>
  </p:normalViewPr>
  <p:slideViewPr>
    <p:cSldViewPr snapToGrid="0">
      <p:cViewPr varScale="1">
        <p:scale>
          <a:sx n="67" d="100"/>
          <a:sy n="67" d="100"/>
        </p:scale>
        <p:origin x="-1104" y="-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63" Type="http://schemas.openxmlformats.org/officeDocument/2006/relationships/presProps" Target="presProps.xml"/><Relationship Id="rId64" Type="http://schemas.openxmlformats.org/officeDocument/2006/relationships/viewProps" Target="viewProps.xml"/><Relationship Id="rId65" Type="http://schemas.openxmlformats.org/officeDocument/2006/relationships/theme" Target="theme/theme1.xml"/><Relationship Id="rId66" Type="http://schemas.openxmlformats.org/officeDocument/2006/relationships/tableStyles" Target="tableStyles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60" Type="http://schemas.openxmlformats.org/officeDocument/2006/relationships/slide" Target="slides/slide54.xml"/><Relationship Id="rId61" Type="http://schemas.openxmlformats.org/officeDocument/2006/relationships/notesMaster" Target="notesMasters/notesMaster1.xml"/><Relationship Id="rId62" Type="http://schemas.openxmlformats.org/officeDocument/2006/relationships/printerSettings" Target="printerSettings/printerSettings1.bin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AF1499-360A-43DC-83BA-9CC51B1A4733}" type="datetimeFigureOut">
              <a:rPr lang="fr-BE" smtClean="0"/>
              <a:t>15/06/22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13F67-51C8-4CFB-9E3C-6CC6536DE695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1198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9" name="Google Shape;12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31e0c1aed0_0_1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6" name="Google Shape;106;g131e0c1aed0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6" name="Google Shape;9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31e0c1aed0_0_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" name="Google Shape;111;g131e0c1aed0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31e0c1aed0_0_1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6" name="Google Shape;116;g131e0c1aed0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31e0c1aed0_0_2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1" name="Google Shape;121;g131e0c1aed0_0_2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31e0c1aed0_0_3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7" name="Google Shape;127;g131e0c1aed0_0_3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31e0c1aed0_0_36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3" name="Google Shape;133;g131e0c1aed0_0_3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131e0c1aed0_0_9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9" name="Google Shape;139;g131e0c1aed0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9" name="Google Shape;12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9392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339563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810291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Through the associative approach, we are able to make the voice at highest level: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/>
            </a:r>
            <a:br>
              <a:rPr lang="en-GB" dirty="0"/>
            </a:br>
            <a:r>
              <a:rPr lang="en-GB" dirty="0"/>
              <a:t>NET - tourism industry</a:t>
            </a:r>
            <a:br>
              <a:rPr lang="en-GB" dirty="0"/>
            </a:br>
            <a:r>
              <a:rPr lang="en-GB" dirty="0"/>
              <a:t>Coordinator in Pact for Skills in Tourism</a:t>
            </a:r>
            <a:br>
              <a:rPr lang="en-GB" dirty="0"/>
            </a:br>
            <a:r>
              <a:rPr lang="en-GB" dirty="0"/>
              <a:t>Civil Dialogue Group Rural Development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Pact for skills - NTG – Next tourism Generation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Expert and Working Groups European Commission</a:t>
            </a:r>
            <a:endParaRPr dirty="0"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02714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327923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has gone?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remains?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changes?</a:t>
            </a:r>
            <a:endParaRPr dirty="0"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BFFE8-8389-1249-961B-3BAEB5490355}" type="slidenum">
              <a:rPr lang="es-ES_tradnl" smtClean="0"/>
              <a:pPr/>
              <a:t>42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490329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7" name="Google Shape;11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9" name="Google Shape;12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9" name="Google Shape;12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15/06/22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0669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15/06/22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449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15/06/22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7753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1154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094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109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349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4019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029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424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684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15/06/22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8602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70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623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1143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017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221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8170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962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306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959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488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15/06/22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0553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373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6662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6196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5595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663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826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82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359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585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628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15/06/22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6441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28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824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729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293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607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9211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187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431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062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312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15/06/22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964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146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6718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535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923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205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223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611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5310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736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747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15/06/22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4984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270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591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563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156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15/06/22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8471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15/06/22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8432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15/06/22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6976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1.xml"/><Relationship Id="rId11" Type="http://schemas.openxmlformats.org/officeDocument/2006/relationships/theme" Target="../theme/theme4.xml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3.xml"/><Relationship Id="rId3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6.xml"/><Relationship Id="rId6" Type="http://schemas.openxmlformats.org/officeDocument/2006/relationships/slideLayout" Target="../slideLayouts/slideLayout47.xml"/><Relationship Id="rId7" Type="http://schemas.openxmlformats.org/officeDocument/2006/relationships/slideLayout" Target="../slideLayouts/slideLayout48.xml"/><Relationship Id="rId8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9.xml"/><Relationship Id="rId8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/>
              <a:t>15/06/22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2456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9877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kern="0"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kern="0"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 kern="0"/>
              <a:pPr/>
              <a:t>‹#›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297925064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8" r:id="rId3"/>
    <p:sldLayoutId id="2147483689" r:id="rId4"/>
    <p:sldLayoutId id="2147483690" r:id="rId5"/>
    <p:sldLayoutId id="2147483692" r:id="rId6"/>
    <p:sldLayoutId id="2147483693" r:id="rId7"/>
    <p:sldLayoutId id="2147483694" r:id="rId8"/>
    <p:sldLayoutId id="2147483695" r:id="rId9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it-IT" kern="0"/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362612685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 kern="0"/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28450012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8331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9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0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1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0.png"/><Relationship Id="rId5" Type="http://schemas.openxmlformats.org/officeDocument/2006/relationships/hyperlink" Target="https://www.jakobbauer.at/urlaub-romantik/" TargetMode="External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3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43.png"/><Relationship Id="rId5" Type="http://schemas.openxmlformats.org/officeDocument/2006/relationships/image" Target="../media/image46.png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3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image" Target="../media/image6.png"/><Relationship Id="rId3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image" Target="../media/image6.png"/><Relationship Id="rId3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image" Target="../media/image6.png"/><Relationship Id="rId3" Type="http://schemas.openxmlformats.org/officeDocument/2006/relationships/image" Target="../media/image5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image" Target="../media/image6.png"/><Relationship Id="rId3" Type="http://schemas.openxmlformats.org/officeDocument/2006/relationships/image" Target="../media/image5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3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9746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xmlns="" id="{8ADEB16F-4279-8239-CF80-217F95DE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988" y="-1"/>
            <a:ext cx="14673976" cy="6857999"/>
          </a:xfrm>
        </p:spPr>
      </p:pic>
    </p:spTree>
    <p:extLst>
      <p:ext uri="{BB962C8B-B14F-4D97-AF65-F5344CB8AC3E}">
        <p14:creationId xmlns:p14="http://schemas.microsoft.com/office/powerpoint/2010/main" val="327303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3"/>
          <p:cNvSpPr txBox="1">
            <a:spLocks noGrp="1"/>
          </p:cNvSpPr>
          <p:nvPr>
            <p:ph type="ctrTitle"/>
          </p:nvPr>
        </p:nvSpPr>
        <p:spPr>
          <a:xfrm>
            <a:off x="0" y="691983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>
              <a:buClr>
                <a:schemeClr val="lt1"/>
              </a:buClr>
              <a:buSzPts val="15000"/>
            </a:pPr>
            <a:r>
              <a:rPr lang="en-US" b="1" dirty="0">
                <a:solidFill>
                  <a:srgbClr val="FFFFFF"/>
                </a:solidFill>
                <a:latin typeface="+mj-lt"/>
              </a:rPr>
              <a:t>Ms. Patricia ANDRIOT</a:t>
            </a:r>
            <a:endParaRPr dirty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375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>
            <a:spLocks noGrp="1"/>
          </p:cNvSpPr>
          <p:nvPr>
            <p:ph type="ctrTitle"/>
          </p:nvPr>
        </p:nvSpPr>
        <p:spPr>
          <a:xfrm>
            <a:off x="0" y="0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>
              <a:buSzPts val="4400"/>
            </a:pPr>
            <a:r>
              <a:rPr lang="en-US" sz="4400" dirty="0" smtClean="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Where </a:t>
            </a:r>
            <a:r>
              <a:rPr lang="en-US" sz="4400" dirty="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am I talking about?</a:t>
            </a:r>
            <a:r>
              <a:rPr lang="en-US" sz="4400" dirty="0"/>
              <a:t/>
            </a:r>
            <a:br>
              <a:rPr lang="en-US" sz="4400" dirty="0"/>
            </a:br>
            <a:endParaRPr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lum/>
            <a:alphaModFix/>
          </a:blip>
          <a:srcRect/>
          <a:stretch>
            <a:fillRect/>
          </a:stretch>
        </p:blipFill>
        <p:spPr>
          <a:xfrm>
            <a:off x="3939440" y="4128527"/>
            <a:ext cx="2447280" cy="118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 cstate="print">
            <a:lum/>
            <a:alphaModFix/>
          </a:blip>
          <a:srcRect/>
          <a:stretch>
            <a:fillRect/>
          </a:stretch>
        </p:blipFill>
        <p:spPr>
          <a:xfrm>
            <a:off x="612192" y="3331924"/>
            <a:ext cx="1655936" cy="1265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128" y="3404843"/>
            <a:ext cx="1671312" cy="1099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68" y="4504839"/>
            <a:ext cx="2880319" cy="979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184" y="1263707"/>
            <a:ext cx="3579712" cy="214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855582" y="1304142"/>
            <a:ext cx="63844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fr-FR" sz="24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Double cap or dual </a:t>
            </a:r>
            <a:r>
              <a:rPr lang="fr-FR" sz="2400" kern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role</a:t>
            </a:r>
            <a:r>
              <a:rPr lang="fr-FR" sz="24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but to </a:t>
            </a:r>
            <a:r>
              <a:rPr lang="fr-FR" sz="2400" kern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sum</a:t>
            </a:r>
            <a:r>
              <a:rPr lang="fr-FR" sz="24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up,  </a:t>
            </a:r>
            <a:r>
              <a:rPr lang="fr-FR" sz="2400" kern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it</a:t>
            </a:r>
            <a:r>
              <a:rPr lang="fr-FR" sz="24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2400" kern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</a:t>
            </a:r>
            <a:r>
              <a:rPr lang="fr-FR" sz="24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fr-FR" sz="2400" kern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common</a:t>
            </a:r>
            <a:r>
              <a:rPr lang="fr-FR" sz="24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2400" kern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voice</a:t>
            </a:r>
            <a:r>
              <a:rPr lang="fr-FR" sz="24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of public </a:t>
            </a:r>
            <a:r>
              <a:rPr lang="fr-FR" sz="2400" kern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policies</a:t>
            </a:r>
            <a:r>
              <a:rPr lang="fr-FR" sz="24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about place of social </a:t>
            </a:r>
            <a:r>
              <a:rPr lang="fr-FR" sz="2400" kern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economy</a:t>
            </a:r>
            <a:r>
              <a:rPr lang="fr-FR" sz="24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rural area at </a:t>
            </a:r>
            <a:r>
              <a:rPr lang="fr-FR" sz="2400" kern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different</a:t>
            </a:r>
            <a:r>
              <a:rPr lang="fr-FR" sz="24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2400" kern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levels</a:t>
            </a:r>
            <a:r>
              <a:rPr lang="fr-FR" sz="24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lang="fr-FR"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184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 txBox="1">
            <a:spLocks noGrp="1"/>
          </p:cNvSpPr>
          <p:nvPr>
            <p:ph type="subTitle" idx="1"/>
          </p:nvPr>
        </p:nvSpPr>
        <p:spPr>
          <a:xfrm>
            <a:off x="596504" y="239110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Click here to add body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4"/>
          <p:cNvSpPr txBox="1"/>
          <p:nvPr/>
        </p:nvSpPr>
        <p:spPr>
          <a:xfrm>
            <a:off x="442913" y="1395412"/>
            <a:ext cx="64008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90000"/>
              </a:lnSpc>
              <a:buClr>
                <a:srgbClr val="FF0000"/>
              </a:buClr>
              <a:buSzPts val="3000"/>
              <a:buFont typeface="Arial"/>
              <a:buNone/>
            </a:pPr>
            <a:r>
              <a:rPr lang="it-IT" sz="3000" kern="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subtitle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4"/>
          <p:cNvSpPr txBox="1"/>
          <p:nvPr/>
        </p:nvSpPr>
        <p:spPr>
          <a:xfrm>
            <a:off x="596504" y="3372561"/>
            <a:ext cx="609361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00100" lvl="1" indent="-342900"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it-IT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List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it-IT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List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it-IT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List 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4"/>
          <p:cNvSpPr txBox="1">
            <a:spLocks noGrp="1"/>
          </p:cNvSpPr>
          <p:nvPr>
            <p:ph type="ctrTitle"/>
          </p:nvPr>
        </p:nvSpPr>
        <p:spPr>
          <a:xfrm>
            <a:off x="1039661" y="438411"/>
            <a:ext cx="9557358" cy="957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algn="l">
              <a:buSzPts val="4500"/>
            </a:pPr>
            <a:r>
              <a:rPr lang="fr-FR" sz="4800" b="1" dirty="0"/>
              <a:t/>
            </a:r>
            <a:br>
              <a:rPr lang="fr-FR" sz="4800" b="1" dirty="0"/>
            </a:br>
            <a:r>
              <a:rPr lang="en-US" sz="4400" b="1" dirty="0" smtClean="0"/>
              <a:t>What </a:t>
            </a:r>
            <a:r>
              <a:rPr lang="en-US" sz="4400" b="1" dirty="0"/>
              <a:t>is the context of rurality in France? main characteristics</a:t>
            </a:r>
            <a:endParaRPr sz="4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5412"/>
            <a:ext cx="3274446" cy="4631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554" y="3834226"/>
            <a:ext cx="2421435" cy="1824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323" y="2970837"/>
            <a:ext cx="2102799" cy="103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718" y="2043872"/>
            <a:ext cx="2574831" cy="110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contenu 6"/>
          <p:cNvSpPr txBox="1">
            <a:spLocks/>
          </p:cNvSpPr>
          <p:nvPr/>
        </p:nvSpPr>
        <p:spPr>
          <a:xfrm>
            <a:off x="7290052" y="1311328"/>
            <a:ext cx="4474840" cy="3987182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Tx/>
              <a:buChar char="-"/>
            </a:pPr>
            <a:r>
              <a:rPr lang="en-GB" sz="1800" kern="0" dirty="0" smtClean="0">
                <a:solidFill>
                  <a:prstClr val="black"/>
                </a:solidFill>
              </a:rPr>
              <a:t>30 % of population in rural areas </a:t>
            </a:r>
          </a:p>
          <a:p>
            <a:pPr marL="285750" indent="-285750">
              <a:buFontTx/>
              <a:buChar char="-"/>
            </a:pPr>
            <a:r>
              <a:rPr lang="en-GB" sz="1800" kern="0" dirty="0" smtClean="0">
                <a:solidFill>
                  <a:prstClr val="black"/>
                </a:solidFill>
              </a:rPr>
              <a:t>High density for rurality </a:t>
            </a:r>
          </a:p>
          <a:p>
            <a:pPr marL="285750" indent="-285750">
              <a:buFontTx/>
              <a:buChar char="-"/>
            </a:pPr>
            <a:r>
              <a:rPr lang="en-GB" sz="1800" kern="0" dirty="0" smtClean="0">
                <a:solidFill>
                  <a:prstClr val="black"/>
                </a:solidFill>
              </a:rPr>
              <a:t>Half the urban population consider living in rural areas would be an improvement to their quality of life</a:t>
            </a:r>
          </a:p>
          <a:p>
            <a:pPr marL="285750" indent="-285750">
              <a:buFontTx/>
              <a:buChar char="-"/>
            </a:pPr>
            <a:r>
              <a:rPr lang="en-GB" sz="1800" kern="0" dirty="0" smtClean="0">
                <a:solidFill>
                  <a:prstClr val="black"/>
                </a:solidFill>
              </a:rPr>
              <a:t>But many bottlenecks remain with unequal access to core services as a result. </a:t>
            </a:r>
          </a:p>
          <a:p>
            <a:pPr marL="285750" indent="-285750">
              <a:buFontTx/>
              <a:buChar char="-"/>
            </a:pPr>
            <a:r>
              <a:rPr lang="en-GB" sz="1800" kern="0" dirty="0" smtClean="0">
                <a:solidFill>
                  <a:prstClr val="black"/>
                </a:solidFill>
              </a:rPr>
              <a:t>These handicaps were seen as preventing many rural areas from making the most of their assets.</a:t>
            </a:r>
          </a:p>
          <a:p>
            <a:pPr marL="285750" indent="-285750">
              <a:buFontTx/>
              <a:buChar char="-"/>
            </a:pPr>
            <a:r>
              <a:rPr lang="en-GB" sz="1800" kern="0" dirty="0" smtClean="0">
                <a:solidFill>
                  <a:prstClr val="black"/>
                </a:solidFill>
              </a:rPr>
              <a:t>A growing feeling that rural areas had been left behind emerged </a:t>
            </a:r>
            <a:r>
              <a:rPr lang="en-GB" sz="1800" kern="0" dirty="0" smtClean="0">
                <a:solidFill>
                  <a:prstClr val="black"/>
                </a:solidFill>
                <a:sym typeface="Wingdings" panose="05000000000000000000" pitchFamily="2" charset="2"/>
              </a:rPr>
              <a:t> yellow vests crisis in 2018</a:t>
            </a:r>
            <a:endParaRPr lang="en-GB" sz="1800" kern="0" dirty="0" smtClean="0">
              <a:solidFill>
                <a:prstClr val="black"/>
              </a:solidFill>
            </a:endParaRPr>
          </a:p>
          <a:p>
            <a:endParaRPr lang="es-ES" kern="0" dirty="0"/>
          </a:p>
        </p:txBody>
      </p:sp>
    </p:spTree>
    <p:extLst>
      <p:ext uri="{BB962C8B-B14F-4D97-AF65-F5344CB8AC3E}">
        <p14:creationId xmlns:p14="http://schemas.microsoft.com/office/powerpoint/2010/main" val="255813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5"/>
          <p:cNvSpPr txBox="1">
            <a:spLocks/>
          </p:cNvSpPr>
          <p:nvPr/>
        </p:nvSpPr>
        <p:spPr>
          <a:xfrm>
            <a:off x="1326715" y="-66278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s-ES" sz="4300" b="1" kern="0" dirty="0" smtClean="0">
                <a:solidFill>
                  <a:srgbClr val="E7E6E6"/>
                </a:solidFill>
              </a:rPr>
              <a:t>     </a:t>
            </a:r>
            <a:r>
              <a:rPr lang="en-GB" sz="4300" b="1" kern="0" dirty="0" smtClean="0">
                <a:solidFill>
                  <a:srgbClr val="E7E6E6"/>
                </a:solidFill>
              </a:rPr>
              <a:t>The adoption of the rural agenda</a:t>
            </a:r>
            <a:endParaRPr lang="en-GB" sz="4300" b="1" kern="0" dirty="0">
              <a:solidFill>
                <a:srgbClr val="E7E6E6"/>
              </a:solidFill>
            </a:endParaRPr>
          </a:p>
        </p:txBody>
      </p:sp>
      <p:sp>
        <p:nvSpPr>
          <p:cNvPr id="5" name="Espace réservé du contenu 6"/>
          <p:cNvSpPr txBox="1">
            <a:spLocks/>
          </p:cNvSpPr>
          <p:nvPr/>
        </p:nvSpPr>
        <p:spPr>
          <a:xfrm>
            <a:off x="5327915" y="1413331"/>
            <a:ext cx="5966453" cy="4992000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7500" kern="0" dirty="0" smtClean="0"/>
              <a:t>In the “</a:t>
            </a:r>
            <a:r>
              <a:rPr lang="en-GB" sz="7500" i="1" kern="0" dirty="0" smtClean="0"/>
              <a:t>Great national debate</a:t>
            </a:r>
            <a:r>
              <a:rPr lang="en-GB" sz="7500" kern="0" dirty="0" smtClean="0"/>
              <a:t>” that followed the yellow vests crisis stakeholders advocated that </a:t>
            </a:r>
            <a:r>
              <a:rPr lang="en-GB" sz="7500" b="1" kern="0" dirty="0" smtClean="0"/>
              <a:t>a French declination </a:t>
            </a:r>
            <a:r>
              <a:rPr lang="en-GB" sz="7500" kern="0" dirty="0" smtClean="0"/>
              <a:t>of the </a:t>
            </a:r>
            <a:r>
              <a:rPr lang="en-GB" sz="7500" b="1" kern="0" dirty="0" smtClean="0"/>
              <a:t>European Rural agenda</a:t>
            </a:r>
            <a:r>
              <a:rPr lang="en-GB" sz="7500" kern="0" dirty="0" smtClean="0"/>
              <a:t> should be adopted</a:t>
            </a:r>
            <a:r>
              <a:rPr lang="en-GB" sz="5900" kern="0" dirty="0" smtClean="0"/>
              <a:t>. </a:t>
            </a:r>
          </a:p>
          <a:p>
            <a:endParaRPr lang="en-GB" sz="4300" kern="0" dirty="0" smtClean="0"/>
          </a:p>
          <a:p>
            <a:pPr>
              <a:spcBef>
                <a:spcPts val="427"/>
              </a:spcBef>
            </a:pPr>
            <a:r>
              <a:rPr lang="en-GB" sz="7500" kern="0" dirty="0" smtClean="0"/>
              <a:t>A decision was made to </a:t>
            </a:r>
            <a:r>
              <a:rPr lang="en-GB" sz="7500" b="1" kern="0" dirty="0" smtClean="0"/>
              <a:t>take action </a:t>
            </a:r>
            <a:r>
              <a:rPr lang="en-GB" sz="7500" kern="0" dirty="0" smtClean="0"/>
              <a:t>in order to </a:t>
            </a:r>
            <a:r>
              <a:rPr lang="en-GB" sz="7500" b="1" kern="0" dirty="0" smtClean="0"/>
              <a:t>step up the pace of change : </a:t>
            </a:r>
            <a:r>
              <a:rPr lang="en-GB" sz="7500" kern="0" dirty="0" smtClean="0"/>
              <a:t>break down  silos and bridge inequality gaps faster </a:t>
            </a:r>
          </a:p>
          <a:p>
            <a:pPr>
              <a:spcBef>
                <a:spcPts val="427"/>
              </a:spcBef>
            </a:pPr>
            <a:endParaRPr lang="en-GB" sz="5900" b="1" kern="0" dirty="0" smtClean="0"/>
          </a:p>
          <a:p>
            <a:pPr>
              <a:spcBef>
                <a:spcPts val="427"/>
              </a:spcBef>
            </a:pPr>
            <a:r>
              <a:rPr lang="en-GB" sz="7500" kern="0" dirty="0" smtClean="0"/>
              <a:t>A team of elected representatives was invited to formulate the content of the agenda through a </a:t>
            </a:r>
            <a:r>
              <a:rPr lang="en-GB" sz="7500" b="1" kern="0" dirty="0" smtClean="0"/>
              <a:t>broad consultative process </a:t>
            </a:r>
          </a:p>
          <a:p>
            <a:pPr>
              <a:spcBef>
                <a:spcPts val="427"/>
              </a:spcBef>
            </a:pPr>
            <a:endParaRPr lang="en-GB" sz="5900" kern="0" dirty="0" smtClean="0"/>
          </a:p>
          <a:p>
            <a:pPr>
              <a:spcBef>
                <a:spcPts val="427"/>
              </a:spcBef>
            </a:pPr>
            <a:r>
              <a:rPr lang="en-GB" sz="7500" b="1" kern="0" dirty="0" smtClean="0"/>
              <a:t>The result is the rural agenda: </a:t>
            </a:r>
            <a:r>
              <a:rPr lang="en-GB" sz="7500" i="1" kern="0" dirty="0" smtClean="0"/>
              <a:t>it is at the same time</a:t>
            </a:r>
          </a:p>
          <a:p>
            <a:pPr marL="0" lvl="1">
              <a:spcBef>
                <a:spcPts val="427"/>
              </a:spcBef>
            </a:pPr>
            <a:r>
              <a:rPr lang="en-GB" sz="7500" kern="0" dirty="0" smtClean="0"/>
              <a:t>a long-term policy framework; </a:t>
            </a:r>
          </a:p>
          <a:p>
            <a:pPr marL="0" lvl="1">
              <a:spcBef>
                <a:spcPts val="427"/>
              </a:spcBef>
            </a:pPr>
            <a:r>
              <a:rPr lang="en-GB" sz="7500" kern="0" dirty="0" smtClean="0"/>
              <a:t>an implementation process and </a:t>
            </a:r>
          </a:p>
          <a:p>
            <a:pPr marL="0" lvl="1">
              <a:spcBef>
                <a:spcPts val="427"/>
              </a:spcBef>
            </a:pPr>
            <a:r>
              <a:rPr lang="en-GB" sz="7500" kern="0" dirty="0" smtClean="0"/>
              <a:t>an action plan of 181 measures to support the inclusion of rural areas in terms of health, mobility, youth and employment ;</a:t>
            </a:r>
          </a:p>
          <a:p>
            <a:endParaRPr lang="es-ES" kern="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43" y="1220755"/>
            <a:ext cx="4604051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164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5"/>
          <p:cNvSpPr txBox="1">
            <a:spLocks/>
          </p:cNvSpPr>
          <p:nvPr/>
        </p:nvSpPr>
        <p:spPr>
          <a:xfrm>
            <a:off x="1458038" y="-38511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s-ES" sz="4300" b="1" kern="0" dirty="0" smtClean="0">
                <a:solidFill>
                  <a:srgbClr val="E7E6E6"/>
                </a:solidFill>
              </a:rPr>
              <a:t>     </a:t>
            </a:r>
            <a:r>
              <a:rPr lang="en-GB" sz="3200" b="1" kern="0" dirty="0" smtClean="0">
                <a:solidFill>
                  <a:srgbClr val="E7E6E6"/>
                </a:solidFill>
              </a:rPr>
              <a:t>The rural agenda’s diversified content</a:t>
            </a:r>
            <a:endParaRPr lang="en-GB" sz="4300" b="1" kern="0" dirty="0">
              <a:solidFill>
                <a:srgbClr val="E7E6E6"/>
              </a:solidFill>
            </a:endParaRPr>
          </a:p>
        </p:txBody>
      </p:sp>
      <p:sp>
        <p:nvSpPr>
          <p:cNvPr id="4" name="Espace réservé du contenu 6"/>
          <p:cNvSpPr txBox="1">
            <a:spLocks/>
          </p:cNvSpPr>
          <p:nvPr/>
        </p:nvSpPr>
        <p:spPr>
          <a:xfrm>
            <a:off x="6001855" y="1200857"/>
            <a:ext cx="5568619" cy="5184576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2400" b="1" kern="0" dirty="0" smtClean="0"/>
              <a:t>181 measures </a:t>
            </a:r>
          </a:p>
          <a:p>
            <a:r>
              <a:rPr lang="en-GB" sz="2400" kern="0" dirty="0" smtClean="0"/>
              <a:t>Measures are very concrete  and focus on improving people’s </a:t>
            </a:r>
            <a:r>
              <a:rPr lang="en-GB" sz="2400" b="1" kern="0" dirty="0" smtClean="0"/>
              <a:t>every day life</a:t>
            </a:r>
          </a:p>
          <a:p>
            <a:r>
              <a:rPr lang="en-GB" sz="2100" i="1" kern="0" dirty="0" smtClean="0"/>
              <a:t>e.g. connected campuses, 1000 cafes initiatives, small railway lines, youth mentorship, engineering in local communities, houses providing core public services at less than 30' of every rural dweller…..</a:t>
            </a:r>
          </a:p>
          <a:p>
            <a:endParaRPr lang="en-GB" sz="2100" i="1" kern="0" dirty="0"/>
          </a:p>
        </p:txBody>
      </p:sp>
      <p:sp>
        <p:nvSpPr>
          <p:cNvPr id="5" name="Espace réservé du contenu 1"/>
          <p:cNvSpPr txBox="1">
            <a:spLocks/>
          </p:cNvSpPr>
          <p:nvPr/>
        </p:nvSpPr>
        <p:spPr>
          <a:xfrm>
            <a:off x="491735" y="1155817"/>
            <a:ext cx="5376597" cy="50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Clr>
                <a:srgbClr val="000000"/>
              </a:buClr>
            </a:pPr>
            <a:r>
              <a:rPr lang="en-GB" sz="2700" b="1" kern="0" dirty="0" smtClean="0">
                <a:solidFill>
                  <a:srgbClr val="000000"/>
                </a:solidFill>
              </a:rPr>
              <a:t>3 objectives </a:t>
            </a:r>
          </a:p>
          <a:p>
            <a:pPr marL="380990" indent="-380990">
              <a:spcBef>
                <a:spcPts val="427"/>
              </a:spcBef>
              <a:buClr>
                <a:srgbClr val="000000"/>
              </a:buClr>
              <a:buFontTx/>
              <a:buChar char="-"/>
            </a:pPr>
            <a:r>
              <a:rPr lang="en-GB" sz="2100" kern="0" dirty="0" smtClean="0">
                <a:solidFill>
                  <a:srgbClr val="000000"/>
                </a:solidFill>
              </a:rPr>
              <a:t>Enhancing the place of  rural areas as drivers of change;</a:t>
            </a:r>
          </a:p>
          <a:p>
            <a:pPr marL="380990" indent="-380990">
              <a:spcBef>
                <a:spcPts val="427"/>
              </a:spcBef>
              <a:buClr>
                <a:srgbClr val="000000"/>
              </a:buClr>
              <a:buFontTx/>
              <a:buChar char="-"/>
            </a:pPr>
            <a:r>
              <a:rPr lang="en-GB" sz="2100" kern="0" dirty="0" smtClean="0">
                <a:solidFill>
                  <a:srgbClr val="000000"/>
                </a:solidFill>
              </a:rPr>
              <a:t>Improving  the daily life of people living in rural areas ;</a:t>
            </a:r>
          </a:p>
          <a:p>
            <a:pPr marL="380990" indent="-380990">
              <a:spcBef>
                <a:spcPts val="427"/>
              </a:spcBef>
              <a:buClr>
                <a:srgbClr val="000000"/>
              </a:buClr>
              <a:buFontTx/>
              <a:buChar char="-"/>
            </a:pPr>
            <a:r>
              <a:rPr lang="en-GB" sz="2100" kern="0" dirty="0" smtClean="0">
                <a:solidFill>
                  <a:srgbClr val="000000"/>
                </a:solidFill>
              </a:rPr>
              <a:t>Replacing  top-down decisions by more place sensitive and bottom up and decisions.</a:t>
            </a:r>
          </a:p>
          <a:p>
            <a:pPr marL="0" indent="0">
              <a:buClr>
                <a:srgbClr val="000000"/>
              </a:buClr>
            </a:pPr>
            <a:r>
              <a:rPr lang="en-GB" sz="2700" b="1" kern="0" dirty="0" smtClean="0">
                <a:solidFill>
                  <a:srgbClr val="000000"/>
                </a:solidFill>
              </a:rPr>
              <a:t>5 areas</a:t>
            </a:r>
          </a:p>
          <a:p>
            <a:pPr>
              <a:buClr>
                <a:srgbClr val="000000"/>
              </a:buClr>
              <a:buFontTx/>
              <a:buChar char="-"/>
            </a:pPr>
            <a:r>
              <a:rPr lang="en-GB" sz="2300" kern="0" dirty="0" smtClean="0">
                <a:solidFill>
                  <a:srgbClr val="000000"/>
                </a:solidFill>
              </a:rPr>
              <a:t>Digitalisation</a:t>
            </a:r>
          </a:p>
          <a:p>
            <a:pPr>
              <a:buClr>
                <a:srgbClr val="000000"/>
              </a:buClr>
              <a:buFontTx/>
              <a:buChar char="-"/>
            </a:pPr>
            <a:r>
              <a:rPr lang="en-GB" sz="2300" kern="0" dirty="0" smtClean="0">
                <a:solidFill>
                  <a:srgbClr val="000000"/>
                </a:solidFill>
              </a:rPr>
              <a:t>Health</a:t>
            </a:r>
          </a:p>
          <a:p>
            <a:pPr>
              <a:buClr>
                <a:srgbClr val="000000"/>
              </a:buClr>
              <a:buFontTx/>
              <a:buChar char="-"/>
            </a:pPr>
            <a:r>
              <a:rPr lang="en-GB" sz="2300" kern="0" dirty="0" smtClean="0">
                <a:solidFill>
                  <a:srgbClr val="000000"/>
                </a:solidFill>
              </a:rPr>
              <a:t>Mobility</a:t>
            </a:r>
          </a:p>
          <a:p>
            <a:pPr>
              <a:buClr>
                <a:srgbClr val="000000"/>
              </a:buClr>
              <a:buFontTx/>
              <a:buChar char="-"/>
            </a:pPr>
            <a:r>
              <a:rPr lang="en-GB" sz="2300" kern="0" dirty="0" smtClean="0">
                <a:solidFill>
                  <a:srgbClr val="000000"/>
                </a:solidFill>
              </a:rPr>
              <a:t>Youth &amp; employment </a:t>
            </a:r>
          </a:p>
          <a:p>
            <a:pPr>
              <a:buClr>
                <a:srgbClr val="000000"/>
              </a:buClr>
              <a:buFontTx/>
              <a:buChar char="-"/>
            </a:pPr>
            <a:r>
              <a:rPr lang="en-GB" sz="2300" kern="0" dirty="0" smtClean="0">
                <a:solidFill>
                  <a:srgbClr val="000000"/>
                </a:solidFill>
              </a:rPr>
              <a:t>Services of general interest</a:t>
            </a:r>
          </a:p>
          <a:p>
            <a:pPr marL="0" indent="0">
              <a:buClr>
                <a:srgbClr val="000000"/>
              </a:buClr>
            </a:pPr>
            <a:endParaRPr lang="en-GB" sz="1700" kern="0" dirty="0" smtClean="0">
              <a:solidFill>
                <a:srgbClr val="000000"/>
              </a:solidFill>
            </a:endParaRPr>
          </a:p>
          <a:p>
            <a:pPr marL="0" indent="0">
              <a:buClr>
                <a:srgbClr val="000000"/>
              </a:buClr>
            </a:pPr>
            <a:endParaRPr lang="en-GB" sz="2100" kern="0" dirty="0" smtClean="0">
              <a:solidFill>
                <a:srgbClr val="000000"/>
              </a:solidFill>
            </a:endParaRPr>
          </a:p>
          <a:p>
            <a:pPr marL="0" indent="0">
              <a:buClr>
                <a:srgbClr val="000000"/>
              </a:buClr>
            </a:pPr>
            <a:endParaRPr lang="en-GB" sz="2100" kern="0" dirty="0">
              <a:solidFill>
                <a:srgbClr val="0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238" y="4309432"/>
            <a:ext cx="68834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171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 txBox="1">
            <a:spLocks noGrp="1"/>
          </p:cNvSpPr>
          <p:nvPr>
            <p:ph type="ctrTitle"/>
          </p:nvPr>
        </p:nvSpPr>
        <p:spPr>
          <a:xfrm>
            <a:off x="442913" y="192087"/>
            <a:ext cx="11557021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algn="l">
              <a:buSzPts val="4500"/>
            </a:pPr>
            <a:r>
              <a:rPr lang="fr-FR" sz="4000" b="1" dirty="0" err="1" smtClean="0"/>
              <a:t>What</a:t>
            </a:r>
            <a:r>
              <a:rPr lang="fr-FR" sz="4000" b="1" dirty="0" smtClean="0"/>
              <a:t> </a:t>
            </a:r>
            <a:r>
              <a:rPr lang="fr-FR" sz="4000" b="1" dirty="0"/>
              <a:t>place for social </a:t>
            </a:r>
            <a:r>
              <a:rPr lang="fr-FR" sz="4000" b="1" dirty="0" err="1"/>
              <a:t>economy</a:t>
            </a:r>
            <a:r>
              <a:rPr lang="fr-FR" sz="4000" b="1" dirty="0"/>
              <a:t> in </a:t>
            </a:r>
            <a:r>
              <a:rPr lang="fr-FR" sz="4000" b="1" dirty="0" err="1"/>
              <a:t>this</a:t>
            </a:r>
            <a:r>
              <a:rPr lang="fr-FR" sz="4000" b="1" dirty="0"/>
              <a:t> </a:t>
            </a:r>
            <a:r>
              <a:rPr lang="fr-FR" sz="4000" b="1" dirty="0" err="1"/>
              <a:t>territory</a:t>
            </a:r>
            <a:r>
              <a:rPr lang="fr-FR" sz="4000" b="1" dirty="0"/>
              <a:t> ? </a:t>
            </a:r>
            <a:r>
              <a:rPr lang="fr-FR" sz="4000" b="1" dirty="0" err="1"/>
              <a:t>Why</a:t>
            </a:r>
            <a:r>
              <a:rPr lang="fr-FR" sz="4000" b="1" dirty="0"/>
              <a:t> social </a:t>
            </a:r>
            <a:r>
              <a:rPr lang="fr-FR" sz="4000" b="1" dirty="0" err="1"/>
              <a:t>economy</a:t>
            </a:r>
            <a:r>
              <a:rPr lang="fr-FR" sz="4000" b="1" dirty="0"/>
              <a:t> </a:t>
            </a:r>
            <a:r>
              <a:rPr lang="fr-FR" sz="4000" b="1" dirty="0" err="1"/>
              <a:t>is</a:t>
            </a:r>
            <a:r>
              <a:rPr lang="fr-FR" sz="4000" b="1" dirty="0"/>
              <a:t> a </a:t>
            </a:r>
            <a:r>
              <a:rPr lang="fr-FR" sz="4000" b="1" dirty="0" err="1"/>
              <a:t>pilar</a:t>
            </a:r>
            <a:r>
              <a:rPr lang="fr-FR" sz="4000" b="1" dirty="0"/>
              <a:t>  for transition </a:t>
            </a:r>
            <a:r>
              <a:rPr lang="fr-FR" sz="4000" b="1" dirty="0" smtClean="0"/>
              <a:t>?</a:t>
            </a:r>
            <a:endParaRPr dirty="0"/>
          </a:p>
        </p:txBody>
      </p:sp>
      <p:sp>
        <p:nvSpPr>
          <p:cNvPr id="7" name="Rectangle 6"/>
          <p:cNvSpPr/>
          <p:nvPr/>
        </p:nvSpPr>
        <p:spPr>
          <a:xfrm>
            <a:off x="253865" y="1894491"/>
            <a:ext cx="1049285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0000"/>
              </a:buClr>
              <a:buFontTx/>
              <a:buChar char="-"/>
            </a:pPr>
            <a:r>
              <a:rPr lang="en-US" sz="20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US" sz="20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social economy already occupies a large place: many long-standing associations that play an economic </a:t>
            </a:r>
            <a:r>
              <a:rPr lang="en-US" sz="20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role</a:t>
            </a:r>
          </a:p>
          <a:p>
            <a:pPr marL="285750" indent="-285750">
              <a:buClr>
                <a:srgbClr val="000000"/>
              </a:buClr>
              <a:buFontTx/>
              <a:buChar char="-"/>
            </a:pPr>
            <a:endParaRPr lang="en-US" sz="2000" kern="0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indent="-285750">
              <a:buClr>
                <a:srgbClr val="000000"/>
              </a:buClr>
              <a:buFontTx/>
              <a:buChar char="-"/>
            </a:pPr>
            <a:r>
              <a:rPr lang="en-US" sz="20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Services </a:t>
            </a:r>
            <a:r>
              <a:rPr lang="en-US" sz="20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that are not provided by the market because the population is too </a:t>
            </a:r>
            <a:r>
              <a:rPr lang="en-US" sz="20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low services </a:t>
            </a:r>
            <a:r>
              <a:rPr lang="en-US" sz="20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 the elderly (</a:t>
            </a:r>
            <a:r>
              <a:rPr lang="en-US" sz="20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cleaning house, </a:t>
            </a:r>
            <a:r>
              <a:rPr lang="en-US" sz="20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care, etc.), childcare and activities for children, </a:t>
            </a:r>
            <a:endParaRPr lang="en-US" sz="2000" kern="0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indent="-285750">
              <a:buClr>
                <a:srgbClr val="000000"/>
              </a:buClr>
              <a:buFontTx/>
              <a:buChar char="-"/>
            </a:pPr>
            <a:r>
              <a:rPr lang="en-US" sz="20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lang="en-US" sz="20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choice by the territory to have a local food project that relies on local structures and school food: currently 500 meals provided by local actors: there is a lot of </a:t>
            </a:r>
            <a:r>
              <a:rPr lang="en-US" sz="20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place for </a:t>
            </a:r>
            <a:r>
              <a:rPr lang="en-US" sz="20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improvement </a:t>
            </a:r>
            <a:endParaRPr lang="en-US" sz="2000" kern="0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indent="-285750">
              <a:buClr>
                <a:srgbClr val="000000"/>
              </a:buClr>
              <a:buFontTx/>
              <a:buChar char="-"/>
            </a:pPr>
            <a:r>
              <a:rPr lang="en-US" sz="20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on </a:t>
            </a:r>
            <a:r>
              <a:rPr lang="en-US" sz="20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environment, which is the most complicated issue, the main need is for local engineering for local authorities: we are too dependent on external consultancies and need to </a:t>
            </a:r>
            <a:r>
              <a:rPr lang="en-US" sz="20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mobilise</a:t>
            </a:r>
            <a:r>
              <a:rPr lang="en-US" sz="20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local </a:t>
            </a:r>
            <a:r>
              <a:rPr lang="en-US" sz="2000" kern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skillsTranslated</a:t>
            </a:r>
            <a:endParaRPr lang="fr-FR" sz="20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880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090166" y="199239"/>
            <a:ext cx="8074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fr-FR" sz="2800" b="1" kern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</a:t>
            </a:r>
            <a:r>
              <a:rPr lang="fr-FR" sz="2800" b="1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actions ? TRESSONS </a:t>
            </a:r>
            <a:endParaRPr lang="fr-FR" sz="2800" b="1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0" y="4929873"/>
            <a:ext cx="11449050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319" y="838652"/>
            <a:ext cx="7688569" cy="515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53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298" y="192956"/>
            <a:ext cx="5787024" cy="575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27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>
            <a:extLst>
              <a:ext uri="{FF2B5EF4-FFF2-40B4-BE49-F238E27FC236}">
                <a16:creationId xmlns:a16="http://schemas.microsoft.com/office/drawing/2014/main" xmlns="" id="{697DF18F-EBED-864A-BCE4-6F33F019D8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766683"/>
            <a:ext cx="12192000" cy="1470025"/>
          </a:xfrm>
        </p:spPr>
        <p:txBody>
          <a:bodyPr>
            <a:noAutofit/>
          </a:bodyPr>
          <a:lstStyle/>
          <a:p>
            <a:r>
              <a:rPr lang="en-US" sz="4600" b="1" dirty="0">
                <a:solidFill>
                  <a:srgbClr val="FFFFFF"/>
                </a:solidFill>
                <a:latin typeface="EC square sans pro"/>
                <a:cs typeface="EC square sans pro"/>
              </a:rPr>
              <a:t>Social economy as catalyst to boost resilience and twin transition in rural areas </a:t>
            </a:r>
            <a:r>
              <a:rPr lang="en-US" sz="4600" dirty="0">
                <a:solidFill>
                  <a:srgbClr val="FFFFFF"/>
                </a:solidFill>
                <a:latin typeface="EC square sans pro"/>
                <a:cs typeface="EC square sans pro"/>
              </a:rPr>
              <a:t/>
            </a:r>
            <a:br>
              <a:rPr lang="en-US" sz="4600" dirty="0">
                <a:solidFill>
                  <a:srgbClr val="FFFFFF"/>
                </a:solidFill>
                <a:latin typeface="EC square sans pro"/>
                <a:cs typeface="EC square sans pro"/>
              </a:rPr>
            </a:br>
            <a:endParaRPr lang="en-GB" sz="4600" dirty="0">
              <a:solidFill>
                <a:srgbClr val="FFFFFF"/>
              </a:solidFill>
              <a:latin typeface="EC square sans pro"/>
              <a:cs typeface="EC squar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51252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587042" y="318919"/>
            <a:ext cx="80749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fr-FR" sz="2800" b="1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mains keys, challenges and conditions to </a:t>
            </a:r>
            <a:r>
              <a:rPr lang="fr-FR" sz="2800" b="1" kern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success</a:t>
            </a:r>
            <a:r>
              <a:rPr lang="fr-FR" sz="2800" b="1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?</a:t>
            </a:r>
            <a:endParaRPr lang="fr-FR" sz="2800" b="1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2240" y="1640910"/>
            <a:ext cx="693074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400" b="1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challenges </a:t>
            </a:r>
            <a:r>
              <a:rPr lang="en-US" sz="14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lack </a:t>
            </a:r>
            <a:r>
              <a:rPr lang="en-US" sz="1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 engineering 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awareness of environmental issues and urgency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low demographics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place of young people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lack of territorial ambition: a territory that has difficulty believing in itself</a:t>
            </a:r>
          </a:p>
          <a:p>
            <a:pPr>
              <a:buClr>
                <a:srgbClr val="000000"/>
              </a:buClr>
              <a:buFont typeface="Arial"/>
              <a:buNone/>
            </a:pPr>
            <a:endParaRPr lang="en-US"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en-US" sz="14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levers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place of associations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very well preserved territory 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30-year history of local development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support from the State and the region </a:t>
            </a:r>
            <a:endParaRPr lang="fr-FR"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014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2"/>
          <p:cNvSpPr txBox="1">
            <a:spLocks noGrp="1"/>
          </p:cNvSpPr>
          <p:nvPr>
            <p:ph type="ctrTitle"/>
          </p:nvPr>
        </p:nvSpPr>
        <p:spPr>
          <a:xfrm>
            <a:off x="0" y="2693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3560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3"/>
          <p:cNvSpPr txBox="1">
            <a:spLocks noGrp="1"/>
          </p:cNvSpPr>
          <p:nvPr>
            <p:ph type="ctrTitle"/>
          </p:nvPr>
        </p:nvSpPr>
        <p:spPr>
          <a:xfrm>
            <a:off x="0" y="691983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>
              <a:buClr>
                <a:schemeClr val="lt1"/>
              </a:buClr>
              <a:buSzPts val="15000"/>
            </a:pPr>
            <a:r>
              <a:rPr lang="en-US" b="1" dirty="0">
                <a:solidFill>
                  <a:srgbClr val="FFFFFF"/>
                </a:solidFill>
                <a:latin typeface="+mj-lt"/>
              </a:rPr>
              <a:t>Ms. </a:t>
            </a:r>
            <a:r>
              <a:rPr lang="en-US" b="1" dirty="0" smtClean="0">
                <a:solidFill>
                  <a:srgbClr val="FFFFFF"/>
                </a:solidFill>
                <a:latin typeface="+mj-lt"/>
              </a:rPr>
              <a:t>Marta Lozano </a:t>
            </a:r>
            <a:r>
              <a:rPr lang="en-US" b="1" dirty="0" err="1" smtClean="0">
                <a:solidFill>
                  <a:srgbClr val="FFFFFF"/>
                </a:solidFill>
                <a:latin typeface="+mj-lt"/>
              </a:rPr>
              <a:t>Molano</a:t>
            </a:r>
            <a:endParaRPr dirty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132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"/>
          <p:cNvSpPr txBox="1">
            <a:spLocks noGrp="1"/>
          </p:cNvSpPr>
          <p:nvPr>
            <p:ph type="subTitle" idx="1"/>
          </p:nvPr>
        </p:nvSpPr>
        <p:spPr>
          <a:xfrm>
            <a:off x="220717" y="2398416"/>
            <a:ext cx="11552183" cy="3388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Click here to add body</a:t>
            </a: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3"/>
          <p:cNvSpPr txBox="1">
            <a:spLocks noGrp="1"/>
          </p:cNvSpPr>
          <p:nvPr>
            <p:ph type="ctrTitle"/>
          </p:nvPr>
        </p:nvSpPr>
        <p:spPr>
          <a:xfrm>
            <a:off x="220717" y="0"/>
            <a:ext cx="7994596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>
                <a:latin typeface="Arial"/>
                <a:ea typeface="Arial"/>
                <a:cs typeface="Arial"/>
                <a:sym typeface="Arial"/>
              </a:rPr>
              <a:t>Title</a:t>
            </a:r>
            <a:endParaRPr/>
          </a:p>
        </p:txBody>
      </p:sp>
      <p:sp>
        <p:nvSpPr>
          <p:cNvPr id="102" name="Google Shape;102;p3"/>
          <p:cNvSpPr txBox="1"/>
          <p:nvPr/>
        </p:nvSpPr>
        <p:spPr>
          <a:xfrm>
            <a:off x="220717" y="1523999"/>
            <a:ext cx="6622996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lang="it-IT" sz="3000" b="0" i="0" u="none" strike="noStrike" cap="none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Subtitle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" y="0"/>
            <a:ext cx="12192000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124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g131e0c1aed0_0_1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409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g131e0c1aed0_0_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20260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543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g131e0c1aed0_0_1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2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034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g131e0c1aed0_0_2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4150" y="62524"/>
            <a:ext cx="2412252" cy="72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g131e0c1aed0_0_2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2192001" cy="68377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192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g131e0c1aed0_0_3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98775" y="141699"/>
            <a:ext cx="2412252" cy="72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g131e0c1aed0_0_3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2191998" cy="68462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251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g131e0c1aed0_0_3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70225" y="152699"/>
            <a:ext cx="2412252" cy="72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g131e0c1aed0_0_3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2191998" cy="68193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265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C3DF9F8-94CF-D74E-8530-67E8CE2C13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072" y="1427371"/>
            <a:ext cx="11552183" cy="33880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z="2000" b="1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Mr. Karel VANDERPOORTEN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/>
            </a:r>
            <a:b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</a:b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Policy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Officer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,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Directorate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General for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Internal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Market,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Industry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,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Entrepreneurship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and </a:t>
            </a:r>
            <a:r>
              <a:rPr lang="it-IT" sz="2000" dirty="0" err="1" smtClean="0">
                <a:solidFill>
                  <a:schemeClr val="tx1"/>
                </a:solidFill>
                <a:latin typeface="EC Square Sans Pro" panose="020B0506040000020004" pitchFamily="34" charset="0"/>
              </a:rPr>
              <a:t>SMEs</a:t>
            </a: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, </a:t>
            </a:r>
            <a:r>
              <a:rPr lang="it-IT" sz="2000" dirty="0" err="1" smtClean="0">
                <a:solidFill>
                  <a:schemeClr val="tx1"/>
                </a:solidFill>
                <a:latin typeface="EC Square Sans Pro" panose="020B0506040000020004" pitchFamily="34" charset="0"/>
              </a:rPr>
              <a:t>European</a:t>
            </a: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 </a:t>
            </a:r>
            <a:r>
              <a:rPr lang="it-IT" sz="2000" dirty="0" err="1" smtClean="0">
                <a:solidFill>
                  <a:schemeClr val="tx1"/>
                </a:solidFill>
                <a:latin typeface="EC Square Sans Pro" panose="020B0506040000020004" pitchFamily="34" charset="0"/>
              </a:rPr>
              <a:t>Commission</a:t>
            </a: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/>
            </a:r>
            <a:b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</a:br>
            <a:endParaRPr lang="it-IT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r>
              <a:rPr lang="it-IT" sz="2000" b="1" dirty="0">
                <a:solidFill>
                  <a:schemeClr val="tx1"/>
                </a:solidFill>
                <a:latin typeface="EC Square Sans Pro" panose="020B0506040000020004" pitchFamily="34" charset="0"/>
              </a:rPr>
              <a:t>Ms. Patricia </a:t>
            </a:r>
            <a:r>
              <a:rPr lang="it-IT" sz="2000" b="1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ANDRIOT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/>
            </a:r>
            <a:b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</a:b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Vice-</a:t>
            </a:r>
            <a:r>
              <a:rPr lang="it-IT" sz="2000" dirty="0" err="1" smtClean="0">
                <a:solidFill>
                  <a:schemeClr val="tx1"/>
                </a:solidFill>
                <a:latin typeface="EC Square Sans Pro" panose="020B0506040000020004" pitchFamily="34" charset="0"/>
              </a:rPr>
              <a:t>president</a:t>
            </a: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, RTED (Social Economy Local Authority Network) </a:t>
            </a:r>
          </a:p>
          <a:p>
            <a:r>
              <a:rPr lang="it-IT" sz="2000" dirty="0" err="1" smtClean="0">
                <a:solidFill>
                  <a:schemeClr val="tx1"/>
                </a:solidFill>
                <a:latin typeface="EC Square Sans Pro" panose="020B0506040000020004" pitchFamily="34" charset="0"/>
              </a:rPr>
              <a:t>Rurality</a:t>
            </a: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project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manager, National Agency for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Territorial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 </a:t>
            </a:r>
            <a:r>
              <a:rPr lang="it-IT" sz="2000" dirty="0" err="1">
                <a:solidFill>
                  <a:schemeClr val="tx1"/>
                </a:solidFill>
                <a:latin typeface="EC Square Sans Pro" panose="020B0506040000020004" pitchFamily="34" charset="0"/>
              </a:rPr>
              <a:t>Cohesion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, </a:t>
            </a: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France</a:t>
            </a:r>
          </a:p>
          <a:p>
            <a:endParaRPr lang="it-IT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r>
              <a:rPr lang="it-IT" sz="2000" b="1" dirty="0">
                <a:solidFill>
                  <a:schemeClr val="tx1"/>
                </a:solidFill>
                <a:latin typeface="EC Square Sans Pro" panose="020B0506040000020004" pitchFamily="34" charset="0"/>
              </a:rPr>
              <a:t>Ms. Marta LOZANO </a:t>
            </a:r>
            <a:r>
              <a:rPr lang="it-IT" sz="2000" b="1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MOLANO</a:t>
            </a:r>
            <a:r>
              <a:rPr lang="it-IT" sz="2000" b="1" dirty="0">
                <a:solidFill>
                  <a:schemeClr val="tx1"/>
                </a:solidFill>
                <a:latin typeface="EC Square Sans Pro" panose="020B0506040000020004" pitchFamily="34" charset="0"/>
              </a:rPr>
              <a:t/>
            </a:r>
            <a:br>
              <a:rPr lang="it-IT" sz="2000" b="1" dirty="0">
                <a:solidFill>
                  <a:schemeClr val="tx1"/>
                </a:solidFill>
                <a:latin typeface="EC Square Sans Pro" panose="020B0506040000020004" pitchFamily="34" charset="0"/>
              </a:rPr>
            </a:br>
            <a:r>
              <a:rPr lang="it-IT" sz="2000" dirty="0" err="1" smtClean="0">
                <a:solidFill>
                  <a:schemeClr val="tx1"/>
                </a:solidFill>
                <a:latin typeface="EC Square Sans Pro" panose="020B0506040000020004" pitchFamily="34" charset="0"/>
              </a:rPr>
              <a:t>President</a:t>
            </a: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 WAZO 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>COOP, </a:t>
            </a:r>
            <a:r>
              <a:rPr lang="it-IT" sz="2000" dirty="0" err="1" smtClean="0">
                <a:solidFill>
                  <a:schemeClr val="tx1"/>
                </a:solidFill>
                <a:latin typeface="EC Square Sans Pro" panose="020B0506040000020004" pitchFamily="34" charset="0"/>
              </a:rPr>
              <a:t>Spain</a:t>
            </a: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/>
            </a:r>
            <a:b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</a:br>
            <a:endParaRPr lang="it-IT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  <a:p>
            <a:r>
              <a:rPr lang="it-IT" sz="2000" b="1" dirty="0">
                <a:solidFill>
                  <a:schemeClr val="tx1"/>
                </a:solidFill>
                <a:latin typeface="EC Square Sans Pro" panose="020B0506040000020004" pitchFamily="34" charset="0"/>
              </a:rPr>
              <a:t>Ms. Sandra </a:t>
            </a:r>
            <a:r>
              <a:rPr lang="it-IT" sz="2000" b="1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BERTHOLET</a:t>
            </a:r>
            <a: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  <a:t/>
            </a:r>
            <a:br>
              <a:rPr lang="it-IT" sz="2000" dirty="0">
                <a:solidFill>
                  <a:schemeClr val="tx1"/>
                </a:solidFill>
                <a:latin typeface="EC Square Sans Pro" panose="020B0506040000020004" pitchFamily="34" charset="0"/>
              </a:rPr>
            </a:b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Vice-</a:t>
            </a:r>
            <a:r>
              <a:rPr lang="it-IT" sz="2000" dirty="0" err="1" smtClean="0">
                <a:solidFill>
                  <a:schemeClr val="tx1"/>
                </a:solidFill>
                <a:latin typeface="EC Square Sans Pro" panose="020B0506040000020004" pitchFamily="34" charset="0"/>
              </a:rPr>
              <a:t>president</a:t>
            </a: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, RURAL TOUR </a:t>
            </a:r>
            <a:r>
              <a:rPr lang="mr-IN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–</a:t>
            </a: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 </a:t>
            </a:r>
            <a:r>
              <a:rPr lang="it-IT" sz="2000" dirty="0" err="1" smtClean="0">
                <a:solidFill>
                  <a:schemeClr val="tx1"/>
                </a:solidFill>
                <a:latin typeface="EC Square Sans Pro" panose="020B0506040000020004" pitchFamily="34" charset="0"/>
              </a:rPr>
              <a:t>European</a:t>
            </a: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 </a:t>
            </a:r>
            <a:r>
              <a:rPr lang="it-IT" sz="2000" dirty="0" err="1" smtClean="0">
                <a:solidFill>
                  <a:schemeClr val="tx1"/>
                </a:solidFill>
                <a:latin typeface="EC Square Sans Pro" panose="020B0506040000020004" pitchFamily="34" charset="0"/>
              </a:rPr>
              <a:t>Federation</a:t>
            </a: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 of </a:t>
            </a:r>
            <a:r>
              <a:rPr lang="it-IT" sz="2000" dirty="0" err="1" smtClean="0">
                <a:solidFill>
                  <a:schemeClr val="tx1"/>
                </a:solidFill>
                <a:latin typeface="EC Square Sans Pro" panose="020B0506040000020004" pitchFamily="34" charset="0"/>
              </a:rPr>
              <a:t>Rural</a:t>
            </a:r>
            <a:r>
              <a:rPr lang="it-IT" sz="2000" dirty="0" smtClean="0">
                <a:solidFill>
                  <a:schemeClr val="tx1"/>
                </a:solidFill>
                <a:latin typeface="EC Square Sans Pro" panose="020B0506040000020004" pitchFamily="34" charset="0"/>
              </a:rPr>
              <a:t>, </a:t>
            </a:r>
            <a:r>
              <a:rPr lang="it-IT" sz="2000" dirty="0" err="1" smtClean="0">
                <a:solidFill>
                  <a:schemeClr val="tx1"/>
                </a:solidFill>
                <a:latin typeface="EC Square Sans Pro" panose="020B0506040000020004" pitchFamily="34" charset="0"/>
              </a:rPr>
              <a:t>Luxembourg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8" name="Rectangle 23">
            <a:extLst>
              <a:ext uri="{FF2B5EF4-FFF2-40B4-BE49-F238E27FC236}">
                <a16:creationId xmlns:a16="http://schemas.microsoft.com/office/drawing/2014/main" xmlns="" id="{D081547F-C1B3-7748-83BD-8281CC4EA5E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0717" y="1"/>
            <a:ext cx="7994596" cy="989718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sz="4500" dirty="0" smtClean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Speakers</a:t>
            </a:r>
            <a:endParaRPr lang="en-GB" sz="4500" dirty="0"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8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g131e0c1aed0_0_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1998" cy="68184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084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xmlns="" id="{8ADEB16F-4279-8239-CF80-217F95DE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988" y="-1"/>
            <a:ext cx="14673976" cy="6857999"/>
          </a:xfrm>
        </p:spPr>
      </p:pic>
      <p:sp>
        <p:nvSpPr>
          <p:cNvPr id="6" name="Rectangle 23">
            <a:extLst>
              <a:ext uri="{FF2B5EF4-FFF2-40B4-BE49-F238E27FC236}">
                <a16:creationId xmlns:a16="http://schemas.microsoft.com/office/drawing/2014/main" xmlns="" id="{D8C2212D-CA21-0595-9DAC-62783E99C0BE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2693987"/>
            <a:ext cx="12192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500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  <a:endParaRPr lang="en-GB" sz="15000" dirty="0">
              <a:solidFill>
                <a:schemeClr val="bg1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49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3"/>
          <p:cNvSpPr txBox="1">
            <a:spLocks noGrp="1"/>
          </p:cNvSpPr>
          <p:nvPr>
            <p:ph type="ctrTitle"/>
          </p:nvPr>
        </p:nvSpPr>
        <p:spPr>
          <a:xfrm>
            <a:off x="0" y="691983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>
              <a:buClr>
                <a:schemeClr val="lt1"/>
              </a:buClr>
              <a:buSzPts val="15000"/>
            </a:pPr>
            <a:r>
              <a:rPr lang="en-US" b="1" dirty="0">
                <a:solidFill>
                  <a:srgbClr val="FFFFFF"/>
                </a:solidFill>
                <a:latin typeface="+mj-lt"/>
              </a:rPr>
              <a:t>Ms. </a:t>
            </a:r>
            <a:r>
              <a:rPr lang="en-US" b="1" dirty="0" smtClean="0">
                <a:solidFill>
                  <a:srgbClr val="FFFFFF"/>
                </a:solidFill>
                <a:latin typeface="+mj-lt"/>
              </a:rPr>
              <a:t>Sandra </a:t>
            </a:r>
            <a:r>
              <a:rPr lang="en-US" b="1" dirty="0" err="1" smtClean="0">
                <a:solidFill>
                  <a:srgbClr val="FFFFFF"/>
                </a:solidFill>
                <a:latin typeface="+mj-lt"/>
              </a:rPr>
              <a:t>Bertholet</a:t>
            </a:r>
            <a:endParaRPr dirty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126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>
            <a:spLocks noGrp="1"/>
          </p:cNvSpPr>
          <p:nvPr>
            <p:ph type="ctrTitle"/>
          </p:nvPr>
        </p:nvSpPr>
        <p:spPr>
          <a:xfrm>
            <a:off x="0" y="3088780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Arial"/>
                <a:cs typeface="Arial"/>
              </a:rPr>
              <a:t>Rural Tourism</a:t>
            </a:r>
            <a:br>
              <a:rPr lang="en-US" sz="4400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4400" dirty="0">
                <a:solidFill>
                  <a:schemeClr val="tx1"/>
                </a:solidFill>
                <a:latin typeface="Arial"/>
                <a:cs typeface="Arial"/>
              </a:rPr>
              <a:t>in Europe</a:t>
            </a:r>
            <a:r>
              <a:rPr lang="en-US" sz="6000" b="1" dirty="0">
                <a:solidFill>
                  <a:schemeClr val="tx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/>
            </a:r>
            <a:br>
              <a:rPr lang="en-US" sz="6000" b="1" dirty="0">
                <a:solidFill>
                  <a:schemeClr val="tx1"/>
                </a:solidFill>
                <a:latin typeface="Open Sans Extrabold" charset="0"/>
                <a:ea typeface="Open Sans Extrabold" charset="0"/>
                <a:cs typeface="Open Sans Extrabold" charset="0"/>
              </a:rPr>
            </a:br>
            <a:endParaRPr dirty="0">
              <a:solidFill>
                <a:schemeClr val="tx1"/>
              </a:solidFill>
            </a:endParaRPr>
          </a:p>
        </p:txBody>
      </p:sp>
      <p:sp>
        <p:nvSpPr>
          <p:cNvPr id="93" name="Google Shape;93;p2"/>
          <p:cNvSpPr txBox="1">
            <a:spLocks noGrp="1"/>
          </p:cNvSpPr>
          <p:nvPr>
            <p:ph type="subTitle" idx="1"/>
          </p:nvPr>
        </p:nvSpPr>
        <p:spPr>
          <a:xfrm>
            <a:off x="0" y="794843"/>
            <a:ext cx="121920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r>
              <a:rPr lang="en-GB" sz="40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“Social Economy as a catalyst to resilience and the twin transition in rural areas”</a:t>
            </a:r>
            <a:endParaRPr sz="4000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5736CEB-BFD7-0D67-27D9-0ADF1B202020}"/>
              </a:ext>
            </a:extLst>
          </p:cNvPr>
          <p:cNvSpPr txBox="1"/>
          <p:nvPr/>
        </p:nvSpPr>
        <p:spPr>
          <a:xfrm>
            <a:off x="3022257" y="3998515"/>
            <a:ext cx="614748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2000" kern="0" dirty="0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  <a:sym typeface="Arial"/>
              </a:rPr>
              <a:t>A sector contributing to form stronger, more resilient, connected and prosperous rural areas. </a:t>
            </a:r>
            <a:endParaRPr lang="en-US" sz="20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197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>
            <a:spLocks noGrp="1"/>
          </p:cNvSpPr>
          <p:nvPr>
            <p:ph type="ctrTitle"/>
          </p:nvPr>
        </p:nvSpPr>
        <p:spPr>
          <a:xfrm>
            <a:off x="220717" y="0"/>
            <a:ext cx="995567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algn="l"/>
            <a:r>
              <a:rPr lang="it-IT" altLang="en-US" sz="4500" dirty="0">
                <a:solidFill>
                  <a:schemeClr val="tx1"/>
                </a:solidFill>
                <a:latin typeface="Arial"/>
                <a:cs typeface="Arial"/>
                <a:sym typeface="Arial"/>
              </a:rPr>
              <a:t>The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History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of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Rural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Tourism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00" name="Google Shape;100;p3"/>
          <p:cNvSpPr txBox="1"/>
          <p:nvPr/>
        </p:nvSpPr>
        <p:spPr>
          <a:xfrm>
            <a:off x="220717" y="1523999"/>
            <a:ext cx="6622996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90000"/>
              </a:lnSpc>
              <a:buClr>
                <a:srgbClr val="485F43"/>
              </a:buClr>
              <a:buSzPts val="3000"/>
              <a:buFont typeface="Arial"/>
              <a:buNone/>
            </a:pPr>
            <a:r>
              <a:rPr lang="it-IT" sz="30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Where</a:t>
            </a:r>
            <a:r>
              <a:rPr lang="it-IT" sz="30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it-IT" sz="30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</a:t>
            </a:r>
            <a:r>
              <a:rPr lang="it-IT" sz="30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come from?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Imagen 16">
            <a:extLst>
              <a:ext uri="{FF2B5EF4-FFF2-40B4-BE49-F238E27FC236}">
                <a16:creationId xmlns="" xmlns:a16="http://schemas.microsoft.com/office/drawing/2014/main" id="{B1767659-F6EF-0814-2204-34241102C1F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2523" y="3025775"/>
            <a:ext cx="10277569" cy="8512098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="" xmlns:a16="http://schemas.microsoft.com/office/drawing/2014/main" id="{9AC1D6ED-D646-0BDB-189F-298A1E577951}"/>
              </a:ext>
            </a:extLst>
          </p:cNvPr>
          <p:cNvSpPr/>
          <p:nvPr/>
        </p:nvSpPr>
        <p:spPr>
          <a:xfrm>
            <a:off x="220717" y="2542394"/>
            <a:ext cx="8990927" cy="1546407"/>
          </a:xfrm>
          <a:prstGeom prst="rect">
            <a:avLst/>
          </a:prstGeom>
          <a:solidFill>
            <a:srgbClr val="CFBF8A">
              <a:alpha val="25000"/>
            </a:srgb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s-ES_tradnl" sz="1400" kern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="" xmlns:a16="http://schemas.microsoft.com/office/drawing/2014/main" id="{0C9A514F-8A99-B6A9-3E2B-8F415C29321D}"/>
              </a:ext>
            </a:extLst>
          </p:cNvPr>
          <p:cNvSpPr txBox="1"/>
          <p:nvPr/>
        </p:nvSpPr>
        <p:spPr>
          <a:xfrm>
            <a:off x="810218" y="3397298"/>
            <a:ext cx="7620000" cy="454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  <a:buClr>
                <a:srgbClr val="000000"/>
              </a:buClr>
              <a:buFont typeface="Arial"/>
              <a:buNone/>
            </a:pPr>
            <a:r>
              <a:rPr lang="en-US" sz="2400" kern="0" dirty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  <a:sym typeface="Arial"/>
              </a:rPr>
              <a:t>Spontaneous </a:t>
            </a:r>
            <a:r>
              <a:rPr lang="en-US" sz="2400" kern="0" dirty="0" err="1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  <a:sym typeface="Arial"/>
              </a:rPr>
              <a:t>phenomen</a:t>
            </a:r>
            <a:r>
              <a:rPr lang="en-US" sz="2400" kern="0" dirty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  <a:sym typeface="Arial"/>
              </a:rPr>
              <a:t> after WW 1st</a:t>
            </a:r>
          </a:p>
        </p:txBody>
      </p:sp>
      <p:sp>
        <p:nvSpPr>
          <p:cNvPr id="12" name="Rectángulo 13">
            <a:extLst>
              <a:ext uri="{FF2B5EF4-FFF2-40B4-BE49-F238E27FC236}">
                <a16:creationId xmlns="" xmlns:a16="http://schemas.microsoft.com/office/drawing/2014/main" id="{DD2B8FBC-F694-F34E-A21C-5A3C458E3DF4}"/>
              </a:ext>
            </a:extLst>
          </p:cNvPr>
          <p:cNvSpPr/>
          <p:nvPr/>
        </p:nvSpPr>
        <p:spPr>
          <a:xfrm>
            <a:off x="220716" y="4146611"/>
            <a:ext cx="8990928" cy="1831514"/>
          </a:xfrm>
          <a:prstGeom prst="rect">
            <a:avLst/>
          </a:prstGeom>
          <a:solidFill>
            <a:srgbClr val="CFBF8A">
              <a:alpha val="25000"/>
            </a:srgb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s-ES_tradnl" sz="1100" kern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2F38F664-2560-D37E-0811-0040336BFA46}"/>
              </a:ext>
            </a:extLst>
          </p:cNvPr>
          <p:cNvSpPr txBox="1"/>
          <p:nvPr/>
        </p:nvSpPr>
        <p:spPr>
          <a:xfrm>
            <a:off x="852027" y="4890764"/>
            <a:ext cx="7882991" cy="9546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  <a:buClr>
                <a:srgbClr val="000000"/>
              </a:buClr>
              <a:buFont typeface="Arial"/>
              <a:buNone/>
            </a:pPr>
            <a:r>
              <a:rPr lang="en-US" sz="2400" kern="0" dirty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  <a:sym typeface="Arial"/>
              </a:rPr>
              <a:t>Tourism service on a working farm</a:t>
            </a:r>
          </a:p>
          <a:p>
            <a:pPr algn="ctr">
              <a:lnSpc>
                <a:spcPts val="3919"/>
              </a:lnSpc>
              <a:buClr>
                <a:srgbClr val="000000"/>
              </a:buClr>
              <a:buFont typeface="Arial"/>
              <a:buNone/>
            </a:pPr>
            <a:r>
              <a:rPr lang="en-US" sz="2400" kern="0" dirty="0" err="1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  <a:sym typeface="Arial"/>
              </a:rPr>
              <a:t>Diversifiction</a:t>
            </a:r>
            <a:r>
              <a:rPr lang="en-US" sz="2400" kern="0" dirty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  <a:sym typeface="Arial"/>
              </a:rPr>
              <a:t> of income from </a:t>
            </a:r>
            <a:r>
              <a:rPr lang="en-US" sz="2400" b="1" kern="0" dirty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  <a:sym typeface="Arial"/>
              </a:rPr>
              <a:t>agriculture</a:t>
            </a:r>
          </a:p>
        </p:txBody>
      </p:sp>
      <p:sp>
        <p:nvSpPr>
          <p:cNvPr id="18" name="TextBox 4">
            <a:extLst>
              <a:ext uri="{FF2B5EF4-FFF2-40B4-BE49-F238E27FC236}">
                <a16:creationId xmlns="" xmlns:a16="http://schemas.microsoft.com/office/drawing/2014/main" id="{FE71ACCD-4253-F3A6-1843-E5CCBA76104D}"/>
              </a:ext>
            </a:extLst>
          </p:cNvPr>
          <p:cNvSpPr txBox="1"/>
          <p:nvPr/>
        </p:nvSpPr>
        <p:spPr>
          <a:xfrm>
            <a:off x="456650" y="2036920"/>
            <a:ext cx="8686799" cy="1196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buClr>
                <a:srgbClr val="000000"/>
              </a:buClr>
              <a:buFont typeface="Arial"/>
              <a:buNone/>
            </a:pPr>
            <a:r>
              <a:rPr lang="en-US" sz="3600" b="1" i="1" kern="0" dirty="0">
                <a:solidFill>
                  <a:srgbClr val="000000"/>
                </a:solidFill>
                <a:latin typeface="Open Sans Extrabold" charset="0"/>
                <a:ea typeface="Open Sans Extrabold" charset="0"/>
                <a:cs typeface="Open Sans Extrabold" charset="0"/>
                <a:sym typeface="Arial"/>
              </a:rPr>
              <a:t>“pre-history”</a:t>
            </a:r>
          </a:p>
        </p:txBody>
      </p:sp>
      <p:sp>
        <p:nvSpPr>
          <p:cNvPr id="19" name="TextBox 4">
            <a:extLst>
              <a:ext uri="{FF2B5EF4-FFF2-40B4-BE49-F238E27FC236}">
                <a16:creationId xmlns="" xmlns:a16="http://schemas.microsoft.com/office/drawing/2014/main" id="{188CE0EE-9B89-A363-395B-4DE8DA44D30F}"/>
              </a:ext>
            </a:extLst>
          </p:cNvPr>
          <p:cNvSpPr txBox="1"/>
          <p:nvPr/>
        </p:nvSpPr>
        <p:spPr>
          <a:xfrm>
            <a:off x="524845" y="3674370"/>
            <a:ext cx="8686799" cy="1196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buClr>
                <a:srgbClr val="000000"/>
              </a:buClr>
              <a:buFont typeface="Arial"/>
              <a:buNone/>
            </a:pPr>
            <a:r>
              <a:rPr lang="en-US" sz="3600" b="1" kern="0" dirty="0" err="1">
                <a:solidFill>
                  <a:srgbClr val="000000"/>
                </a:solidFill>
                <a:latin typeface="Open Sans Extrabold" charset="0"/>
                <a:ea typeface="Open Sans Extrabold" charset="0"/>
                <a:cs typeface="Open Sans Extrabold" charset="0"/>
                <a:sym typeface="Arial"/>
              </a:rPr>
              <a:t>Agro</a:t>
            </a:r>
            <a:r>
              <a:rPr lang="en-US" sz="3600" b="1" kern="0" dirty="0">
                <a:solidFill>
                  <a:srgbClr val="000000"/>
                </a:solidFill>
                <a:latin typeface="Open Sans Extrabold" charset="0"/>
                <a:ea typeface="Open Sans Extrabold" charset="0"/>
                <a:cs typeface="Open Sans Extrabold" charset="0"/>
                <a:sym typeface="Arial"/>
              </a:rPr>
              <a:t>- / Farm Tourism</a:t>
            </a:r>
          </a:p>
        </p:txBody>
      </p:sp>
      <p:pic>
        <p:nvPicPr>
          <p:cNvPr id="23" name="Imagen 27">
            <a:extLst>
              <a:ext uri="{FF2B5EF4-FFF2-40B4-BE49-F238E27FC236}">
                <a16:creationId xmlns="" xmlns:a16="http://schemas.microsoft.com/office/drawing/2014/main" id="{7692CE6C-89E3-F2D8-96C3-A82B5A8962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6" y="9215465"/>
            <a:ext cx="2962895" cy="89586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ADD8F41A-A421-9B12-9CC7-3F4488B0FC6A}"/>
              </a:ext>
            </a:extLst>
          </p:cNvPr>
          <p:cNvSpPr txBox="1"/>
          <p:nvPr/>
        </p:nvSpPr>
        <p:spPr>
          <a:xfrm>
            <a:off x="9366329" y="4492022"/>
            <a:ext cx="245551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S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1960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s-ES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Farm</a:t>
            </a:r>
            <a:r>
              <a:rPr lang="es-ES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Tourism</a:t>
            </a:r>
            <a:r>
              <a:rPr lang="es-ES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s-ES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DE, AT, IT</a:t>
            </a:r>
          </a:p>
        </p:txBody>
      </p:sp>
    </p:spTree>
    <p:extLst>
      <p:ext uri="{BB962C8B-B14F-4D97-AF65-F5344CB8AC3E}">
        <p14:creationId xmlns:p14="http://schemas.microsoft.com/office/powerpoint/2010/main" val="78561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1" grpId="0"/>
      <p:bldP spid="13" grpId="0"/>
      <p:bldP spid="18" grpId="0"/>
      <p:bldP spid="19" grpId="0"/>
      <p:bldP spid="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ie ersten Sommergäste beim Jakobbauer">
            <a:extLst>
              <a:ext uri="{FF2B5EF4-FFF2-40B4-BE49-F238E27FC236}">
                <a16:creationId xmlns="" xmlns:a16="http://schemas.microsoft.com/office/drawing/2014/main" id="{093986BD-5688-17FE-B852-A0884F347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598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3F520E62-E1CB-C36F-3A56-AA5E8573E238}"/>
              </a:ext>
            </a:extLst>
          </p:cNvPr>
          <p:cNvSpPr txBox="1"/>
          <p:nvPr/>
        </p:nvSpPr>
        <p:spPr>
          <a:xfrm>
            <a:off x="9525000" y="1054550"/>
            <a:ext cx="26670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GB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1952 </a:t>
            </a:r>
            <a:r>
              <a:rPr lang="en-GB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Sommergäste</a:t>
            </a:r>
            <a:endParaRPr lang="en-GB"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endParaRPr lang="en-GB"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n-GB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GB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https://www.jakobbauer.at/urlaub-romantik/</a:t>
            </a:r>
            <a:r>
              <a:rPr lang="en-GB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GB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GB"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n-GB" sz="3200" kern="0" dirty="0" err="1">
                <a:solidFill>
                  <a:srgbClr val="454545"/>
                </a:solidFill>
                <a:latin typeface="Roboto" panose="02000000000000000000" pitchFamily="2" charset="0"/>
                <a:ea typeface="Arial"/>
                <a:cs typeface="Arial"/>
                <a:sym typeface="Arial"/>
              </a:rPr>
              <a:t>Turnau</a:t>
            </a:r>
            <a:r>
              <a:rPr lang="en-GB" sz="3200" kern="0" dirty="0">
                <a:solidFill>
                  <a:srgbClr val="454545"/>
                </a:solidFill>
                <a:latin typeface="Roboto" panose="02000000000000000000" pitchFamily="2" charset="0"/>
                <a:ea typeface="Arial"/>
                <a:cs typeface="Arial"/>
                <a:sym typeface="Arial"/>
              </a:rPr>
              <a:t>,</a:t>
            </a:r>
            <a:br>
              <a:rPr lang="en-GB" sz="3200" kern="0" dirty="0">
                <a:solidFill>
                  <a:srgbClr val="454545"/>
                </a:solidFill>
                <a:latin typeface="Roboto" panose="02000000000000000000" pitchFamily="2" charset="0"/>
                <a:ea typeface="Arial"/>
                <a:cs typeface="Arial"/>
                <a:sym typeface="Arial"/>
              </a:rPr>
            </a:br>
            <a:r>
              <a:rPr lang="en-GB" sz="3200" kern="0" dirty="0" err="1">
                <a:solidFill>
                  <a:srgbClr val="454545"/>
                </a:solidFill>
                <a:latin typeface="Roboto" panose="02000000000000000000" pitchFamily="2" charset="0"/>
                <a:ea typeface="Arial"/>
                <a:cs typeface="Arial"/>
                <a:sym typeface="Arial"/>
              </a:rPr>
              <a:t>Steiermark</a:t>
            </a:r>
            <a:r>
              <a:rPr lang="en-GB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200" kern="0" dirty="0">
                <a:solidFill>
                  <a:srgbClr val="454545"/>
                </a:solidFill>
                <a:latin typeface="Roboto" panose="02000000000000000000" pitchFamily="2" charset="0"/>
                <a:ea typeface="Arial"/>
                <a:cs typeface="Arial"/>
                <a:sym typeface="Arial"/>
              </a:rPr>
              <a:t>  </a:t>
            </a:r>
            <a:r>
              <a:rPr lang="en-GB" sz="3200" kern="0" dirty="0" err="1">
                <a:solidFill>
                  <a:srgbClr val="454545"/>
                </a:solidFill>
                <a:latin typeface="Roboto" panose="02000000000000000000" pitchFamily="2" charset="0"/>
                <a:ea typeface="Arial"/>
                <a:cs typeface="Arial"/>
                <a:sym typeface="Arial"/>
              </a:rPr>
              <a:t>Österreich</a:t>
            </a:r>
            <a:endParaRPr lang="en-GB"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16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>
            <a:spLocks noGrp="1"/>
          </p:cNvSpPr>
          <p:nvPr>
            <p:ph type="ctrTitle"/>
          </p:nvPr>
        </p:nvSpPr>
        <p:spPr>
          <a:xfrm>
            <a:off x="220717" y="0"/>
            <a:ext cx="995567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algn="l"/>
            <a:r>
              <a:rPr lang="it-IT" altLang="en-US" sz="4500" dirty="0">
                <a:solidFill>
                  <a:schemeClr val="tx1"/>
                </a:solidFill>
                <a:latin typeface="Arial"/>
                <a:cs typeface="Arial"/>
                <a:sym typeface="Arial"/>
              </a:rPr>
              <a:t>The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History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of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Rural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Tourism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00" name="Google Shape;100;p3"/>
          <p:cNvSpPr txBox="1"/>
          <p:nvPr/>
        </p:nvSpPr>
        <p:spPr>
          <a:xfrm>
            <a:off x="220716" y="1587438"/>
            <a:ext cx="6622996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90000"/>
              </a:lnSpc>
              <a:buClr>
                <a:srgbClr val="485F43"/>
              </a:buClr>
              <a:buSzPts val="3000"/>
              <a:buFont typeface="Arial"/>
              <a:buNone/>
            </a:pPr>
            <a:r>
              <a:rPr lang="it-IT" sz="30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Where</a:t>
            </a:r>
            <a:r>
              <a:rPr lang="it-IT" sz="30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it-IT" sz="30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</a:t>
            </a:r>
            <a:r>
              <a:rPr lang="it-IT" sz="30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come from?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Rectángulo 18">
            <a:extLst>
              <a:ext uri="{FF2B5EF4-FFF2-40B4-BE49-F238E27FC236}">
                <a16:creationId xmlns="" xmlns:a16="http://schemas.microsoft.com/office/drawing/2014/main" id="{E5D324C0-8322-25EA-FB94-8B6A82F96FCD}"/>
              </a:ext>
            </a:extLst>
          </p:cNvPr>
          <p:cNvSpPr/>
          <p:nvPr/>
        </p:nvSpPr>
        <p:spPr>
          <a:xfrm>
            <a:off x="242723" y="2187576"/>
            <a:ext cx="8968924" cy="1811202"/>
          </a:xfrm>
          <a:prstGeom prst="rect">
            <a:avLst/>
          </a:prstGeom>
          <a:solidFill>
            <a:srgbClr val="CFBF8A">
              <a:alpha val="25000"/>
            </a:srgb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s-ES_tradnl" sz="1100" kern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="" xmlns:a16="http://schemas.microsoft.com/office/drawing/2014/main" id="{851942D2-CB4E-41F4-4437-F6FAF170C77D}"/>
              </a:ext>
            </a:extLst>
          </p:cNvPr>
          <p:cNvSpPr txBox="1"/>
          <p:nvPr/>
        </p:nvSpPr>
        <p:spPr>
          <a:xfrm>
            <a:off x="220716" y="2896026"/>
            <a:ext cx="8666705" cy="9480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  <a:buClr>
                <a:srgbClr val="000000"/>
              </a:buClr>
              <a:buFont typeface="Arial"/>
              <a:buNone/>
            </a:pPr>
            <a:r>
              <a:rPr lang="en-US" sz="2200" kern="0" dirty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  <a:sym typeface="Arial"/>
              </a:rPr>
              <a:t>Small-scale, mostly complementary tourism activity in rural areas</a:t>
            </a:r>
          </a:p>
          <a:p>
            <a:pPr algn="ctr">
              <a:lnSpc>
                <a:spcPts val="3919"/>
              </a:lnSpc>
              <a:buClr>
                <a:srgbClr val="000000"/>
              </a:buClr>
              <a:buFont typeface="Arial"/>
              <a:buNone/>
            </a:pPr>
            <a:r>
              <a:rPr lang="en-US" sz="2200" kern="0" dirty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  <a:sym typeface="Arial"/>
              </a:rPr>
              <a:t>Diversification of </a:t>
            </a:r>
            <a:r>
              <a:rPr lang="en-US" sz="2200" b="1" kern="0" dirty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  <a:sym typeface="Arial"/>
              </a:rPr>
              <a:t>rural economy</a:t>
            </a:r>
          </a:p>
        </p:txBody>
      </p:sp>
      <p:sp>
        <p:nvSpPr>
          <p:cNvPr id="16" name="Rectángulo 20">
            <a:extLst>
              <a:ext uri="{FF2B5EF4-FFF2-40B4-BE49-F238E27FC236}">
                <a16:creationId xmlns="" xmlns:a16="http://schemas.microsoft.com/office/drawing/2014/main" id="{285623C6-C198-6B77-50B6-133A11914684}"/>
              </a:ext>
            </a:extLst>
          </p:cNvPr>
          <p:cNvSpPr/>
          <p:nvPr/>
        </p:nvSpPr>
        <p:spPr>
          <a:xfrm>
            <a:off x="220716" y="4108369"/>
            <a:ext cx="8990928" cy="1826800"/>
          </a:xfrm>
          <a:prstGeom prst="rect">
            <a:avLst/>
          </a:prstGeom>
          <a:solidFill>
            <a:srgbClr val="CFBF8A">
              <a:alpha val="25000"/>
            </a:srgb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s-ES_tradnl" sz="1100" kern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="" xmlns:a16="http://schemas.microsoft.com/office/drawing/2014/main" id="{5B3E48D4-8233-7D5B-4AA8-6D0D8C0CCC2B}"/>
              </a:ext>
            </a:extLst>
          </p:cNvPr>
          <p:cNvSpPr txBox="1"/>
          <p:nvPr/>
        </p:nvSpPr>
        <p:spPr>
          <a:xfrm>
            <a:off x="858168" y="4980483"/>
            <a:ext cx="7648255" cy="9546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  <a:buClr>
                <a:srgbClr val="000000"/>
              </a:buClr>
              <a:buFont typeface="Arial"/>
              <a:buNone/>
            </a:pPr>
            <a:r>
              <a:rPr lang="en-US" sz="2200" kern="0" dirty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  <a:sym typeface="Arial"/>
              </a:rPr>
              <a:t>Integrated part of tourism industry</a:t>
            </a:r>
          </a:p>
          <a:p>
            <a:pPr algn="ctr">
              <a:lnSpc>
                <a:spcPts val="3919"/>
              </a:lnSpc>
              <a:buClr>
                <a:srgbClr val="000000"/>
              </a:buClr>
              <a:buFont typeface="Arial"/>
              <a:buNone/>
            </a:pPr>
            <a:r>
              <a:rPr lang="en-US" sz="2200" kern="0" dirty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  <a:sym typeface="Arial"/>
              </a:rPr>
              <a:t>International and worldwide demand</a:t>
            </a:r>
          </a:p>
        </p:txBody>
      </p:sp>
      <p:sp>
        <p:nvSpPr>
          <p:cNvPr id="20" name="TextBox 4">
            <a:extLst>
              <a:ext uri="{FF2B5EF4-FFF2-40B4-BE49-F238E27FC236}">
                <a16:creationId xmlns="" xmlns:a16="http://schemas.microsoft.com/office/drawing/2014/main" id="{8607021D-1CCC-2BBF-7A2F-1FBDBBD8A226}"/>
              </a:ext>
            </a:extLst>
          </p:cNvPr>
          <p:cNvSpPr txBox="1"/>
          <p:nvPr/>
        </p:nvSpPr>
        <p:spPr>
          <a:xfrm>
            <a:off x="447507" y="1676026"/>
            <a:ext cx="8686799" cy="1196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buClr>
                <a:srgbClr val="000000"/>
              </a:buClr>
              <a:buFont typeface="Arial"/>
              <a:buNone/>
            </a:pPr>
            <a:r>
              <a:rPr lang="en-US" sz="3600" b="1" kern="0" dirty="0">
                <a:solidFill>
                  <a:srgbClr val="000000"/>
                </a:solidFill>
                <a:latin typeface="Open Sans Extrabold" charset="0"/>
                <a:ea typeface="Open Sans Extrabold" charset="0"/>
                <a:cs typeface="Open Sans Extrabold" charset="0"/>
                <a:sym typeface="Arial"/>
              </a:rPr>
              <a:t>Rural Tourism</a:t>
            </a:r>
          </a:p>
        </p:txBody>
      </p:sp>
      <p:sp>
        <p:nvSpPr>
          <p:cNvPr id="21" name="TextBox 4">
            <a:extLst>
              <a:ext uri="{FF2B5EF4-FFF2-40B4-BE49-F238E27FC236}">
                <a16:creationId xmlns="" xmlns:a16="http://schemas.microsoft.com/office/drawing/2014/main" id="{E2895FB1-5446-6721-3837-A7B6E1A95F7D}"/>
              </a:ext>
            </a:extLst>
          </p:cNvPr>
          <p:cNvSpPr txBox="1"/>
          <p:nvPr/>
        </p:nvSpPr>
        <p:spPr>
          <a:xfrm>
            <a:off x="361028" y="4292114"/>
            <a:ext cx="8754995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3200" b="1" kern="0" dirty="0">
                <a:solidFill>
                  <a:srgbClr val="000000"/>
                </a:solidFill>
                <a:latin typeface="Open Sans Extrabold" charset="0"/>
                <a:ea typeface="Open Sans Extrabold" charset="0"/>
                <a:cs typeface="Open Sans Extrabold" charset="0"/>
                <a:sym typeface="Arial"/>
              </a:rPr>
              <a:t>Sustainable Tourism in Rural Areas</a:t>
            </a:r>
          </a:p>
        </p:txBody>
      </p:sp>
      <p:pic>
        <p:nvPicPr>
          <p:cNvPr id="23" name="Imagen 27">
            <a:extLst>
              <a:ext uri="{FF2B5EF4-FFF2-40B4-BE49-F238E27FC236}">
                <a16:creationId xmlns="" xmlns:a16="http://schemas.microsoft.com/office/drawing/2014/main" id="{7692CE6C-89E3-F2D8-96C3-A82B5A8962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6" y="9215465"/>
            <a:ext cx="2962895" cy="89586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60BDBE9F-990A-6CDB-ACFF-71A14ABFE192}"/>
              </a:ext>
            </a:extLst>
          </p:cNvPr>
          <p:cNvSpPr txBox="1"/>
          <p:nvPr/>
        </p:nvSpPr>
        <p:spPr>
          <a:xfrm flipH="1">
            <a:off x="9211644" y="4108369"/>
            <a:ext cx="2935665" cy="1831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S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200x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Font typeface="Arial"/>
              <a:buNone/>
            </a:pPr>
            <a:r>
              <a:rPr lang="es-ES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Internet – </a:t>
            </a:r>
            <a:r>
              <a:rPr lang="es-ES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analogue</a:t>
            </a:r>
            <a:r>
              <a:rPr lang="es-ES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</a:t>
            </a:r>
            <a:r>
              <a:rPr lang="es-ES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digital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Font typeface="Arial"/>
              <a:buNone/>
            </a:pPr>
            <a:r>
              <a:rPr lang="es-ES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Low-cost </a:t>
            </a:r>
            <a:r>
              <a:rPr lang="es-ES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travel</a:t>
            </a:r>
            <a:endParaRPr lang="es-ES" b="1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Font typeface="Arial"/>
              <a:buNone/>
            </a:pPr>
            <a:r>
              <a:rPr lang="es-ES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Value</a:t>
            </a:r>
            <a:r>
              <a:rPr lang="es-ES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change</a:t>
            </a:r>
            <a:r>
              <a:rPr lang="es-ES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Font typeface="Arial"/>
              <a:buNone/>
            </a:pPr>
            <a:r>
              <a:rPr lang="es-ES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COVID-19</a:t>
            </a:r>
            <a:endParaRPr lang="en-GB" b="1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56D99648-7426-E139-1304-938240F34BC3}"/>
              </a:ext>
            </a:extLst>
          </p:cNvPr>
          <p:cNvSpPr txBox="1"/>
          <p:nvPr/>
        </p:nvSpPr>
        <p:spPr>
          <a:xfrm>
            <a:off x="9256334" y="2187576"/>
            <a:ext cx="2958346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S" sz="36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1985 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s-ES" sz="2000" b="1" kern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LEADER </a:t>
            </a:r>
            <a:r>
              <a:rPr lang="es-ES" sz="2000" b="1" kern="0" dirty="0" err="1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approach</a:t>
            </a:r>
            <a:endParaRPr lang="es-ES" sz="2000" b="1" kern="0" dirty="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s-ES" sz="20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Cork </a:t>
            </a:r>
            <a:r>
              <a:rPr lang="es-ES" sz="2000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Declaration</a:t>
            </a:r>
            <a:endParaRPr lang="es-ES" sz="2000" b="1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s-ES" sz="20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New </a:t>
            </a:r>
            <a:r>
              <a:rPr lang="es-ES" sz="2000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countries</a:t>
            </a:r>
            <a:r>
              <a:rPr lang="es-ES" sz="20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East </a:t>
            </a:r>
            <a:r>
              <a:rPr lang="es-ES" sz="2000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Europe</a:t>
            </a:r>
            <a:endParaRPr lang="es-ES" sz="2000" b="1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29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5" grpId="0"/>
      <p:bldP spid="17" grpId="0"/>
      <p:bldP spid="20" grpId="0"/>
      <p:bldP spid="21" grpId="0"/>
      <p:bldP spid="26" grpId="0"/>
      <p:bldP spid="2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3F520E62-E1CB-C36F-3A56-AA5E8573E238}"/>
              </a:ext>
            </a:extLst>
          </p:cNvPr>
          <p:cNvSpPr txBox="1"/>
          <p:nvPr/>
        </p:nvSpPr>
        <p:spPr>
          <a:xfrm>
            <a:off x="9136106" y="509801"/>
            <a:ext cx="2667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GB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Rural tourism today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5C7D2CF-490E-F5FC-29AB-22E9C6FB6B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669" t="27568" r="13750" b="15136"/>
          <a:stretch/>
        </p:blipFill>
        <p:spPr>
          <a:xfrm>
            <a:off x="0" y="0"/>
            <a:ext cx="8971006" cy="39294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DAFC6593-9877-28A4-4F13-8C6C5ACED7C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669" t="56216" r="13750" b="15136"/>
          <a:stretch/>
        </p:blipFill>
        <p:spPr>
          <a:xfrm>
            <a:off x="0" y="3929448"/>
            <a:ext cx="8971006" cy="19647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2764D54-C252-FC52-3F77-5EBEDC98A74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1666" t="27568" r="13750" b="43784"/>
          <a:stretch/>
        </p:blipFill>
        <p:spPr>
          <a:xfrm>
            <a:off x="8971006" y="1850598"/>
            <a:ext cx="2997200" cy="196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63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4664202-225E-A33B-3C4A-95A3A15AC051}"/>
              </a:ext>
            </a:extLst>
          </p:cNvPr>
          <p:cNvSpPr txBox="1"/>
          <p:nvPr/>
        </p:nvSpPr>
        <p:spPr>
          <a:xfrm>
            <a:off x="552450" y="1472684"/>
            <a:ext cx="984885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GB" sz="2600" kern="0" dirty="0">
              <a:solidFill>
                <a:srgbClr val="000000"/>
              </a:solidFill>
              <a:latin typeface="Arial"/>
              <a:ea typeface="Open Sans" charset="0"/>
              <a:cs typeface="Open Sans" charset="0"/>
              <a:sym typeface="Calibri"/>
            </a:endParaRP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en-GB" sz="2600" kern="0" dirty="0">
                <a:solidFill>
                  <a:srgbClr val="000000"/>
                </a:solidFill>
                <a:latin typeface="Arial"/>
                <a:ea typeface="Open Sans" charset="0"/>
                <a:cs typeface="Open Sans" charset="0"/>
                <a:sym typeface="Calibri"/>
              </a:rPr>
              <a:t>RURALTOUR, founded in 1991, is the professional tourism trade organisation representing the rural tourism sector at the European level. </a:t>
            </a:r>
          </a:p>
          <a:p>
            <a:pPr>
              <a:buClr>
                <a:srgbClr val="000000"/>
              </a:buClr>
              <a:buFont typeface="Arial"/>
              <a:buNone/>
            </a:pPr>
            <a:endParaRPr lang="en-GB" sz="2600" kern="0" dirty="0">
              <a:solidFill>
                <a:srgbClr val="000000"/>
              </a:solidFill>
              <a:latin typeface="Arial"/>
              <a:ea typeface="Open Sans" charset="0"/>
              <a:cs typeface="Open Sans" charset="0"/>
              <a:sym typeface="Calibri"/>
            </a:endParaRP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en-GB" sz="2600" kern="0" dirty="0">
                <a:solidFill>
                  <a:srgbClr val="000000"/>
                </a:solidFill>
                <a:latin typeface="Arial"/>
                <a:ea typeface="Open Sans" charset="0"/>
                <a:cs typeface="Open Sans" charset="0"/>
                <a:sym typeface="Calibri"/>
              </a:rPr>
              <a:t>Professional defence and advocacy 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en-GB" sz="2600" kern="0" dirty="0">
                <a:solidFill>
                  <a:srgbClr val="000000"/>
                </a:solidFill>
                <a:latin typeface="Arial"/>
                <a:ea typeface="Open Sans" charset="0"/>
                <a:cs typeface="Open Sans" charset="0"/>
                <a:sym typeface="Calibri"/>
              </a:rPr>
              <a:t>European networking 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en-GB" sz="2600" kern="0" dirty="0">
                <a:solidFill>
                  <a:srgbClr val="000000"/>
                </a:solidFill>
                <a:latin typeface="Arial"/>
                <a:ea typeface="Open Sans" charset="0"/>
                <a:cs typeface="Open Sans" charset="0"/>
                <a:sym typeface="Calibri"/>
              </a:rPr>
              <a:t>Knowledge exchange 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en-GB" sz="2600" kern="0" dirty="0">
                <a:solidFill>
                  <a:srgbClr val="000000"/>
                </a:solidFill>
                <a:latin typeface="Arial"/>
                <a:ea typeface="Open Sans" charset="0"/>
                <a:cs typeface="Open Sans" charset="0"/>
                <a:sym typeface="Calibri"/>
              </a:rPr>
              <a:t>Training, congresses and events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en-GB" sz="2600" kern="0" dirty="0">
                <a:solidFill>
                  <a:srgbClr val="000000"/>
                </a:solidFill>
                <a:latin typeface="Arial"/>
                <a:ea typeface="Open Sans" charset="0"/>
                <a:cs typeface="Open Sans" charset="0"/>
                <a:sym typeface="Calibri"/>
              </a:rPr>
              <a:t>Product development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en-GB" sz="2600" kern="0" dirty="0">
                <a:solidFill>
                  <a:srgbClr val="000000"/>
                </a:solidFill>
                <a:latin typeface="Arial"/>
                <a:ea typeface="Open Sans" charset="0"/>
                <a:cs typeface="Open Sans" charset="0"/>
                <a:sym typeface="Calibri"/>
              </a:rPr>
              <a:t>Promotion</a:t>
            </a:r>
          </a:p>
          <a:p>
            <a:pPr>
              <a:buClr>
                <a:srgbClr val="000000"/>
              </a:buClr>
              <a:buFont typeface="Arial"/>
              <a:buNone/>
            </a:pPr>
            <a:endParaRPr lang="en-GB" sz="2600" kern="0" dirty="0">
              <a:solidFill>
                <a:srgbClr val="000000"/>
              </a:solidFill>
              <a:latin typeface="Arial"/>
              <a:ea typeface="Open Sans" charset="0"/>
              <a:cs typeface="Open Sans" charset="0"/>
              <a:sym typeface="Calibri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DE3CF6E4-CEA4-2504-97D2-FE810BD3B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244257"/>
            <a:ext cx="60960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6A94068-3D47-E050-FB2C-8AF17F494F6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601" t="76757" r="33007" b="11532"/>
          <a:stretch/>
        </p:blipFill>
        <p:spPr>
          <a:xfrm>
            <a:off x="10194325" y="5115697"/>
            <a:ext cx="1754659" cy="8031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2ABCF14E-250D-C55B-7786-0F7956159C9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574" t="33513" r="52264" b="45225"/>
          <a:stretch/>
        </p:blipFill>
        <p:spPr>
          <a:xfrm>
            <a:off x="10124791" y="4129101"/>
            <a:ext cx="1824193" cy="80319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62B2D503-2819-E346-C994-036CEB7C69D8}"/>
              </a:ext>
            </a:extLst>
          </p:cNvPr>
          <p:cNvSpPr txBox="1"/>
          <p:nvPr/>
        </p:nvSpPr>
        <p:spPr>
          <a:xfrm>
            <a:off x="10061491" y="3396287"/>
            <a:ext cx="20234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GB" sz="1400" kern="0" dirty="0">
                <a:solidFill>
                  <a:srgbClr val="404040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Expert Group European Commission</a:t>
            </a:r>
            <a:endParaRPr lang="en-GB"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CC2AE947-E49D-71B0-CB81-E0DDB1835C3F}"/>
              </a:ext>
            </a:extLst>
          </p:cNvPr>
          <p:cNvSpPr txBox="1"/>
          <p:nvPr/>
        </p:nvSpPr>
        <p:spPr>
          <a:xfrm>
            <a:off x="10025178" y="2873067"/>
            <a:ext cx="20234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GB" sz="1400" kern="0" dirty="0">
                <a:solidFill>
                  <a:srgbClr val="404040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Pact for skills</a:t>
            </a:r>
            <a:endParaRPr lang="en-GB"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678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DE3CF6E4-CEA4-2504-97D2-FE810BD3B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320457"/>
            <a:ext cx="60960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0D0ACF8-3DED-988D-7D22-0F628A307DB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437" t="18889" r="25313" b="12222"/>
          <a:stretch/>
        </p:blipFill>
        <p:spPr>
          <a:xfrm>
            <a:off x="2800350" y="1853982"/>
            <a:ext cx="5124450" cy="38745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94504BF-D4A6-3177-284D-17F75A47FB26}"/>
              </a:ext>
            </a:extLst>
          </p:cNvPr>
          <p:cNvSpPr txBox="1"/>
          <p:nvPr/>
        </p:nvSpPr>
        <p:spPr>
          <a:xfrm>
            <a:off x="8107680" y="2821778"/>
            <a:ext cx="37147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GB" sz="2400" kern="0" dirty="0">
                <a:solidFill>
                  <a:srgbClr val="000000"/>
                </a:solidFill>
                <a:latin typeface="Arial"/>
                <a:ea typeface="Open Sans" charset="0"/>
                <a:cs typeface="Open Sans" charset="0"/>
                <a:sym typeface="Calibri"/>
              </a:rPr>
              <a:t>RURALTOUR is formed by 30 national and regional provider organisations from 26 countries of geographical Europe.</a:t>
            </a:r>
            <a:endParaRPr lang="en-GB"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232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xmlns="" id="{8ADEB16F-4279-8239-CF80-217F95DE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988" y="-1"/>
            <a:ext cx="14673976" cy="6857999"/>
          </a:xfrm>
        </p:spPr>
      </p:pic>
      <p:sp>
        <p:nvSpPr>
          <p:cNvPr id="6" name="Rectangle 23">
            <a:extLst>
              <a:ext uri="{FF2B5EF4-FFF2-40B4-BE49-F238E27FC236}">
                <a16:creationId xmlns:a16="http://schemas.microsoft.com/office/drawing/2014/main" xmlns="" id="{D8C2212D-CA21-0595-9DAC-62783E99C0BE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2693987"/>
            <a:ext cx="12192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500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  <a:endParaRPr lang="en-GB" sz="15000" dirty="0">
              <a:solidFill>
                <a:schemeClr val="bg1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26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>
            <a:spLocks noGrp="1"/>
          </p:cNvSpPr>
          <p:nvPr>
            <p:ph type="subTitle" idx="1"/>
          </p:nvPr>
        </p:nvSpPr>
        <p:spPr>
          <a:xfrm>
            <a:off x="220717" y="2398416"/>
            <a:ext cx="11552183" cy="3388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More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than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600.000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accommodation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units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 </a:t>
            </a:r>
            <a:endParaRPr lang="es-ES" altLang="en-US" sz="2800" dirty="0">
              <a:solidFill>
                <a:schemeClr val="tx1"/>
              </a:solidFill>
              <a:latin typeface="+mn-lt"/>
              <a:ea typeface="Open Sans" charset="0"/>
              <a:cs typeface="Open Sans" charset="0"/>
            </a:endParaRPr>
          </a:p>
          <a:p>
            <a:pPr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ES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More </a:t>
            </a:r>
            <a:r>
              <a:rPr lang="es-ES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than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6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million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beds</a:t>
            </a:r>
            <a:r>
              <a:rPr lang="es-ES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(2x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the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capacity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of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Spain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as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second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most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important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tourism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destination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in </a:t>
            </a:r>
            <a:r>
              <a:rPr lang="es-ES_tradnl" altLang="en-US" sz="2800" i="1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Europe</a:t>
            </a:r>
            <a:r>
              <a:rPr lang="es-ES_tradnl" altLang="en-US" sz="2800" i="1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)</a:t>
            </a:r>
          </a:p>
          <a:p>
            <a:pPr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15%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of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hosting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capacity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in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Europe</a:t>
            </a:r>
            <a:endParaRPr lang="es-ES_tradnl" altLang="en-US" sz="2800" dirty="0">
              <a:solidFill>
                <a:schemeClr val="tx1"/>
              </a:solidFill>
              <a:latin typeface="+mn-lt"/>
              <a:ea typeface="Open Sans" charset="0"/>
              <a:cs typeface="Open Sans" charset="0"/>
            </a:endParaRPr>
          </a:p>
          <a:p>
            <a:pPr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1.000.000+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direct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or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indirect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jobs</a:t>
            </a:r>
            <a:endParaRPr lang="es-ES_tradnl" altLang="en-US" sz="2800" dirty="0">
              <a:solidFill>
                <a:schemeClr val="tx1"/>
              </a:solidFill>
              <a:latin typeface="+mn-lt"/>
              <a:ea typeface="Open Sans" charset="0"/>
              <a:cs typeface="Open Sans" charset="0"/>
            </a:endParaRPr>
          </a:p>
          <a:p>
            <a:pPr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Generates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 more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than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200.000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million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EUR 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income</a:t>
            </a:r>
            <a:r>
              <a:rPr lang="es-ES_tradnl" altLang="en-US" sz="2800" dirty="0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 in rural </a:t>
            </a:r>
            <a:r>
              <a:rPr lang="es-ES_tradnl" altLang="en-US" sz="2800" dirty="0" err="1">
                <a:solidFill>
                  <a:schemeClr val="tx1"/>
                </a:solidFill>
                <a:latin typeface="+mn-lt"/>
                <a:ea typeface="Open Sans" charset="0"/>
                <a:cs typeface="Open Sans" charset="0"/>
              </a:rPr>
              <a:t>areas</a:t>
            </a:r>
            <a:endParaRPr lang="es-ES_tradnl" altLang="en-US" sz="2800" dirty="0">
              <a:solidFill>
                <a:schemeClr val="tx1"/>
              </a:solidFill>
              <a:latin typeface="+mn-lt"/>
              <a:ea typeface="Open Sans" charset="0"/>
              <a:cs typeface="Open Sans" charset="0"/>
            </a:endParaRPr>
          </a:p>
        </p:txBody>
      </p:sp>
      <p:sp>
        <p:nvSpPr>
          <p:cNvPr id="99" name="Google Shape;99;p3"/>
          <p:cNvSpPr txBox="1">
            <a:spLocks noGrp="1"/>
          </p:cNvSpPr>
          <p:nvPr>
            <p:ph type="ctrTitle"/>
          </p:nvPr>
        </p:nvSpPr>
        <p:spPr>
          <a:xfrm>
            <a:off x="220717" y="0"/>
            <a:ext cx="995567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algn="l"/>
            <a:r>
              <a:rPr lang="it-IT" altLang="en-US" sz="4500" dirty="0">
                <a:solidFill>
                  <a:schemeClr val="tx1"/>
                </a:solidFill>
                <a:latin typeface="Arial"/>
                <a:cs typeface="Arial"/>
                <a:sym typeface="Arial"/>
              </a:rPr>
              <a:t>The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Importance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of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Rural </a:t>
            </a:r>
            <a:r>
              <a:rPr lang="es-ES_tradnl" altLang="en-US" sz="4600" dirty="0" err="1">
                <a:solidFill>
                  <a:schemeClr val="tx1"/>
                </a:solidFill>
                <a:latin typeface="Arial"/>
                <a:cs typeface="Arial"/>
              </a:rPr>
              <a:t>Tourism</a:t>
            </a:r>
            <a:r>
              <a:rPr lang="es-ES_tradnl" altLang="en-US" sz="46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00" name="Google Shape;100;p3"/>
          <p:cNvSpPr txBox="1"/>
          <p:nvPr/>
        </p:nvSpPr>
        <p:spPr>
          <a:xfrm>
            <a:off x="220717" y="1523999"/>
            <a:ext cx="6622996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90000"/>
              </a:lnSpc>
              <a:buClr>
                <a:srgbClr val="485F43"/>
              </a:buClr>
              <a:buSzPts val="3000"/>
              <a:buFont typeface="Arial"/>
              <a:buNone/>
            </a:pPr>
            <a:r>
              <a:rPr lang="it-IT" sz="3000" kern="0" dirty="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In Europe in 2022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330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1">
            <a:extLst>
              <a:ext uri="{FF2B5EF4-FFF2-40B4-BE49-F238E27FC236}">
                <a16:creationId xmlns="" xmlns:a16="http://schemas.microsoft.com/office/drawing/2014/main" id="{2221AC74-8B1A-97B4-53C8-26A30184C2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882377"/>
              </p:ext>
            </p:extLst>
          </p:nvPr>
        </p:nvGraphicFramePr>
        <p:xfrm>
          <a:off x="0" y="984020"/>
          <a:ext cx="12192000" cy="5873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="" xmlns:a16="http://schemas.microsoft.com/office/drawing/2014/main" val="3367833104"/>
                    </a:ext>
                  </a:extLst>
                </a:gridCol>
                <a:gridCol w="6096000">
                  <a:extLst>
                    <a:ext uri="{9D8B030D-6E8A-4147-A177-3AD203B41FA5}">
                      <a16:colId xmlns="" xmlns:a16="http://schemas.microsoft.com/office/drawing/2014/main" val="2146644906"/>
                    </a:ext>
                  </a:extLst>
                </a:gridCol>
              </a:tblGrid>
              <a:tr h="293699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en-GB" sz="2700" b="1" noProof="0" dirty="0">
                          <a:solidFill>
                            <a:srgbClr val="009900"/>
                          </a:solidFill>
                          <a:latin typeface="+mn-lt"/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STRENGTH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latin typeface="+mn-lt"/>
                        </a:rPr>
                        <a:t>Positive</a:t>
                      </a:r>
                      <a:r>
                        <a:rPr lang="en-GB" sz="2000" b="1" baseline="0" noProof="0" dirty="0">
                          <a:latin typeface="+mn-lt"/>
                        </a:rPr>
                        <a:t> </a:t>
                      </a:r>
                      <a:r>
                        <a:rPr lang="en-GB" sz="2000" b="1" noProof="0" dirty="0">
                          <a:latin typeface="+mn-lt"/>
                        </a:rPr>
                        <a:t>Image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latin typeface="+mn-lt"/>
                        </a:rPr>
                        <a:t>Diversity of products and service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latin typeface="+mn-lt"/>
                        </a:rPr>
                        <a:t>Human touch 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latin typeface="+mn-lt"/>
                        </a:rPr>
                        <a:t>Authenticity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latin typeface="+mn-lt"/>
                        </a:rPr>
                        <a:t>Value for money </a:t>
                      </a:r>
                      <a:endParaRPr lang="en-GB" sz="2000" b="1" noProof="0" dirty="0">
                        <a:latin typeface="+mn-lt"/>
                      </a:endParaRPr>
                    </a:p>
                  </a:txBody>
                  <a:tcPr marL="144000" marR="96000" marT="96000" marB="96000">
                    <a:solidFill>
                      <a:schemeClr val="accent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en-GB" sz="2700" b="1" noProof="0" dirty="0">
                          <a:solidFill>
                            <a:srgbClr val="FFFF00"/>
                          </a:solidFill>
                          <a:latin typeface="+mn-lt"/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WEAKNESS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solidFill>
                            <a:schemeClr val="tx1"/>
                          </a:solidFill>
                          <a:latin typeface="+mn-lt"/>
                        </a:rPr>
                        <a:t>Perception of reliability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solidFill>
                            <a:schemeClr val="tx1"/>
                          </a:solidFill>
                          <a:latin typeface="+mn-lt"/>
                        </a:rPr>
                        <a:t>Connectivity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solidFill>
                            <a:schemeClr val="tx1"/>
                          </a:solidFill>
                          <a:latin typeface="+mn-lt"/>
                        </a:rPr>
                        <a:t>Level of skills for mid-high</a:t>
                      </a:r>
                      <a:r>
                        <a:rPr lang="en-GB" sz="2000" b="1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 level demand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Professional USP image marketing 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Institutional backing / advocacy power</a:t>
                      </a:r>
                      <a:endParaRPr lang="en-GB" sz="2000" b="1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44000" marR="96000" marT="96000" marB="96000">
                    <a:solidFill>
                      <a:schemeClr val="accent1">
                        <a:alpha val="54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386291"/>
                  </a:ext>
                </a:extLst>
              </a:tr>
              <a:tr h="293699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en-GB" sz="2700" b="1" noProof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OPPORTUNITY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solidFill>
                            <a:schemeClr val="bg1"/>
                          </a:solidFill>
                          <a:latin typeface="+mn-lt"/>
                        </a:rPr>
                        <a:t>Value Change</a:t>
                      </a:r>
                      <a:r>
                        <a:rPr lang="en-GB" sz="2000" b="1" baseline="0" noProof="0" dirty="0">
                          <a:solidFill>
                            <a:schemeClr val="bg1"/>
                          </a:solidFill>
                          <a:latin typeface="+mn-lt"/>
                        </a:rPr>
                        <a:t> in population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solidFill>
                            <a:schemeClr val="bg1"/>
                          </a:solidFill>
                          <a:latin typeface="+mn-lt"/>
                        </a:rPr>
                        <a:t>Market trends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solidFill>
                            <a:schemeClr val="bg1"/>
                          </a:solidFill>
                          <a:latin typeface="+mn-lt"/>
                        </a:rPr>
                        <a:t>COVID-19 impact on priorities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solidFill>
                            <a:schemeClr val="bg1"/>
                          </a:solidFill>
                          <a:latin typeface="+mn-lt"/>
                        </a:rPr>
                        <a:t>Digitalization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solidFill>
                            <a:schemeClr val="bg1"/>
                          </a:solidFill>
                          <a:latin typeface="+mn-lt"/>
                        </a:rPr>
                        <a:t>Policy priorities</a:t>
                      </a:r>
                      <a:endParaRPr lang="en-GB" sz="2000" b="1" noProof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144000" marR="96000" marT="96000" marB="96000">
                    <a:solidFill>
                      <a:schemeClr val="accent1">
                        <a:alpha val="5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en-GB" sz="2700" b="1" noProof="0" dirty="0">
                          <a:solidFill>
                            <a:srgbClr val="FF0000"/>
                          </a:solidFill>
                          <a:latin typeface="+mn-lt"/>
                          <a:ea typeface="Open Sans Extrabold" panose="020B0906030804020204" pitchFamily="34" charset="0"/>
                          <a:cs typeface="Open Sans Extrabold" panose="020B0906030804020204" pitchFamily="34" charset="0"/>
                        </a:rPr>
                        <a:t>THREAT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latin typeface="+mn-lt"/>
                        </a:rPr>
                        <a:t>Rural “Over-Tourism”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noProof="0" dirty="0">
                          <a:latin typeface="+mn-lt"/>
                        </a:rPr>
                        <a:t>Inadequate “professionalism”</a:t>
                      </a:r>
                      <a:r>
                        <a:rPr lang="en-GB" sz="2000" b="1" baseline="0" noProof="0" dirty="0">
                          <a:latin typeface="+mn-lt"/>
                        </a:rPr>
                        <a:t> demand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latin typeface="+mn-lt"/>
                        </a:rPr>
                        <a:t>Conservative structures do not adapt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latin typeface="+mn-lt"/>
                        </a:rPr>
                        <a:t>Generation change</a:t>
                      </a:r>
                    </a:p>
                    <a:p>
                      <a:pPr marL="457200" indent="-457200">
                        <a:spcBef>
                          <a:spcPts val="3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baseline="0" noProof="0" dirty="0">
                          <a:latin typeface="+mn-lt"/>
                        </a:rPr>
                        <a:t>Usurpation by commercial groups</a:t>
                      </a:r>
                      <a:endParaRPr lang="en-GB" sz="1900" b="1" noProof="0" dirty="0">
                        <a:latin typeface="+mn-lt"/>
                      </a:endParaRPr>
                    </a:p>
                  </a:txBody>
                  <a:tcPr marL="144000" marR="96000" marT="96000" marB="96000">
                    <a:solidFill>
                      <a:schemeClr val="accent1">
                        <a:alpha val="54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677823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28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200" y="260095"/>
            <a:ext cx="10846597" cy="662940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790222" y="1701800"/>
            <a:ext cx="4577901" cy="320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  <a:buClr>
                <a:srgbClr val="000000"/>
              </a:buClr>
              <a:buFont typeface="Arial"/>
              <a:buNone/>
            </a:pPr>
            <a:r>
              <a:rPr lang="en-US" sz="2133" u="sng" kern="0" dirty="0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SECRETARIAT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122360"/>
            <a:ext cx="2009528" cy="19067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90222" y="3574796"/>
            <a:ext cx="4577901" cy="320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13"/>
              </a:lnSpc>
              <a:buClr>
                <a:srgbClr val="000000"/>
              </a:buClr>
              <a:buFont typeface="Arial"/>
              <a:buNone/>
            </a:pPr>
            <a:r>
              <a:rPr lang="en-US" sz="2133" u="sng" kern="0" dirty="0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CONTACT PERSON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790222" y="4029075"/>
            <a:ext cx="4577901" cy="11901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2133" b="1" kern="0" dirty="0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Klaus Ehrlich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867" kern="0" dirty="0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General Secretary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867" kern="0" dirty="0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+34 656 900 371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867" kern="0" dirty="0" err="1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general.secretary@ruraltour.eu</a:t>
            </a:r>
            <a:endParaRPr lang="en-US" sz="1867" kern="0" dirty="0">
              <a:solidFill>
                <a:srgbClr val="FFFFFF"/>
              </a:solidFill>
              <a:latin typeface="Open Sans"/>
              <a:ea typeface="Arial"/>
              <a:cs typeface="Arial"/>
              <a:sym typeface="Arial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790222" y="2147008"/>
            <a:ext cx="4577901" cy="902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2133" b="1" kern="0" dirty="0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RURALTOUR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867" kern="0" dirty="0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Sagunto, 8. 10 </a:t>
            </a:r>
            <a:r>
              <a:rPr lang="mr-IN" sz="1867" kern="0" dirty="0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–</a:t>
            </a:r>
            <a:r>
              <a:rPr lang="en-US" sz="1867" kern="0" dirty="0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 3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867" kern="0" dirty="0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E-04004 </a:t>
            </a:r>
            <a:r>
              <a:rPr lang="en-US" sz="1867" kern="0" dirty="0" err="1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Almer</a:t>
            </a:r>
            <a:r>
              <a:rPr lang="es-ES" sz="1867" kern="0" dirty="0" err="1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ía</a:t>
            </a:r>
            <a:endParaRPr lang="en-US" sz="1867" kern="0" dirty="0">
              <a:solidFill>
                <a:srgbClr val="FFFFFF"/>
              </a:solidFill>
              <a:latin typeface="Open Sans"/>
              <a:ea typeface="Arial"/>
              <a:cs typeface="Arial"/>
              <a:sym typeface="Arial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790222" y="6044326"/>
            <a:ext cx="4577901" cy="328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2133" b="1" kern="0" dirty="0" err="1">
                <a:solidFill>
                  <a:srgbClr val="FFFFFF"/>
                </a:solidFill>
                <a:latin typeface="Open Sans"/>
                <a:ea typeface="Arial"/>
                <a:cs typeface="Arial"/>
                <a:sym typeface="Arial"/>
              </a:rPr>
              <a:t>www.ruraltour.eu</a:t>
            </a:r>
            <a:endParaRPr lang="en-US" sz="2133" b="1" kern="0" dirty="0">
              <a:solidFill>
                <a:srgbClr val="FFFFFF"/>
              </a:solidFill>
              <a:latin typeface="Open Sans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413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84123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Arial"/>
              <a:buNone/>
            </a:pPr>
            <a:r>
              <a:rPr lang="en-GB" sz="9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Time for your voices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7795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3;p14"/>
          <p:cNvSpPr txBox="1">
            <a:spLocks/>
          </p:cNvSpPr>
          <p:nvPr/>
        </p:nvSpPr>
        <p:spPr>
          <a:xfrm>
            <a:off x="276779" y="1491556"/>
            <a:ext cx="11522149" cy="206271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rgbClr val="386C64"/>
              </a:buClr>
              <a:buSzPts val="5400"/>
            </a:pPr>
            <a:r>
              <a:rPr lang="en-GB" sz="54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How can we contribute to the Rural Pact?</a:t>
            </a:r>
            <a:endParaRPr lang="en-GB" sz="1820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978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8;p15"/>
          <p:cNvSpPr txBox="1">
            <a:spLocks noGrp="1"/>
          </p:cNvSpPr>
          <p:nvPr>
            <p:ph type="ctrTitle"/>
          </p:nvPr>
        </p:nvSpPr>
        <p:spPr>
          <a:xfrm>
            <a:off x="269566" y="737052"/>
            <a:ext cx="9874829" cy="79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Conversations in small groups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4" name="Google Shape;99;p15"/>
          <p:cNvSpPr txBox="1"/>
          <p:nvPr/>
        </p:nvSpPr>
        <p:spPr>
          <a:xfrm>
            <a:off x="220726" y="2244596"/>
            <a:ext cx="11438002" cy="2774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742950" indent="-742950">
              <a:lnSpc>
                <a:spcPct val="90000"/>
              </a:lnSpc>
              <a:buClr>
                <a:srgbClr val="485F43"/>
              </a:buClr>
              <a:buSzPts val="3600"/>
              <a:buFont typeface="+mj-lt"/>
              <a:buAutoNum type="arabicPeriod"/>
            </a:pPr>
            <a:r>
              <a:rPr lang="en-GB" sz="360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Introduce yourself to one another </a:t>
            </a:r>
            <a:r>
              <a:rPr lang="en-GB" sz="360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and share </a:t>
            </a:r>
            <a:r>
              <a:rPr lang="en-GB" sz="360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what connects you to the topic of this session</a:t>
            </a:r>
            <a:br>
              <a:rPr lang="en-GB" sz="3600" dirty="0" smtClean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GB" sz="3600" dirty="0" smtClean="0">
              <a:solidFill>
                <a:prstClr val="black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indent="-742950">
              <a:lnSpc>
                <a:spcPct val="90000"/>
              </a:lnSpc>
              <a:buClr>
                <a:srgbClr val="485F43"/>
              </a:buClr>
              <a:buSzPts val="3600"/>
              <a:buFont typeface="+mj-lt"/>
              <a:buAutoNum type="arabicPeriod"/>
            </a:pPr>
            <a:r>
              <a:rPr lang="en-GB" sz="3600" dirty="0">
                <a:solidFill>
                  <a:prstClr val="black"/>
                </a:solidFill>
                <a:latin typeface="Calibri"/>
              </a:rPr>
              <a:t>Exchange ideas and t</a:t>
            </a:r>
            <a:r>
              <a:rPr lang="en-GB" sz="3600" dirty="0">
                <a:solidFill>
                  <a:prstClr val="black"/>
                </a:solidFill>
                <a:latin typeface="Arial"/>
                <a:ea typeface="Arial"/>
                <a:cs typeface="Arial"/>
                <a:sym typeface="Arial"/>
              </a:rPr>
              <a:t>ake notes on the Template</a:t>
            </a:r>
            <a:endParaRPr lang="en-GB" sz="3600" dirty="0">
              <a:solidFill>
                <a:prstClr val="black"/>
              </a:solidFill>
              <a:latin typeface="Calibri"/>
            </a:endParaRPr>
          </a:p>
          <a:p>
            <a:pPr>
              <a:lnSpc>
                <a:spcPct val="90000"/>
              </a:lnSpc>
              <a:buClr>
                <a:srgbClr val="485F43"/>
              </a:buClr>
              <a:buSzPts val="3600"/>
            </a:pPr>
            <a:r>
              <a:rPr lang="en-GB" sz="3600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265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8;p15"/>
          <p:cNvSpPr txBox="1">
            <a:spLocks noGrp="1"/>
          </p:cNvSpPr>
          <p:nvPr>
            <p:ph type="ctrTitle"/>
          </p:nvPr>
        </p:nvSpPr>
        <p:spPr>
          <a:xfrm>
            <a:off x="201833" y="982586"/>
            <a:ext cx="9874829" cy="79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Conversations in small </a:t>
            </a:r>
            <a:r>
              <a:rPr lang="en-GB" sz="45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groups</a:t>
            </a:r>
            <a:br>
              <a:rPr lang="en-GB" sz="45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45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etiquette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6" name="Google Shape;99;p15"/>
          <p:cNvSpPr txBox="1"/>
          <p:nvPr/>
        </p:nvSpPr>
        <p:spPr>
          <a:xfrm>
            <a:off x="220725" y="2062186"/>
            <a:ext cx="11772900" cy="36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indent="-571500">
              <a:lnSpc>
                <a:spcPct val="130000"/>
              </a:lnSpc>
              <a:buClr>
                <a:srgbClr val="485F43"/>
              </a:buClr>
              <a:buSzPts val="3600"/>
              <a:buFont typeface="Wingdings" charset="2"/>
              <a:buChar char="§"/>
            </a:pPr>
            <a:r>
              <a:rPr lang="en-GB" sz="3200" kern="0" dirty="0" smtClean="0">
                <a:solidFill>
                  <a:prstClr val="black"/>
                </a:solidFill>
                <a:latin typeface="Calibri"/>
                <a:ea typeface="Arial"/>
                <a:cs typeface="Arial"/>
                <a:sym typeface="Arial"/>
              </a:rPr>
              <a:t>Speak </a:t>
            </a:r>
            <a:r>
              <a:rPr lang="en-GB" sz="3200" kern="0" dirty="0">
                <a:solidFill>
                  <a:prstClr val="black"/>
                </a:solidFill>
                <a:latin typeface="Calibri"/>
                <a:ea typeface="Arial"/>
                <a:cs typeface="Arial"/>
                <a:sym typeface="Arial"/>
              </a:rPr>
              <a:t>with intention</a:t>
            </a:r>
          </a:p>
          <a:p>
            <a:pPr marL="571500" indent="-571500">
              <a:lnSpc>
                <a:spcPct val="130000"/>
              </a:lnSpc>
              <a:buClr>
                <a:srgbClr val="485F43"/>
              </a:buClr>
              <a:buSzPts val="3600"/>
              <a:buFont typeface="Wingdings" charset="2"/>
              <a:buChar char="§"/>
            </a:pPr>
            <a:r>
              <a:rPr lang="en-GB" sz="3200" kern="0" dirty="0">
                <a:solidFill>
                  <a:prstClr val="black"/>
                </a:solidFill>
                <a:latin typeface="Calibri"/>
                <a:ea typeface="Arial"/>
                <a:cs typeface="Arial"/>
                <a:sym typeface="Arial"/>
              </a:rPr>
              <a:t>Listen with attention</a:t>
            </a:r>
          </a:p>
          <a:p>
            <a:pPr marL="571500" indent="-571500">
              <a:lnSpc>
                <a:spcPct val="130000"/>
              </a:lnSpc>
              <a:buClr>
                <a:srgbClr val="485F43"/>
              </a:buClr>
              <a:buSzPts val="3600"/>
              <a:buFont typeface="Wingdings" charset="2"/>
              <a:buChar char="§"/>
            </a:pPr>
            <a:r>
              <a:rPr lang="en-GB" sz="3200" kern="0" dirty="0" smtClean="0">
                <a:solidFill>
                  <a:prstClr val="black"/>
                </a:solidFill>
                <a:latin typeface="Calibri"/>
                <a:ea typeface="Arial"/>
                <a:cs typeface="Arial"/>
                <a:sym typeface="Arial"/>
              </a:rPr>
              <a:t>Listen </a:t>
            </a:r>
            <a:r>
              <a:rPr lang="en-GB" sz="3200" kern="0" dirty="0">
                <a:solidFill>
                  <a:prstClr val="black"/>
                </a:solidFill>
                <a:latin typeface="Calibri"/>
                <a:ea typeface="Arial"/>
                <a:cs typeface="Arial"/>
                <a:sym typeface="Arial"/>
              </a:rPr>
              <a:t>together </a:t>
            </a:r>
            <a:r>
              <a:rPr lang="en-GB" sz="3200" kern="0" dirty="0" smtClean="0">
                <a:solidFill>
                  <a:prstClr val="black"/>
                </a:solidFill>
                <a:latin typeface="Calibri"/>
                <a:ea typeface="Arial"/>
                <a:cs typeface="Arial"/>
                <a:sym typeface="Arial"/>
              </a:rPr>
              <a:t>for new </a:t>
            </a:r>
            <a:r>
              <a:rPr lang="en-GB" sz="3200" kern="0" dirty="0">
                <a:solidFill>
                  <a:prstClr val="black"/>
                </a:solidFill>
                <a:latin typeface="Calibri"/>
                <a:ea typeface="Arial"/>
                <a:cs typeface="Arial"/>
                <a:sym typeface="Arial"/>
              </a:rPr>
              <a:t>insights and deeper questions</a:t>
            </a:r>
          </a:p>
          <a:p>
            <a:pPr marL="571500" indent="-571500">
              <a:lnSpc>
                <a:spcPct val="130000"/>
              </a:lnSpc>
              <a:buClr>
                <a:srgbClr val="485F43"/>
              </a:buClr>
              <a:buSzPts val="3600"/>
              <a:buFont typeface="Wingdings" charset="2"/>
              <a:buChar char="§"/>
            </a:pPr>
            <a:r>
              <a:rPr lang="en-GB" sz="3200" kern="0" dirty="0" smtClean="0">
                <a:solidFill>
                  <a:prstClr val="black"/>
                </a:solidFill>
                <a:latin typeface="Calibri"/>
                <a:ea typeface="Arial"/>
                <a:cs typeface="Arial"/>
                <a:sym typeface="Arial"/>
              </a:rPr>
              <a:t>Link </a:t>
            </a:r>
            <a:r>
              <a:rPr lang="en-GB" sz="3200" kern="0" dirty="0">
                <a:solidFill>
                  <a:prstClr val="black"/>
                </a:solidFill>
                <a:latin typeface="Calibri"/>
                <a:ea typeface="Arial"/>
                <a:cs typeface="Arial"/>
                <a:sym typeface="Arial"/>
              </a:rPr>
              <a:t>and connect ideas</a:t>
            </a:r>
          </a:p>
          <a:p>
            <a:pPr marL="571500" indent="-571500">
              <a:lnSpc>
                <a:spcPct val="130000"/>
              </a:lnSpc>
              <a:buClr>
                <a:srgbClr val="485F43"/>
              </a:buClr>
              <a:buSzPts val="3600"/>
              <a:buFont typeface="Wingdings" charset="2"/>
              <a:buChar char="§"/>
            </a:pPr>
            <a:r>
              <a:rPr lang="en-GB" sz="3200" kern="0" dirty="0" smtClean="0">
                <a:solidFill>
                  <a:prstClr val="black"/>
                </a:solidFill>
                <a:latin typeface="Calibri"/>
                <a:ea typeface="Arial"/>
                <a:cs typeface="Arial"/>
                <a:sym typeface="Arial"/>
              </a:rPr>
              <a:t>Slow down</a:t>
            </a:r>
            <a:endParaRPr lang="en-GB" sz="3200" kern="0" dirty="0">
              <a:solidFill>
                <a:prstClr val="black"/>
              </a:solidFill>
              <a:latin typeface="Calibri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07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8;p15"/>
          <p:cNvSpPr txBox="1">
            <a:spLocks noGrp="1"/>
          </p:cNvSpPr>
          <p:nvPr>
            <p:ph type="ctrTitle"/>
          </p:nvPr>
        </p:nvSpPr>
        <p:spPr>
          <a:xfrm>
            <a:off x="204434" y="276762"/>
            <a:ext cx="9874829" cy="79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Template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8" name="Picture 7" descr="Screenshot 2022-06-14 at 23.55.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25" y="667485"/>
            <a:ext cx="7424286" cy="498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19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8;p15"/>
          <p:cNvSpPr txBox="1">
            <a:spLocks noGrp="1"/>
          </p:cNvSpPr>
          <p:nvPr>
            <p:ph type="ctrTitle"/>
          </p:nvPr>
        </p:nvSpPr>
        <p:spPr>
          <a:xfrm>
            <a:off x="204434" y="276762"/>
            <a:ext cx="9874829" cy="79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GB" sz="45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ommitment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5" name="Picture 4" descr="Screenshot 2022-06-14 at 23.57.2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370" y="1204728"/>
            <a:ext cx="7194963" cy="469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92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>
            <a:spLocks noGrp="1"/>
          </p:cNvSpPr>
          <p:nvPr>
            <p:ph type="ctrTitle"/>
          </p:nvPr>
        </p:nvSpPr>
        <p:spPr>
          <a:xfrm>
            <a:off x="0" y="1139110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it-IT" sz="4400" dirty="0" err="1">
                <a:latin typeface="Arial"/>
                <a:cs typeface="Arial"/>
              </a:rPr>
              <a:t>Transition</a:t>
            </a:r>
            <a:r>
              <a:rPr lang="it-IT" sz="4400" dirty="0">
                <a:latin typeface="Arial"/>
                <a:cs typeface="Arial"/>
              </a:rPr>
              <a:t> </a:t>
            </a:r>
            <a:r>
              <a:rPr lang="it-IT" sz="4400" dirty="0" err="1">
                <a:latin typeface="Arial"/>
                <a:cs typeface="Arial"/>
              </a:rPr>
              <a:t>Pathway</a:t>
            </a:r>
            <a:r>
              <a:rPr lang="it-IT" sz="4400" dirty="0">
                <a:latin typeface="Arial"/>
                <a:cs typeface="Arial"/>
              </a:rPr>
              <a:t> </a:t>
            </a:r>
            <a:br>
              <a:rPr lang="it-IT" sz="4400" dirty="0">
                <a:latin typeface="Arial"/>
                <a:cs typeface="Arial"/>
              </a:rPr>
            </a:br>
            <a:r>
              <a:rPr lang="it-IT" sz="4400" b="1" dirty="0">
                <a:latin typeface="Arial"/>
                <a:cs typeface="Arial"/>
              </a:rPr>
              <a:t>‘</a:t>
            </a:r>
            <a:r>
              <a:rPr lang="it-IT" sz="4400" b="1" dirty="0" err="1">
                <a:latin typeface="Arial"/>
                <a:cs typeface="Arial"/>
              </a:rPr>
              <a:t>Proximity</a:t>
            </a:r>
            <a:r>
              <a:rPr lang="it-IT" sz="4400" b="1" dirty="0">
                <a:latin typeface="Arial"/>
                <a:cs typeface="Arial"/>
              </a:rPr>
              <a:t> and Social Economy</a:t>
            </a:r>
            <a:r>
              <a:rPr lang="it-IT" sz="4400" b="1" dirty="0" smtClean="0">
                <a:latin typeface="Arial"/>
                <a:cs typeface="Arial"/>
              </a:rPr>
              <a:t>’</a:t>
            </a:r>
            <a:br>
              <a:rPr lang="it-IT" sz="4400" b="1" dirty="0" smtClean="0">
                <a:latin typeface="Arial"/>
                <a:cs typeface="Arial"/>
              </a:rPr>
            </a:br>
            <a:r>
              <a:rPr lang="it-IT" sz="4400" b="1" dirty="0">
                <a:latin typeface="Arial"/>
                <a:cs typeface="Arial"/>
              </a:rPr>
              <a:t/>
            </a:r>
            <a:br>
              <a:rPr lang="it-IT" sz="4400" b="1" dirty="0">
                <a:latin typeface="Arial"/>
                <a:cs typeface="Arial"/>
              </a:rPr>
            </a:br>
            <a:r>
              <a:rPr lang="it-IT" sz="2700" b="1" dirty="0" err="1" smtClean="0">
                <a:latin typeface="Arial"/>
                <a:cs typeface="Arial"/>
              </a:rPr>
              <a:t>Mr</a:t>
            </a:r>
            <a:r>
              <a:rPr lang="it-IT" sz="2700" b="1" dirty="0" smtClean="0">
                <a:latin typeface="Arial"/>
                <a:cs typeface="Arial"/>
              </a:rPr>
              <a:t> Karel Van </a:t>
            </a:r>
            <a:r>
              <a:rPr lang="it-IT" sz="2700" b="1" dirty="0" err="1" smtClean="0">
                <a:latin typeface="Arial"/>
                <a:cs typeface="Arial"/>
              </a:rPr>
              <a:t>der</a:t>
            </a:r>
            <a:r>
              <a:rPr lang="it-IT" sz="2700" b="1" dirty="0" smtClean="0">
                <a:latin typeface="Arial"/>
                <a:cs typeface="Arial"/>
              </a:rPr>
              <a:t> </a:t>
            </a:r>
            <a:r>
              <a:rPr lang="it-IT" sz="2700" b="1" dirty="0" err="1" smtClean="0">
                <a:latin typeface="Arial"/>
                <a:cs typeface="Arial"/>
              </a:rPr>
              <a:t>Poorten</a:t>
            </a:r>
            <a:r>
              <a:rPr lang="it-IT" sz="2700" b="1" dirty="0" smtClean="0">
                <a:latin typeface="Arial"/>
                <a:cs typeface="Arial"/>
              </a:rPr>
              <a:t>   </a:t>
            </a:r>
            <a:endParaRPr sz="2700" dirty="0">
              <a:latin typeface="Arial"/>
              <a:cs typeface="Arial"/>
            </a:endParaRPr>
          </a:p>
        </p:txBody>
      </p:sp>
      <p:sp>
        <p:nvSpPr>
          <p:cNvPr id="93" name="Google Shape;93;p2"/>
          <p:cNvSpPr txBox="1">
            <a:spLocks noGrp="1"/>
          </p:cNvSpPr>
          <p:nvPr>
            <p:ph type="subTitle" idx="1"/>
          </p:nvPr>
        </p:nvSpPr>
        <p:spPr>
          <a:xfrm>
            <a:off x="135081" y="3401229"/>
            <a:ext cx="121920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r>
              <a:rPr lang="it-IT" sz="180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European Commission</a:t>
            </a:r>
            <a:endParaRPr sz="1800">
              <a:solidFill>
                <a:srgbClr val="485F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r>
              <a:rPr lang="it-IT" sz="180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DG GROW</a:t>
            </a: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35768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xmlns="" id="{8ADEB16F-4279-8239-CF80-217F95DE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988" y="-1"/>
            <a:ext cx="14673976" cy="6857999"/>
          </a:xfrm>
        </p:spPr>
      </p:pic>
    </p:spTree>
    <p:extLst>
      <p:ext uri="{BB962C8B-B14F-4D97-AF65-F5344CB8AC3E}">
        <p14:creationId xmlns:p14="http://schemas.microsoft.com/office/powerpoint/2010/main" val="282373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8;p15"/>
          <p:cNvSpPr txBox="1">
            <a:spLocks/>
          </p:cNvSpPr>
          <p:nvPr/>
        </p:nvSpPr>
        <p:spPr>
          <a:xfrm>
            <a:off x="204434" y="276762"/>
            <a:ext cx="9874829" cy="7924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  <a:buClr>
                <a:prstClr val="black"/>
              </a:buClr>
              <a:buSzPts val="4500"/>
              <a:buFont typeface="Arial"/>
              <a:buNone/>
            </a:pPr>
            <a:r>
              <a:rPr lang="en-GB" sz="45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Harvesting from our conversation</a:t>
            </a:r>
            <a:endParaRPr lang="en-GB" dirty="0">
              <a:solidFill>
                <a:srgbClr val="FF0000"/>
              </a:solidFill>
              <a:latin typeface="Calibri Light"/>
            </a:endParaRPr>
          </a:p>
        </p:txBody>
      </p:sp>
      <p:sp>
        <p:nvSpPr>
          <p:cNvPr id="5" name="Google Shape;117;p18"/>
          <p:cNvSpPr txBox="1"/>
          <p:nvPr/>
        </p:nvSpPr>
        <p:spPr>
          <a:xfrm>
            <a:off x="220716" y="1523998"/>
            <a:ext cx="11772810" cy="3941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indent="-514350" algn="ctr">
              <a:lnSpc>
                <a:spcPct val="90000"/>
              </a:lnSpc>
              <a:buClr>
                <a:srgbClr val="000000"/>
              </a:buClr>
              <a:buSzPts val="4000"/>
              <a:buFont typeface="Arial"/>
              <a:buAutoNum type="arabicParenR"/>
            </a:pPr>
            <a:r>
              <a:rPr lang="en-GB" sz="4000" i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new ideas emerged from our </a:t>
            </a:r>
            <a:r>
              <a:rPr lang="en-GB" sz="4000" i="1" kern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conversations that see Social Economy as a way to contribute to the Rural Pact?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5400"/>
              <a:buFont typeface="Arial"/>
              <a:buNone/>
            </a:pPr>
            <a:r>
              <a:rPr lang="en-GB" sz="5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GB" sz="5400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40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2)</a:t>
            </a:r>
            <a:r>
              <a:rPr lang="en-GB" sz="4000" i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opportunities for collaboration came to life that would contribute to the Rural Pact?</a:t>
            </a:r>
            <a:endParaRPr sz="6600" kern="0" dirty="0">
              <a:solidFill>
                <a:srgbClr val="485F4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933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shot 2022-06-14 at 22.49.2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9" y="1132326"/>
            <a:ext cx="10137702" cy="451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86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8;p15"/>
          <p:cNvSpPr txBox="1">
            <a:spLocks noGrp="1"/>
          </p:cNvSpPr>
          <p:nvPr>
            <p:ph type="ctrTitle"/>
          </p:nvPr>
        </p:nvSpPr>
        <p:spPr>
          <a:xfrm>
            <a:off x="204434" y="276762"/>
            <a:ext cx="9874829" cy="79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Don’t forget to submit a commitment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5" name="Picture 4" descr="Screenshot 2022-06-14 at 23.57.2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370" y="1204728"/>
            <a:ext cx="7194963" cy="469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03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>
            <a:extLst>
              <a:ext uri="{FF2B5EF4-FFF2-40B4-BE49-F238E27FC236}">
                <a16:creationId xmlns:a16="http://schemas.microsoft.com/office/drawing/2014/main" xmlns="" id="{697DF18F-EBED-864A-BCE4-6F33F019D8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50987"/>
            <a:ext cx="12192000" cy="1470025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GB" sz="150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6523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"/>
          <p:cNvSpPr txBox="1"/>
          <p:nvPr/>
        </p:nvSpPr>
        <p:spPr>
          <a:xfrm>
            <a:off x="-156837" y="2040994"/>
            <a:ext cx="6093618" cy="2031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00100" lvl="1" indent="-342900"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May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 2021: Update of the Industrial 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Strategy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 with 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lessons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 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learned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 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following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 the COVID-19 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crisis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. 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Development of a new 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approach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 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based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 on 14 industrial 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ecosystems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. 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Among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 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them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, ‘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Proximity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 and Social Economy’. 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342900"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Co-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creation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 of a 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transition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 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pathway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 for the P&amp;SE with a release </a:t>
            </a:r>
            <a:r>
              <a:rPr lang="it-IT" kern="0" dirty="0" err="1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expected</a:t>
            </a:r>
            <a:r>
              <a:rPr lang="it-IT" kern="0" dirty="0">
                <a:solidFill>
                  <a:srgbClr val="000000"/>
                </a:solidFill>
                <a:latin typeface="Arial"/>
                <a:ea typeface="Calibri"/>
                <a:cs typeface="Arial"/>
                <a:sym typeface="Calibri"/>
              </a:rPr>
              <a:t> in Fall 2022.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4"/>
          <p:cNvSpPr txBox="1">
            <a:spLocks noGrp="1"/>
          </p:cNvSpPr>
          <p:nvPr>
            <p:ph type="ctrTitle"/>
          </p:nvPr>
        </p:nvSpPr>
        <p:spPr>
          <a:xfrm>
            <a:off x="442913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it-IT" sz="4500" dirty="0" err="1">
                <a:latin typeface="Arial"/>
                <a:ea typeface="Arial"/>
                <a:cs typeface="Arial"/>
                <a:sym typeface="Arial"/>
              </a:rPr>
              <a:t>Transition</a:t>
            </a:r>
            <a:r>
              <a:rPr lang="it-IT" sz="45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4500" dirty="0" err="1">
                <a:latin typeface="Arial"/>
                <a:ea typeface="Arial"/>
                <a:cs typeface="Arial"/>
                <a:sym typeface="Arial"/>
              </a:rPr>
              <a:t>pathways</a:t>
            </a:r>
            <a:r>
              <a:rPr lang="it-IT" sz="4500" dirty="0">
                <a:latin typeface="Arial"/>
                <a:ea typeface="Arial"/>
                <a:cs typeface="Arial"/>
                <a:sym typeface="Arial"/>
              </a:rPr>
              <a:t>: a </a:t>
            </a:r>
            <a:r>
              <a:rPr lang="it-IT" sz="4500" dirty="0" err="1">
                <a:latin typeface="Arial"/>
                <a:ea typeface="Arial"/>
                <a:cs typeface="Arial"/>
                <a:sym typeface="Arial"/>
              </a:rPr>
              <a:t>key</a:t>
            </a:r>
            <a:r>
              <a:rPr lang="it-IT" sz="4500" dirty="0">
                <a:latin typeface="Arial"/>
                <a:ea typeface="Arial"/>
                <a:cs typeface="Arial"/>
                <a:sym typeface="Arial"/>
              </a:rPr>
              <a:t> pillar of </a:t>
            </a:r>
            <a:r>
              <a:rPr lang="it-IT" sz="4500" dirty="0" err="1">
                <a:latin typeface="Arial"/>
                <a:ea typeface="Arial"/>
                <a:cs typeface="Arial"/>
                <a:sym typeface="Arial"/>
              </a:rPr>
              <a:t>our</a:t>
            </a:r>
            <a:r>
              <a:rPr lang="it-IT" sz="4500" dirty="0">
                <a:latin typeface="Arial"/>
                <a:ea typeface="Arial"/>
                <a:cs typeface="Arial"/>
                <a:sym typeface="Arial"/>
              </a:rPr>
              <a:t> new industrial policy</a:t>
            </a:r>
            <a:endParaRPr dirty="0"/>
          </a:p>
        </p:txBody>
      </p:sp>
      <p:pic>
        <p:nvPicPr>
          <p:cNvPr id="100" name="Google Shape;100;p4" descr="Graph of industrial ecosystem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05568" y="1400170"/>
            <a:ext cx="4347089" cy="38576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579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"/>
          <p:cNvSpPr txBox="1">
            <a:spLocks noGrp="1"/>
          </p:cNvSpPr>
          <p:nvPr>
            <p:ph type="subTitle" idx="1"/>
          </p:nvPr>
        </p:nvSpPr>
        <p:spPr>
          <a:xfrm>
            <a:off x="1663829" y="955664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Transition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Pathway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‘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Proximity</a:t>
            </a:r>
            <a:r>
              <a:rPr lang="it-IT" dirty="0">
                <a:latin typeface="Arial"/>
                <a:ea typeface="Arial"/>
                <a:cs typeface="Arial"/>
                <a:sym typeface="Arial"/>
              </a:rPr>
              <a:t> and Social Economy’: 3 </a:t>
            </a:r>
            <a:r>
              <a:rPr lang="it-IT" dirty="0" err="1">
                <a:latin typeface="Arial"/>
                <a:ea typeface="Arial"/>
                <a:cs typeface="Arial"/>
                <a:sym typeface="Arial"/>
              </a:rPr>
              <a:t>pillars</a:t>
            </a:r>
            <a:endParaRPr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5"/>
          <p:cNvSpPr txBox="1"/>
          <p:nvPr/>
        </p:nvSpPr>
        <p:spPr>
          <a:xfrm>
            <a:off x="1123950" y="1590172"/>
            <a:ext cx="4486275" cy="4541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34EA2"/>
              </a:buClr>
              <a:buSzPts val="2400"/>
              <a:buFont typeface="Arial"/>
              <a:buNone/>
            </a:pPr>
            <a:r>
              <a:rPr lang="it-IT" sz="2400" b="1" u="sng" kern="0" dirty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Green </a:t>
            </a:r>
            <a:r>
              <a:rPr lang="it-IT" sz="2400" b="1" u="sng" kern="0" dirty="0" err="1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transition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indent="-457200">
              <a:spcBef>
                <a:spcPts val="1800"/>
              </a:spcBef>
              <a:buClr>
                <a:srgbClr val="00B050"/>
              </a:buClr>
              <a:buSzPts val="2400"/>
              <a:buFont typeface="Arial"/>
              <a:buAutoNum type="arabicPeriod"/>
            </a:pP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Scale &amp;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spill-overs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of green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innovations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indent="-457200">
              <a:spcBef>
                <a:spcPts val="600"/>
              </a:spcBef>
              <a:buClr>
                <a:srgbClr val="00B050"/>
              </a:buClr>
              <a:buSzPts val="2400"/>
              <a:buFont typeface="Arial"/>
              <a:buAutoNum type="arabicPeriod"/>
            </a:pP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Emerging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green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markets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sustainable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public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procurement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indent="-457200">
              <a:spcBef>
                <a:spcPts val="600"/>
              </a:spcBef>
              <a:buClr>
                <a:srgbClr val="00B050"/>
              </a:buClr>
              <a:buSzPts val="2400"/>
              <a:buFont typeface="Arial"/>
              <a:buAutoNum type="arabicPeriod"/>
            </a:pP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Social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infrastructure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energy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poverty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and social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housing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indent="-457200">
              <a:spcBef>
                <a:spcPts val="600"/>
              </a:spcBef>
              <a:buClr>
                <a:srgbClr val="00B050"/>
              </a:buClr>
              <a:buSzPts val="2400"/>
              <a:buFont typeface="Arial"/>
              <a:buAutoNum type="arabicPeriod"/>
            </a:pP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Local Green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Deals</a:t>
            </a:r>
            <a:endParaRPr sz="2400" kern="0" dirty="0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594" indent="-76193">
              <a:spcBef>
                <a:spcPts val="600"/>
              </a:spcBef>
              <a:buClr>
                <a:srgbClr val="034EA2"/>
              </a:buClr>
              <a:buSzPts val="2400"/>
              <a:buFont typeface="Arial"/>
              <a:buNone/>
            </a:pPr>
            <a:endParaRPr sz="2400" kern="0" dirty="0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5"/>
          <p:cNvSpPr txBox="1"/>
          <p:nvPr/>
        </p:nvSpPr>
        <p:spPr>
          <a:xfrm>
            <a:off x="6015036" y="1590172"/>
            <a:ext cx="5000625" cy="3763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34EA2"/>
              </a:buClr>
              <a:buSzPts val="2400"/>
              <a:buFont typeface="Arial"/>
              <a:buNone/>
            </a:pPr>
            <a:r>
              <a:rPr lang="it-IT" sz="2400" b="1" u="sng" kern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Digital </a:t>
            </a:r>
            <a:r>
              <a:rPr lang="it-IT" sz="2400" b="1" u="sng" kern="0" dirty="0" err="1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transition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indent="-457200">
              <a:spcBef>
                <a:spcPts val="1800"/>
              </a:spcBef>
              <a:buClr>
                <a:srgbClr val="00B0F0"/>
              </a:buClr>
              <a:buSzPts val="2400"/>
              <a:buFont typeface="Arial"/>
              <a:buAutoNum type="arabicPeriod"/>
            </a:pP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Digital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skills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access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to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technology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indent="-457200">
              <a:spcBef>
                <a:spcPts val="600"/>
              </a:spcBef>
              <a:buClr>
                <a:srgbClr val="00B0F0"/>
              </a:buClr>
              <a:buSzPts val="2400"/>
              <a:buFont typeface="Arial"/>
              <a:buAutoNum type="arabicPeriod"/>
            </a:pP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Investment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‘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TechforGood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’</a:t>
            </a:r>
            <a:endParaRPr sz="2400" kern="0" dirty="0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indent="-457200">
              <a:spcBef>
                <a:spcPts val="600"/>
              </a:spcBef>
              <a:buClr>
                <a:srgbClr val="00B0F0"/>
              </a:buClr>
              <a:buSzPts val="2400"/>
              <a:buFont typeface="Arial"/>
              <a:buAutoNum type="arabicPeriod"/>
            </a:pP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Social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tech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start-ups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kern="0" dirty="0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indent="-457200">
              <a:spcBef>
                <a:spcPts val="600"/>
              </a:spcBef>
              <a:buClr>
                <a:srgbClr val="00B0F0"/>
              </a:buClr>
              <a:buSzPts val="2400"/>
              <a:buFont typeface="Arial"/>
              <a:buAutoNum type="arabicPeriod"/>
            </a:pP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Scaling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social economy business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models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in the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platform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economy  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indent="-457200">
              <a:spcBef>
                <a:spcPts val="600"/>
              </a:spcBef>
              <a:buClr>
                <a:srgbClr val="00B0F0"/>
              </a:buClr>
              <a:buSzPts val="2400"/>
              <a:buFont typeface="Arial"/>
              <a:buAutoNum type="arabicPeriod"/>
            </a:pP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Data management 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594" indent="-76193">
              <a:spcBef>
                <a:spcPts val="600"/>
              </a:spcBef>
              <a:buClr>
                <a:srgbClr val="034EA2"/>
              </a:buClr>
              <a:buSzPts val="2400"/>
              <a:buFont typeface="Arial"/>
              <a:buNone/>
            </a:pPr>
            <a:endParaRPr sz="2400" kern="0" dirty="0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388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"/>
          <p:cNvSpPr txBox="1">
            <a:spLocks noGrp="1"/>
          </p:cNvSpPr>
          <p:nvPr>
            <p:ph type="subTitle" idx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Transition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Pathway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‘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Proximity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and Social Economy’: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three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pillars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6"/>
          <p:cNvSpPr/>
          <p:nvPr/>
        </p:nvSpPr>
        <p:spPr>
          <a:xfrm>
            <a:off x="762000" y="1977719"/>
            <a:ext cx="6096000" cy="3370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34EA2"/>
              </a:buClr>
              <a:buSzPts val="2400"/>
              <a:buFont typeface="Arial"/>
              <a:buNone/>
            </a:pPr>
            <a:r>
              <a:rPr lang="it-IT" sz="2400" b="1" u="sng" kern="0" dirty="0" err="1">
                <a:solidFill>
                  <a:srgbClr val="FFD966"/>
                </a:solidFill>
                <a:latin typeface="Arial"/>
                <a:ea typeface="Arial"/>
                <a:cs typeface="Arial"/>
                <a:sym typeface="Arial"/>
              </a:rPr>
              <a:t>Resilience</a:t>
            </a:r>
            <a:r>
              <a:rPr lang="it-IT" sz="2400" u="sng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indent="-457200">
              <a:spcBef>
                <a:spcPts val="1800"/>
              </a:spcBef>
              <a:buClr>
                <a:srgbClr val="FFD966"/>
              </a:buClr>
              <a:buSzPts val="2400"/>
              <a:buFont typeface="Arial"/>
              <a:buAutoNum type="arabicPeriod"/>
            </a:pP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supportive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business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environment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indent="-457200">
              <a:spcBef>
                <a:spcPts val="1800"/>
              </a:spcBef>
              <a:buClr>
                <a:srgbClr val="FFD966"/>
              </a:buClr>
              <a:buSzPts val="2400"/>
              <a:buFont typeface="Arial"/>
              <a:buAutoNum type="arabicPeriod"/>
            </a:pP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Boost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private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investment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with a social and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environmental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impact (impact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investment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): i.e. with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support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from social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window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under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InvestEU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indent="-457200">
              <a:spcBef>
                <a:spcPts val="1800"/>
              </a:spcBef>
              <a:buClr>
                <a:srgbClr val="FFD966"/>
              </a:buClr>
              <a:buSzPts val="2400"/>
              <a:buFont typeface="Arial"/>
              <a:buAutoNum type="arabicPeriod"/>
            </a:pP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Targeted</a:t>
            </a:r>
            <a:r>
              <a:rPr lang="it-IT" sz="2400" kern="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public </a:t>
            </a:r>
            <a:r>
              <a:rPr lang="it-IT" sz="2400" kern="0" dirty="0" err="1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investment</a:t>
            </a:r>
            <a:endParaRPr sz="2400" kern="0" dirty="0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6"/>
          <p:cNvSpPr/>
          <p:nvPr/>
        </p:nvSpPr>
        <p:spPr>
          <a:xfrm>
            <a:off x="7077075" y="2038435"/>
            <a:ext cx="4581525" cy="416320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BBF7A3"/>
              </a:gs>
              <a:gs pos="35000">
                <a:srgbClr val="CDF8BE"/>
              </a:gs>
              <a:gs pos="100000">
                <a:srgbClr val="ECFDE5"/>
              </a:gs>
            </a:gsLst>
            <a:lin ang="16200000" scaled="0"/>
          </a:gradFill>
          <a:ln w="9525" cap="flat" cmpd="sng">
            <a:solidFill>
              <a:srgbClr val="6CAB42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it-IT" sz="2400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All</a:t>
            </a:r>
            <a:r>
              <a:rPr lang="it-IT" sz="24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400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three</a:t>
            </a:r>
            <a:r>
              <a:rPr lang="it-IT" sz="24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400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pillars</a:t>
            </a:r>
            <a:r>
              <a:rPr lang="it-IT" sz="24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400" b="1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linking</a:t>
            </a:r>
            <a:r>
              <a:rPr lang="it-IT" sz="24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to</a:t>
            </a:r>
            <a:r>
              <a:rPr lang="it-IT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spcBef>
                <a:spcPts val="600"/>
              </a:spcBef>
              <a:buClr>
                <a:srgbClr val="000000"/>
              </a:buClr>
              <a:buSzPts val="2400"/>
              <a:buFont typeface="Arial"/>
              <a:buChar char="•"/>
            </a:pPr>
            <a:r>
              <a:rPr lang="it-IT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SME policy, </a:t>
            </a:r>
            <a:endParaRPr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spcBef>
                <a:spcPts val="600"/>
              </a:spcBef>
              <a:buClr>
                <a:srgbClr val="000000"/>
              </a:buClr>
              <a:buSzPts val="2400"/>
              <a:buFont typeface="Arial"/>
              <a:buChar char="•"/>
            </a:pPr>
            <a:r>
              <a:rPr lang="it-IT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Skills</a:t>
            </a:r>
            <a:r>
              <a:rPr lang="it-IT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Agenda, </a:t>
            </a:r>
            <a:endParaRPr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spcBef>
                <a:spcPts val="600"/>
              </a:spcBef>
              <a:buClr>
                <a:srgbClr val="000000"/>
              </a:buClr>
              <a:buSzPts val="2400"/>
              <a:buFont typeface="Arial"/>
              <a:buChar char="•"/>
            </a:pPr>
            <a:r>
              <a:rPr lang="it-IT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Reform</a:t>
            </a:r>
            <a:r>
              <a:rPr lang="it-IT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support</a:t>
            </a:r>
            <a:r>
              <a:rPr lang="it-IT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endParaRPr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spcBef>
                <a:spcPts val="600"/>
              </a:spcBef>
              <a:buClr>
                <a:srgbClr val="000000"/>
              </a:buClr>
              <a:buSzPts val="2400"/>
              <a:buFont typeface="Arial"/>
              <a:buChar char="•"/>
            </a:pPr>
            <a:r>
              <a:rPr lang="it-IT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Cohesion</a:t>
            </a:r>
            <a:r>
              <a:rPr lang="it-IT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policy, </a:t>
            </a:r>
            <a:endParaRPr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spcBef>
                <a:spcPts val="600"/>
              </a:spcBef>
              <a:buClr>
                <a:srgbClr val="000000"/>
              </a:buClr>
              <a:buSzPts val="2400"/>
              <a:buFont typeface="Arial"/>
              <a:buChar char="•"/>
            </a:pPr>
            <a:r>
              <a:rPr lang="it-IT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Renovation</a:t>
            </a:r>
            <a:r>
              <a:rPr lang="it-IT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Wave</a:t>
            </a:r>
            <a:r>
              <a:rPr lang="it-IT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… </a:t>
            </a:r>
            <a:endParaRPr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600"/>
              </a:spcBef>
              <a:buClr>
                <a:srgbClr val="000000"/>
              </a:buClr>
              <a:buFont typeface="Arial"/>
              <a:buNone/>
            </a:pPr>
            <a:r>
              <a:rPr lang="it-IT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</a:t>
            </a:r>
            <a:r>
              <a:rPr lang="it-IT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well</a:t>
            </a:r>
            <a:r>
              <a:rPr lang="it-IT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</a:t>
            </a:r>
            <a:r>
              <a:rPr lang="it-IT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funding</a:t>
            </a:r>
            <a:r>
              <a:rPr lang="it-IT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opportunities</a:t>
            </a:r>
            <a:r>
              <a:rPr lang="it-IT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>
              <a:spcBef>
                <a:spcPts val="600"/>
              </a:spcBef>
              <a:buClr>
                <a:srgbClr val="000000"/>
              </a:buClr>
              <a:buSzPts val="2400"/>
              <a:buFont typeface="Arial"/>
              <a:buChar char="•"/>
            </a:pPr>
            <a:r>
              <a:rPr lang="it-IT" sz="24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MFF &amp; RFF</a:t>
            </a:r>
            <a:endParaRPr sz="2400" b="1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382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8"/>
          <p:cNvSpPr txBox="1">
            <a:spLocks noGrp="1"/>
          </p:cNvSpPr>
          <p:nvPr>
            <p:ph type="subTitle" idx="1"/>
          </p:nvPr>
        </p:nvSpPr>
        <p:spPr>
          <a:xfrm>
            <a:off x="231556" y="131415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Timelines</a:t>
            </a:r>
            <a:r>
              <a:rPr lang="it-IT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it-IT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next</a:t>
            </a:r>
            <a:r>
              <a:rPr lang="it-IT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steps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" name="Google Shape;120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5493" y="1604019"/>
            <a:ext cx="11086852" cy="500525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8"/>
          <p:cNvSpPr txBox="1"/>
          <p:nvPr/>
        </p:nvSpPr>
        <p:spPr>
          <a:xfrm>
            <a:off x="2171956" y="2949385"/>
            <a:ext cx="185221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it-IT"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Publication of scenarios for the transition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8"/>
          <p:cNvSpPr txBox="1"/>
          <p:nvPr/>
        </p:nvSpPr>
        <p:spPr>
          <a:xfrm>
            <a:off x="3800638" y="4857778"/>
            <a:ext cx="2006379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4D4D4D"/>
              </a:buClr>
              <a:buSzPts val="1800"/>
              <a:buFont typeface="Arial"/>
              <a:buNone/>
            </a:pPr>
            <a:r>
              <a:rPr lang="it-IT" kern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Stakeholder consultation: </a:t>
            </a:r>
            <a:r>
              <a:rPr lang="it-IT" b="1" kern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December 2021/ 28 February 2022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8"/>
          <p:cNvSpPr txBox="1"/>
          <p:nvPr/>
        </p:nvSpPr>
        <p:spPr>
          <a:xfrm>
            <a:off x="5537259" y="2571961"/>
            <a:ext cx="215171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4D4D4D"/>
              </a:buClr>
              <a:buSzPts val="1800"/>
              <a:buFont typeface="Arial"/>
              <a:buNone/>
            </a:pPr>
            <a:r>
              <a:rPr lang="it-IT" kern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Development of transition pathway: </a:t>
            </a:r>
            <a:r>
              <a:rPr lang="it-IT" b="1" kern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spring 2022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8"/>
          <p:cNvSpPr txBox="1"/>
          <p:nvPr/>
        </p:nvSpPr>
        <p:spPr>
          <a:xfrm>
            <a:off x="7031648" y="4932975"/>
            <a:ext cx="2580641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4D4D4D"/>
              </a:buClr>
              <a:buSzPts val="1800"/>
              <a:buFont typeface="Arial"/>
              <a:buNone/>
            </a:pPr>
            <a:r>
              <a:rPr lang="it-IT" kern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Presentation at a public event for stakeholder endorsement and commitment: </a:t>
            </a:r>
            <a:r>
              <a:rPr lang="it-IT" b="1" kern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fall 2022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8"/>
          <p:cNvSpPr txBox="1"/>
          <p:nvPr/>
        </p:nvSpPr>
        <p:spPr>
          <a:xfrm>
            <a:off x="8472170" y="2949385"/>
            <a:ext cx="236728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4D4D4D"/>
              </a:buClr>
              <a:buSzPts val="1800"/>
              <a:buFont typeface="Arial"/>
              <a:buNone/>
            </a:pPr>
            <a:r>
              <a:rPr lang="it-IT" kern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Validation and implementation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8"/>
          <p:cNvSpPr/>
          <p:nvPr/>
        </p:nvSpPr>
        <p:spPr>
          <a:xfrm>
            <a:off x="7031648" y="3781108"/>
            <a:ext cx="1099238" cy="784513"/>
          </a:xfrm>
          <a:prstGeom prst="irregularSeal1">
            <a:avLst/>
          </a:pr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it-IT" sz="1400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June 22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303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1632</TotalTime>
  <Words>1319</Words>
  <Application>Microsoft Macintosh PowerPoint</Application>
  <PresentationFormat>Custom</PresentationFormat>
  <Paragraphs>234</Paragraphs>
  <Slides>54</Slides>
  <Notes>38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54</vt:i4>
      </vt:variant>
    </vt:vector>
  </HeadingPairs>
  <TitlesOfParts>
    <vt:vector size="60" baseType="lpstr">
      <vt:lpstr>Office Theme</vt:lpstr>
      <vt:lpstr>1_Office Theme</vt:lpstr>
      <vt:lpstr>2_Office Theme</vt:lpstr>
      <vt:lpstr>3_Office Theme</vt:lpstr>
      <vt:lpstr>4_Office Theme</vt:lpstr>
      <vt:lpstr>5_Office Theme</vt:lpstr>
      <vt:lpstr>PowerPoint Presentation</vt:lpstr>
      <vt:lpstr>Social economy as catalyst to boost resilience and twin transition in rural areas  </vt:lpstr>
      <vt:lpstr>Speakers</vt:lpstr>
      <vt:lpstr>PowerPoint Presentation</vt:lpstr>
      <vt:lpstr>Transition Pathway  ‘Proximity and Social Economy’  Mr Karel Van der Poorten   </vt:lpstr>
      <vt:lpstr>Transition pathways: a key pillar of our new industrial policy</vt:lpstr>
      <vt:lpstr>PowerPoint Presentation</vt:lpstr>
      <vt:lpstr>PowerPoint Presentation</vt:lpstr>
      <vt:lpstr>PowerPoint Presentation</vt:lpstr>
      <vt:lpstr>Thank you</vt:lpstr>
      <vt:lpstr>PowerPoint Presentation</vt:lpstr>
      <vt:lpstr>Ms. Patricia ANDRIOT</vt:lpstr>
      <vt:lpstr>Where am I talking about? </vt:lpstr>
      <vt:lpstr> What is the context of rurality in France? main characteristics</vt:lpstr>
      <vt:lpstr>PowerPoint Presentation</vt:lpstr>
      <vt:lpstr>PowerPoint Presentation</vt:lpstr>
      <vt:lpstr>What place for social economy in this territory ? Why social economy is a pilar  for transition ?</vt:lpstr>
      <vt:lpstr>PowerPoint Presentation</vt:lpstr>
      <vt:lpstr>PowerPoint Presentation</vt:lpstr>
      <vt:lpstr>PowerPoint Presentation</vt:lpstr>
      <vt:lpstr>Thank you</vt:lpstr>
      <vt:lpstr>Ms. Marta Lozano Molano</vt:lpstr>
      <vt:lpstr>Title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Ms. Sandra Bertholet</vt:lpstr>
      <vt:lpstr>Rural Tourism in Europe </vt:lpstr>
      <vt:lpstr>The History of Rural Tourism </vt:lpstr>
      <vt:lpstr>PowerPoint Presentation</vt:lpstr>
      <vt:lpstr>The History of Rural Tourism </vt:lpstr>
      <vt:lpstr>PowerPoint Presentation</vt:lpstr>
      <vt:lpstr>PowerPoint Presentation</vt:lpstr>
      <vt:lpstr>PowerPoint Presentation</vt:lpstr>
      <vt:lpstr>The Importance of Rural Tourism </vt:lpstr>
      <vt:lpstr>PowerPoint Presentation</vt:lpstr>
      <vt:lpstr>PowerPoint Presentation</vt:lpstr>
      <vt:lpstr>Thank you</vt:lpstr>
      <vt:lpstr>Time for your voices</vt:lpstr>
      <vt:lpstr>PowerPoint Presentation</vt:lpstr>
      <vt:lpstr>Conversations in small groups</vt:lpstr>
      <vt:lpstr>Conversations in small groups etiquette</vt:lpstr>
      <vt:lpstr>Template</vt:lpstr>
      <vt:lpstr>Commitment</vt:lpstr>
      <vt:lpstr>PowerPoint Presentation</vt:lpstr>
      <vt:lpstr>PowerPoint Presentation</vt:lpstr>
      <vt:lpstr>PowerPoint Presentation</vt:lpstr>
      <vt:lpstr>Don’t forget to submit a commitment</vt:lpstr>
      <vt:lpstr>Thank you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Valentina Corvi</dc:creator>
  <cp:lastModifiedBy>Laura</cp:lastModifiedBy>
  <cp:revision>85</cp:revision>
  <dcterms:created xsi:type="dcterms:W3CDTF">2016-11-14T13:56:45Z</dcterms:created>
  <dcterms:modified xsi:type="dcterms:W3CDTF">2022-06-14T22:43:58Z</dcterms:modified>
</cp:coreProperties>
</file>