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5" r:id="rId3"/>
    <p:sldId id="266" r:id="rId4"/>
    <p:sldId id="272" r:id="rId5"/>
    <p:sldId id="269" r:id="rId6"/>
    <p:sldId id="270" r:id="rId7"/>
    <p:sldId id="271" r:id="rId8"/>
    <p:sldId id="268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gbGxlz6nYjDo58SZkMZkkYA0MO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C6F1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7F5865-B93C-AC48-A447-174059B2DC04}" v="1" dt="2022-06-08T22:28:25.8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4"/>
    <p:restoredTop sz="94694"/>
  </p:normalViewPr>
  <p:slideViewPr>
    <p:cSldViewPr snapToGrid="0">
      <p:cViewPr>
        <p:scale>
          <a:sx n="71" d="100"/>
          <a:sy n="71" d="100"/>
        </p:scale>
        <p:origin x="816" y="12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heme" Target="theme/theme1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2" name="Google Shape;14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15803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00797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0086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77069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"/>
          <p:cNvSpPr txBox="1">
            <a:spLocks noGrp="1"/>
          </p:cNvSpPr>
          <p:nvPr>
            <p:ph type="subTitle" idx="1"/>
          </p:nvPr>
        </p:nvSpPr>
        <p:spPr>
          <a:xfrm>
            <a:off x="442913" y="228570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25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municipalities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1" i="0" u="none" strike="noStrike" cap="none" dirty="0">
                <a:latin typeface="Arial"/>
                <a:ea typeface="Arial"/>
                <a:cs typeface="Arial"/>
                <a:sym typeface="Arial"/>
              </a:rPr>
              <a:t>working </a:t>
            </a:r>
            <a:r>
              <a:rPr lang="it-IT" sz="20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together</a:t>
            </a:r>
            <a:r>
              <a:rPr lang="it-IT" sz="20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improve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mobility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solutions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region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:	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located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Tyrol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/Austria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		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directly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at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the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border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to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Bavaria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/Germany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		97.000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residents</a:t>
            </a: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		4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million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touristic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overnight stays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before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COVID-19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Manuel Tschenet</a:t>
            </a:r>
            <a:r>
              <a:rPr lang="it-IT" sz="20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, CEO</a:t>
            </a:r>
            <a:endParaRPr lang="it-IT" sz="2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</a:p>
        </p:txBody>
      </p:sp>
      <p:sp>
        <p:nvSpPr>
          <p:cNvPr id="145" name="Google Shape;145;p10"/>
          <p:cNvSpPr txBox="1"/>
          <p:nvPr/>
        </p:nvSpPr>
        <p:spPr>
          <a:xfrm>
            <a:off x="442913" y="1395412"/>
            <a:ext cx="64008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3000"/>
              <a:buFont typeface="Arial"/>
              <a:buNone/>
            </a:pPr>
            <a:r>
              <a:rPr lang="it-IT" sz="3000" b="0" i="0" u="none" strike="noStrike" cap="none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Kufstein mobil</a:t>
            </a:r>
            <a:endParaRPr dirty="0"/>
          </a:p>
        </p:txBody>
      </p:sp>
      <p:sp>
        <p:nvSpPr>
          <p:cNvPr id="147" name="Google Shape;147;p10"/>
          <p:cNvSpPr txBox="1">
            <a:spLocks noGrp="1"/>
          </p:cNvSpPr>
          <p:nvPr>
            <p:ph type="ctrTitle"/>
          </p:nvPr>
        </p:nvSpPr>
        <p:spPr>
          <a:xfrm>
            <a:off x="442913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 err="1">
                <a:latin typeface="Arial"/>
                <a:ea typeface="Arial"/>
                <a:cs typeface="Arial"/>
                <a:sym typeface="Arial"/>
              </a:rPr>
              <a:t>Regional</a:t>
            </a: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4500" dirty="0" err="1">
                <a:latin typeface="Arial"/>
                <a:ea typeface="Arial"/>
                <a:cs typeface="Arial"/>
                <a:sym typeface="Arial"/>
              </a:rPr>
              <a:t>mobility</a:t>
            </a: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 cooperative</a:t>
            </a:r>
            <a:endParaRPr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F71EA7A-CCDC-6EC4-6EBC-9C4558573E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9657" y="1291239"/>
            <a:ext cx="3989801" cy="460915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34D888C-692A-8664-9ACA-855388C4BA78}"/>
              </a:ext>
            </a:extLst>
          </p:cNvPr>
          <p:cNvSpPr/>
          <p:nvPr/>
        </p:nvSpPr>
        <p:spPr>
          <a:xfrm>
            <a:off x="11015741" y="4654594"/>
            <a:ext cx="104172" cy="104172"/>
          </a:xfrm>
          <a:prstGeom prst="ellipse">
            <a:avLst/>
          </a:prstGeom>
          <a:solidFill>
            <a:srgbClr val="0432FF"/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1"/>
          <p:cNvSpPr txBox="1">
            <a:spLocks noGrp="1"/>
          </p:cNvSpPr>
          <p:nvPr>
            <p:ph type="subTitle" idx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it-IT" sz="2000" b="1" dirty="0">
                <a:latin typeface="Arial"/>
                <a:ea typeface="Arial"/>
                <a:cs typeface="Arial"/>
                <a:sym typeface="Arial"/>
              </a:rPr>
              <a:t>WHY WE NEEDED A REGIONAL MOBILITY COOPERATIVE?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Traffic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knows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no community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boundaries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problems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must be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solved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together</a:t>
            </a: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Arial"/>
                <a:ea typeface="Arial"/>
                <a:cs typeface="Arial"/>
                <a:sym typeface="Arial"/>
              </a:rPr>
              <a:t>Contact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person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on site for communities and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citizens</a:t>
            </a: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Arial"/>
                <a:ea typeface="Arial"/>
                <a:cs typeface="Arial"/>
                <a:sym typeface="Arial"/>
              </a:rPr>
              <a:t>Know-how bundling in the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region</a:t>
            </a: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Synergy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effects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instead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of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many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parallel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structures</a:t>
            </a: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Arial"/>
                <a:ea typeface="Arial"/>
                <a:cs typeface="Arial"/>
                <a:sym typeface="Arial"/>
              </a:rPr>
              <a:t>Lobbying for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regional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interests</a:t>
            </a:r>
            <a:endParaRPr lang="it-IT"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1"/>
          <p:cNvSpPr txBox="1">
            <a:spLocks noGrp="1"/>
          </p:cNvSpPr>
          <p:nvPr>
            <p:ph type="subTitle" idx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it-IT" sz="2000" b="1" dirty="0">
                <a:latin typeface="Arial"/>
                <a:ea typeface="Arial"/>
                <a:cs typeface="Arial"/>
                <a:sym typeface="Arial"/>
              </a:rPr>
              <a:t>HOW DOES THE COOPERATIVE WORK?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Arial"/>
                <a:ea typeface="Arial"/>
                <a:cs typeface="Arial"/>
                <a:sym typeface="Arial"/>
              </a:rPr>
              <a:t>2 full-time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employees</a:t>
            </a: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Contracts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with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every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municipality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tourism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association</a:t>
            </a: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Arial"/>
                <a:ea typeface="Arial"/>
                <a:cs typeface="Arial"/>
                <a:sym typeface="Arial"/>
              </a:rPr>
              <a:t>Funding by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all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municipalities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(1-5 euro per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inhabitant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per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year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)</a:t>
            </a: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Additional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funding by the EU ERDF and national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programs</a:t>
            </a: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Arial"/>
                <a:ea typeface="Arial"/>
                <a:cs typeface="Arial"/>
                <a:sym typeface="Arial"/>
              </a:rPr>
              <a:t>Collaboration with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transport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authority</a:t>
            </a: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2167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1"/>
          <p:cNvSpPr txBox="1">
            <a:spLocks noGrp="1"/>
          </p:cNvSpPr>
          <p:nvPr>
            <p:ph type="subTitle" idx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it-IT" sz="2000" b="1" dirty="0">
                <a:latin typeface="Arial"/>
                <a:ea typeface="Arial"/>
                <a:cs typeface="Arial"/>
                <a:sym typeface="Arial"/>
              </a:rPr>
              <a:t>WHAT DO WE DO?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457200" lvl="1" indent="0" algn="l">
              <a:spcBef>
                <a:spcPts val="0"/>
              </a:spcBef>
            </a:pPr>
            <a:r>
              <a:rPr lang="it-IT" b="1" dirty="0">
                <a:latin typeface="Arial"/>
                <a:ea typeface="Arial"/>
                <a:cs typeface="Arial"/>
                <a:sym typeface="Arial"/>
              </a:rPr>
              <a:t>Public </a:t>
            </a:r>
            <a:r>
              <a:rPr lang="it-IT" b="1" dirty="0" err="1">
                <a:latin typeface="Arial"/>
                <a:ea typeface="Arial"/>
                <a:cs typeface="Arial"/>
                <a:sym typeface="Arial"/>
              </a:rPr>
              <a:t>transportation</a:t>
            </a:r>
            <a:endParaRPr lang="it-IT" b="1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Arial"/>
                <a:ea typeface="Arial"/>
                <a:cs typeface="Arial"/>
                <a:sym typeface="Arial"/>
              </a:rPr>
              <a:t>Planning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regional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busses</a:t>
            </a: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Arial"/>
                <a:ea typeface="Arial"/>
                <a:cs typeface="Arial"/>
                <a:sym typeface="Arial"/>
              </a:rPr>
              <a:t>Working with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local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companys</a:t>
            </a: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457200" lvl="1" indent="0" algn="l">
              <a:spcBef>
                <a:spcPts val="0"/>
              </a:spcBef>
            </a:pP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457200" lvl="1" indent="0" algn="l">
              <a:spcBef>
                <a:spcPts val="0"/>
              </a:spcBef>
            </a:pPr>
            <a:r>
              <a:rPr lang="it-IT" b="1" dirty="0">
                <a:latin typeface="Arial"/>
                <a:ea typeface="Arial"/>
                <a:cs typeface="Arial"/>
                <a:sym typeface="Arial"/>
              </a:rPr>
              <a:t>Cycling</a:t>
            </a: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>
                <a:latin typeface="Arial"/>
                <a:ea typeface="Arial"/>
                <a:cs typeface="Arial"/>
                <a:sym typeface="Arial"/>
              </a:rPr>
              <a:t>Planning new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routes</a:t>
            </a: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Awareness-raising</a:t>
            </a: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457200" lvl="1" indent="0" algn="l">
              <a:spcBef>
                <a:spcPts val="0"/>
              </a:spcBef>
            </a:pPr>
            <a:r>
              <a:rPr lang="it-IT" b="1" dirty="0">
                <a:latin typeface="Arial"/>
                <a:ea typeface="Arial"/>
                <a:cs typeface="Arial"/>
                <a:sym typeface="Arial"/>
              </a:rPr>
              <a:t>Walking</a:t>
            </a: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Increasing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quality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of living</a:t>
            </a:r>
          </a:p>
          <a:p>
            <a:pPr marL="8001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it-IT" dirty="0">
              <a:latin typeface="Arial"/>
              <a:ea typeface="Arial"/>
              <a:cs typeface="Arial"/>
              <a:sym typeface="Arial"/>
            </a:endParaRPr>
          </a:p>
          <a:p>
            <a:pPr marL="457200" lvl="1" indent="0" algn="l">
              <a:spcBef>
                <a:spcPts val="0"/>
              </a:spcBef>
            </a:pPr>
            <a:r>
              <a:rPr lang="it-IT" b="1" dirty="0">
                <a:latin typeface="Arial"/>
                <a:ea typeface="Arial"/>
                <a:cs typeface="Arial"/>
                <a:sym typeface="Arial"/>
              </a:rPr>
              <a:t>Sharing systems</a:t>
            </a: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0546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1"/>
          <p:cNvSpPr txBox="1">
            <a:spLocks noGrp="1"/>
          </p:cNvSpPr>
          <p:nvPr>
            <p:ph type="subTitle" idx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it-IT" sz="2000" b="1" dirty="0" err="1">
                <a:latin typeface="Arial"/>
                <a:ea typeface="Arial"/>
                <a:cs typeface="Arial"/>
                <a:sym typeface="Arial"/>
              </a:rPr>
              <a:t>What</a:t>
            </a:r>
            <a:r>
              <a:rPr lang="it-IT" sz="2000" b="1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it-IT" sz="2000" b="1" dirty="0" err="1"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it-IT" sz="2000" b="1" dirty="0">
                <a:latin typeface="Arial"/>
                <a:ea typeface="Arial"/>
                <a:cs typeface="Arial"/>
                <a:sym typeface="Arial"/>
              </a:rPr>
              <a:t> do?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rafik 2" descr="Ein Bild, das draußen, Gras, Berg, Transport enthält.&#10;&#10;Automatisch generierte Beschreibung">
            <a:extLst>
              <a:ext uri="{FF2B5EF4-FFF2-40B4-BE49-F238E27FC236}">
                <a16:creationId xmlns:a16="http://schemas.microsoft.com/office/drawing/2014/main" id="{E128AE7E-69E5-7E47-9615-22BC8B2F4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54254"/>
            <a:ext cx="12192000" cy="8128001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2BD2F977-FEE3-0CAB-74C5-4B3C8A8344C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lum bright="100000"/>
          </a:blip>
          <a:stretch>
            <a:fillRect/>
          </a:stretch>
        </p:blipFill>
        <p:spPr>
          <a:xfrm>
            <a:off x="810227" y="944393"/>
            <a:ext cx="4337506" cy="73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263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1"/>
          <p:cNvSpPr txBox="1">
            <a:spLocks noGrp="1"/>
          </p:cNvSpPr>
          <p:nvPr>
            <p:ph type="subTitle" idx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it-IT" sz="2000" b="1" dirty="0" err="1">
                <a:latin typeface="Arial"/>
                <a:ea typeface="Arial"/>
                <a:cs typeface="Arial"/>
                <a:sym typeface="Arial"/>
              </a:rPr>
              <a:t>What</a:t>
            </a:r>
            <a:r>
              <a:rPr lang="it-IT" sz="2000" b="1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it-IT" sz="2000" b="1" dirty="0" err="1"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it-IT" sz="2000" b="1" dirty="0">
                <a:latin typeface="Arial"/>
                <a:ea typeface="Arial"/>
                <a:cs typeface="Arial"/>
                <a:sym typeface="Arial"/>
              </a:rPr>
              <a:t> do?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br>
              <a:rPr lang="it-IT" dirty="0">
                <a:latin typeface="Arial"/>
                <a:ea typeface="Arial"/>
                <a:cs typeface="Arial"/>
                <a:sym typeface="Arial"/>
              </a:rPr>
            </a:br>
            <a:endParaRPr lang="it-IT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98" name="Picture 2" descr="Erfolgsgeschichte Beecar | Lebensraum Tirol Holding GmbH">
            <a:extLst>
              <a:ext uri="{FF2B5EF4-FFF2-40B4-BE49-F238E27FC236}">
                <a16:creationId xmlns:a16="http://schemas.microsoft.com/office/drawing/2014/main" id="{1B8244DF-B6CF-1034-8640-D6EEECE11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61991"/>
            <a:ext cx="12192000" cy="814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Beecar | Beecar">
            <a:extLst>
              <a:ext uri="{FF2B5EF4-FFF2-40B4-BE49-F238E27FC236}">
                <a16:creationId xmlns:a16="http://schemas.microsoft.com/office/drawing/2014/main" id="{CA0F5B31-7A88-A777-8225-9A1BCE5AF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6052" y="769822"/>
            <a:ext cx="2439926" cy="108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490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2717E3CE039DF479FF01281F9F616C8" ma:contentTypeVersion="14" ma:contentTypeDescription="Ein neues Dokument erstellen." ma:contentTypeScope="" ma:versionID="d0285647ca69431bd69aaee2398ce6ec">
  <xsd:schema xmlns:xsd="http://www.w3.org/2001/XMLSchema" xmlns:xs="http://www.w3.org/2001/XMLSchema" xmlns:p="http://schemas.microsoft.com/office/2006/metadata/properties" xmlns:ns2="14ab2834-2e31-43cb-8968-56b6aaad3181" xmlns:ns3="1ecff6e2-f201-4b23-b194-d352103de3e6" targetNamespace="http://schemas.microsoft.com/office/2006/metadata/properties" ma:root="true" ma:fieldsID="dd03336aecca02cc26ba58ff2cda346e" ns2:_="" ns3:_="">
    <xsd:import namespace="14ab2834-2e31-43cb-8968-56b6aaad3181"/>
    <xsd:import namespace="1ecff6e2-f201-4b23-b194-d352103de3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ab2834-2e31-43cb-8968-56b6aaad31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1ad006b2-a299-476d-9419-d6d2d17b1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cff6e2-f201-4b23-b194-d352103de3e6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9c3da4b8-9bef-4c9c-ab01-8336125bb27d}" ma:internalName="TaxCatchAll" ma:showField="CatchAllData" ma:web="1ecff6e2-f201-4b23-b194-d352103de3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ecff6e2-f201-4b23-b194-d352103de3e6" xsi:nil="true"/>
    <lcf76f155ced4ddcb4097134ff3c332f xmlns="14ab2834-2e31-43cb-8968-56b6aaad318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A85BEC6-E0A6-4E1F-808E-46F63D0A6CBE}"/>
</file>

<file path=customXml/itemProps2.xml><?xml version="1.0" encoding="utf-8"?>
<ds:datastoreItem xmlns:ds="http://schemas.openxmlformats.org/officeDocument/2006/customXml" ds:itemID="{3995405D-0A2E-443B-843A-7C765B3EE08E}"/>
</file>

<file path=customXml/itemProps3.xml><?xml version="1.0" encoding="utf-8"?>
<ds:datastoreItem xmlns:ds="http://schemas.openxmlformats.org/officeDocument/2006/customXml" ds:itemID="{478FAFAB-4ECC-4F7B-892E-B03009559E0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Macintosh PowerPoint</Application>
  <PresentationFormat>Breitbild</PresentationFormat>
  <Paragraphs>63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PowerPoint-Präsentation</vt:lpstr>
      <vt:lpstr>Regional mobility cooperative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Valentina Corvi</dc:creator>
  <cp:lastModifiedBy>Manuel Tschenet / Kufstein mobil</cp:lastModifiedBy>
  <cp:revision>1</cp:revision>
  <dcterms:created xsi:type="dcterms:W3CDTF">2016-11-14T13:56:45Z</dcterms:created>
  <dcterms:modified xsi:type="dcterms:W3CDTF">2022-06-08T22:32:01Z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0x01010052717E3CE039DF479FF01281F9F616C8</vt:lpwstr>
  </property>
</Properties>
</file>