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6" r:id="rId8"/>
    <p:sldId id="264" r:id="rId9"/>
    <p:sldId id="265" r:id="rId10"/>
    <p:sldId id="267" r:id="rId11"/>
    <p:sldId id="268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tion par défaut" id="{5647A72F-585E-4A16-B2A2-58237ABD821D}">
          <p14:sldIdLst>
            <p14:sldId id="256"/>
            <p14:sldId id="257"/>
            <p14:sldId id="259"/>
          </p14:sldIdLst>
        </p14:section>
        <p14:section name="Section sans titre" id="{99F96D79-173C-4831-9E09-808F01DC4440}">
          <p14:sldIdLst>
            <p14:sldId id="260"/>
            <p14:sldId id="261"/>
            <p14:sldId id="262"/>
            <p14:sldId id="266"/>
            <p14:sldId id="264"/>
            <p14:sldId id="265"/>
            <p14:sldId id="267"/>
            <p14:sldId id="268"/>
          </p14:sldIdLst>
        </p14:section>
      </p14:sectionLst>
    </p:ex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705702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"/>
          <p:cNvSpPr txBox="1">
            <a:spLocks noGrp="1"/>
          </p:cNvSpPr>
          <p:nvPr>
            <p:ph type="ctrTitle"/>
          </p:nvPr>
        </p:nvSpPr>
        <p:spPr>
          <a:xfrm>
            <a:off x="0" y="2693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>
              <a:buSzPts val="4400"/>
            </a:pPr>
            <a:r>
              <a:rPr lang="en-US" sz="44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Where am I talking about?</a:t>
            </a:r>
            <a:r>
              <a:rPr lang="en-US" sz="4400" dirty="0"/>
              <a:t/>
            </a:r>
            <a:br>
              <a:rPr lang="en-US" sz="4400" dirty="0"/>
            </a:br>
            <a:endParaRPr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3939440" y="4128527"/>
            <a:ext cx="2447280" cy="118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>
            <a:off x="612192" y="3331924"/>
            <a:ext cx="1655936" cy="1265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128" y="3404843"/>
            <a:ext cx="1671312" cy="109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8" y="4504839"/>
            <a:ext cx="2880319" cy="97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184" y="1263707"/>
            <a:ext cx="3579712" cy="214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855582" y="1304142"/>
            <a:ext cx="6384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Double cap or dual </a:t>
            </a:r>
            <a:r>
              <a:rPr lang="fr-FR" sz="2400" dirty="0" err="1" smtClean="0"/>
              <a:t>role</a:t>
            </a:r>
            <a:r>
              <a:rPr lang="fr-FR" sz="2400" dirty="0" smtClean="0"/>
              <a:t>  but to </a:t>
            </a:r>
            <a:r>
              <a:rPr lang="fr-FR" sz="2400" dirty="0" err="1" smtClean="0"/>
              <a:t>sum</a:t>
            </a:r>
            <a:r>
              <a:rPr lang="fr-FR" sz="2400" dirty="0" smtClean="0"/>
              <a:t> up,  </a:t>
            </a:r>
            <a:r>
              <a:rPr lang="fr-FR" sz="2400" dirty="0" err="1" smtClean="0"/>
              <a:t>it</a:t>
            </a:r>
            <a:r>
              <a:rPr lang="fr-FR" sz="2400" dirty="0" smtClean="0"/>
              <a:t> </a:t>
            </a:r>
            <a:r>
              <a:rPr lang="fr-FR" sz="2400" dirty="0" err="1" smtClean="0"/>
              <a:t>is</a:t>
            </a:r>
            <a:r>
              <a:rPr lang="fr-FR" sz="2400" dirty="0" smtClean="0"/>
              <a:t> a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voice</a:t>
            </a:r>
            <a:r>
              <a:rPr lang="fr-FR" sz="2400" dirty="0" smtClean="0"/>
              <a:t> of public </a:t>
            </a:r>
            <a:r>
              <a:rPr lang="fr-FR" sz="2400" dirty="0" err="1" smtClean="0"/>
              <a:t>policies</a:t>
            </a:r>
            <a:r>
              <a:rPr lang="fr-FR" sz="2400" dirty="0" smtClean="0"/>
              <a:t> about place of social </a:t>
            </a:r>
            <a:r>
              <a:rPr lang="fr-FR" sz="2400" dirty="0" err="1" smtClean="0"/>
              <a:t>economy</a:t>
            </a:r>
            <a:r>
              <a:rPr lang="fr-FR" sz="2400" dirty="0" smtClean="0"/>
              <a:t> in rural area at </a:t>
            </a:r>
            <a:r>
              <a:rPr lang="fr-FR" sz="2400" dirty="0" err="1" smtClean="0"/>
              <a:t>different</a:t>
            </a:r>
            <a:r>
              <a:rPr lang="fr-FR" sz="2400" dirty="0" smtClean="0"/>
              <a:t> </a:t>
            </a:r>
            <a:r>
              <a:rPr lang="fr-FR" sz="2400" dirty="0" err="1" smtClean="0"/>
              <a:t>levels</a:t>
            </a:r>
            <a:r>
              <a:rPr lang="fr-FR" sz="2400" dirty="0" smtClean="0"/>
              <a:t>…</a:t>
            </a:r>
            <a:endParaRPr lang="fr-FR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subTitle" idx="1"/>
          </p:nvPr>
        </p:nvSpPr>
        <p:spPr>
          <a:xfrm>
            <a:off x="596504" y="239110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here to add body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4"/>
          <p:cNvSpPr txBox="1"/>
          <p:nvPr/>
        </p:nvSpPr>
        <p:spPr>
          <a:xfrm>
            <a:off x="442913" y="1395412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subtitle</a:t>
            </a:r>
            <a:endParaRPr dirty="0"/>
          </a:p>
        </p:txBody>
      </p:sp>
      <p:sp>
        <p:nvSpPr>
          <p:cNvPr id="107" name="Google Shape;107;p4"/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</a:t>
            </a:r>
            <a:endParaRPr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</a:t>
            </a:r>
            <a:endParaRPr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</a:t>
            </a:r>
            <a:endParaRPr/>
          </a:p>
        </p:txBody>
      </p:sp>
      <p:sp>
        <p:nvSpPr>
          <p:cNvPr id="108" name="Google Shape;108;p4"/>
          <p:cNvSpPr txBox="1">
            <a:spLocks noGrp="1"/>
          </p:cNvSpPr>
          <p:nvPr>
            <p:ph type="ctrTitle"/>
          </p:nvPr>
        </p:nvSpPr>
        <p:spPr>
          <a:xfrm>
            <a:off x="1039661" y="438411"/>
            <a:ext cx="9557358" cy="957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algn="l">
              <a:buSzPts val="4500"/>
            </a:pPr>
            <a:r>
              <a:rPr lang="fr-FR" sz="4800" b="1" dirty="0"/>
              <a:t/>
            </a:r>
            <a:br>
              <a:rPr lang="fr-FR" sz="4800" b="1" dirty="0"/>
            </a:br>
            <a:r>
              <a:rPr lang="en-US" sz="4400" b="1" dirty="0" smtClean="0"/>
              <a:t>What </a:t>
            </a:r>
            <a:r>
              <a:rPr lang="en-US" sz="4400" b="1" dirty="0"/>
              <a:t>is the context of rurality in France? main characteristics</a:t>
            </a:r>
            <a:endParaRPr sz="4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5412"/>
            <a:ext cx="3274446" cy="463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54" y="3834226"/>
            <a:ext cx="2421435" cy="182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23" y="2970837"/>
            <a:ext cx="2102799" cy="103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718" y="2043872"/>
            <a:ext cx="2574831" cy="110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contenu 6"/>
          <p:cNvSpPr txBox="1">
            <a:spLocks/>
          </p:cNvSpPr>
          <p:nvPr/>
        </p:nvSpPr>
        <p:spPr>
          <a:xfrm>
            <a:off x="7290052" y="1311328"/>
            <a:ext cx="4474840" cy="3987182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30 % of population in rural areas </a:t>
            </a:r>
          </a:p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High density for rurality </a:t>
            </a:r>
          </a:p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Half the urban population consider living in rural areas would be an improvement to their quality of life</a:t>
            </a:r>
          </a:p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But many bottlenecks remain with unequal access to core services as a result. </a:t>
            </a:r>
          </a:p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These handicaps were seen as preventing many rural areas from making the most of their assets.</a:t>
            </a:r>
          </a:p>
          <a:p>
            <a:pPr marL="285750" indent="-285750">
              <a:buFontTx/>
              <a:buChar char="-"/>
            </a:pPr>
            <a:r>
              <a:rPr lang="en-GB" sz="1800" dirty="0" smtClean="0">
                <a:solidFill>
                  <a:prstClr val="black"/>
                </a:solidFill>
              </a:rPr>
              <a:t>A growing feeling that rural areas had been left behind emerged </a:t>
            </a:r>
            <a:r>
              <a:rPr lang="en-GB" sz="1800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yellow vests crisis in 2018</a:t>
            </a:r>
            <a:endParaRPr lang="en-GB" sz="1800" dirty="0" smtClean="0">
              <a:solidFill>
                <a:prstClr val="black"/>
              </a:solidFill>
            </a:endParaRPr>
          </a:p>
          <a:p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5"/>
          <p:cNvSpPr txBox="1">
            <a:spLocks/>
          </p:cNvSpPr>
          <p:nvPr/>
        </p:nvSpPr>
        <p:spPr>
          <a:xfrm>
            <a:off x="1326715" y="-66278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4300" b="1" dirty="0" smtClean="0">
                <a:solidFill>
                  <a:schemeClr val="tx2"/>
                </a:solidFill>
              </a:rPr>
              <a:t>     </a:t>
            </a:r>
            <a:r>
              <a:rPr lang="en-GB" sz="4300" b="1" dirty="0" smtClean="0">
                <a:solidFill>
                  <a:schemeClr val="tx2"/>
                </a:solidFill>
              </a:rPr>
              <a:t>The adoption of the rural agenda</a:t>
            </a:r>
            <a:endParaRPr lang="en-GB" sz="43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contenu 6"/>
          <p:cNvSpPr txBox="1">
            <a:spLocks/>
          </p:cNvSpPr>
          <p:nvPr/>
        </p:nvSpPr>
        <p:spPr>
          <a:xfrm>
            <a:off x="5327915" y="1413331"/>
            <a:ext cx="5966453" cy="499200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7500" dirty="0" smtClean="0"/>
              <a:t>In the “</a:t>
            </a:r>
            <a:r>
              <a:rPr lang="en-GB" sz="7500" i="1" dirty="0" smtClean="0"/>
              <a:t>Great national debate</a:t>
            </a:r>
            <a:r>
              <a:rPr lang="en-GB" sz="7500" dirty="0" smtClean="0"/>
              <a:t>” that followed the yellow vests crisis stakeholders advocated that </a:t>
            </a:r>
            <a:r>
              <a:rPr lang="en-GB" sz="7500" b="1" dirty="0" smtClean="0"/>
              <a:t>a French declination </a:t>
            </a:r>
            <a:r>
              <a:rPr lang="en-GB" sz="7500" dirty="0" smtClean="0"/>
              <a:t>of the </a:t>
            </a:r>
            <a:r>
              <a:rPr lang="en-GB" sz="7500" b="1" dirty="0" smtClean="0"/>
              <a:t>European Rural agenda</a:t>
            </a:r>
            <a:r>
              <a:rPr lang="en-GB" sz="7500" dirty="0" smtClean="0"/>
              <a:t> should be adopted</a:t>
            </a:r>
            <a:r>
              <a:rPr lang="en-GB" sz="5900" dirty="0" smtClean="0"/>
              <a:t>. </a:t>
            </a:r>
          </a:p>
          <a:p>
            <a:endParaRPr lang="en-GB" sz="4300" dirty="0" smtClean="0"/>
          </a:p>
          <a:p>
            <a:pPr>
              <a:spcBef>
                <a:spcPts val="427"/>
              </a:spcBef>
            </a:pPr>
            <a:r>
              <a:rPr lang="en-GB" sz="7500" dirty="0" smtClean="0"/>
              <a:t>A decision was made to </a:t>
            </a:r>
            <a:r>
              <a:rPr lang="en-GB" sz="7500" b="1" dirty="0" smtClean="0"/>
              <a:t>take action </a:t>
            </a:r>
            <a:r>
              <a:rPr lang="en-GB" sz="7500" dirty="0" smtClean="0"/>
              <a:t>in order to </a:t>
            </a:r>
            <a:r>
              <a:rPr lang="en-GB" sz="7500" b="1" dirty="0" smtClean="0"/>
              <a:t>step up the pace of change : </a:t>
            </a:r>
            <a:r>
              <a:rPr lang="en-GB" sz="7500" dirty="0" smtClean="0"/>
              <a:t>break down  silos and bridge inequality gaps faster </a:t>
            </a:r>
          </a:p>
          <a:p>
            <a:pPr>
              <a:spcBef>
                <a:spcPts val="427"/>
              </a:spcBef>
            </a:pPr>
            <a:endParaRPr lang="en-GB" sz="5900" b="1" dirty="0" smtClean="0"/>
          </a:p>
          <a:p>
            <a:pPr>
              <a:spcBef>
                <a:spcPts val="427"/>
              </a:spcBef>
            </a:pPr>
            <a:r>
              <a:rPr lang="en-GB" sz="7500" dirty="0" smtClean="0"/>
              <a:t>A team of elected representatives was invited to formulate the content of the agenda through a </a:t>
            </a:r>
            <a:r>
              <a:rPr lang="en-GB" sz="7500" b="1" dirty="0" smtClean="0"/>
              <a:t>broad consultative process </a:t>
            </a:r>
          </a:p>
          <a:p>
            <a:pPr>
              <a:spcBef>
                <a:spcPts val="427"/>
              </a:spcBef>
            </a:pPr>
            <a:endParaRPr lang="en-GB" sz="5900" dirty="0" smtClean="0"/>
          </a:p>
          <a:p>
            <a:pPr>
              <a:spcBef>
                <a:spcPts val="427"/>
              </a:spcBef>
            </a:pPr>
            <a:r>
              <a:rPr lang="en-GB" sz="7500" b="1" dirty="0" smtClean="0"/>
              <a:t>The result is the rural agenda: </a:t>
            </a:r>
            <a:r>
              <a:rPr lang="en-GB" sz="7500" i="1" dirty="0" smtClean="0"/>
              <a:t>it is at the same time</a:t>
            </a:r>
          </a:p>
          <a:p>
            <a:pPr lvl="1">
              <a:spcBef>
                <a:spcPts val="427"/>
              </a:spcBef>
            </a:pPr>
            <a:r>
              <a:rPr lang="en-GB" sz="7500" dirty="0" smtClean="0"/>
              <a:t>a long-term policy framework; </a:t>
            </a:r>
          </a:p>
          <a:p>
            <a:pPr lvl="1">
              <a:spcBef>
                <a:spcPts val="427"/>
              </a:spcBef>
            </a:pPr>
            <a:r>
              <a:rPr lang="en-GB" sz="7500" dirty="0" smtClean="0"/>
              <a:t>an implementation process and </a:t>
            </a:r>
          </a:p>
          <a:p>
            <a:pPr lvl="1">
              <a:spcBef>
                <a:spcPts val="427"/>
              </a:spcBef>
            </a:pPr>
            <a:r>
              <a:rPr lang="en-GB" sz="7500" dirty="0" smtClean="0"/>
              <a:t>an action plan of 181 measures to support the inclusion of rural areas in terms of health, mobility, youth and employment ;</a:t>
            </a:r>
          </a:p>
          <a:p>
            <a:endParaRPr lang="es-E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43" y="1220755"/>
            <a:ext cx="460405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5"/>
          <p:cNvSpPr txBox="1">
            <a:spLocks/>
          </p:cNvSpPr>
          <p:nvPr/>
        </p:nvSpPr>
        <p:spPr>
          <a:xfrm>
            <a:off x="1458038" y="-38511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4300" b="1" dirty="0" smtClean="0">
                <a:solidFill>
                  <a:schemeClr val="tx2"/>
                </a:solidFill>
              </a:rPr>
              <a:t>     </a:t>
            </a:r>
            <a:r>
              <a:rPr lang="en-GB" sz="3200" b="1" dirty="0" smtClean="0">
                <a:solidFill>
                  <a:schemeClr val="tx2"/>
                </a:solidFill>
              </a:rPr>
              <a:t>The rural agenda’s diversified content</a:t>
            </a:r>
            <a:endParaRPr lang="en-GB" sz="4300" b="1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6"/>
          <p:cNvSpPr txBox="1">
            <a:spLocks/>
          </p:cNvSpPr>
          <p:nvPr/>
        </p:nvSpPr>
        <p:spPr>
          <a:xfrm>
            <a:off x="6001855" y="1200857"/>
            <a:ext cx="5568619" cy="518457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400" b="1" dirty="0" smtClean="0">
                <a:solidFill>
                  <a:schemeClr val="tx1"/>
                </a:solidFill>
              </a:rPr>
              <a:t>181 measures </a:t>
            </a:r>
          </a:p>
          <a:p>
            <a:r>
              <a:rPr lang="en-GB" sz="2400" dirty="0" smtClean="0"/>
              <a:t>Measures are very concrete  and focus on improving people’s </a:t>
            </a:r>
            <a:r>
              <a:rPr lang="en-GB" sz="2400" b="1" dirty="0" smtClean="0"/>
              <a:t>every day life</a:t>
            </a:r>
          </a:p>
          <a:p>
            <a:r>
              <a:rPr lang="en-GB" sz="2100" i="1" dirty="0" smtClean="0"/>
              <a:t>e.g. connected campuses, 1000 cafes initiatives, small railway lines, youth mentorship, engineering in local communities, houses providing core public services at less than 30' of every rural dweller…..</a:t>
            </a:r>
          </a:p>
          <a:p>
            <a:endParaRPr lang="en-GB" sz="2100" i="1" dirty="0"/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491735" y="1155817"/>
            <a:ext cx="5376597" cy="50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/>
            <a:r>
              <a:rPr lang="en-GB" sz="2700" b="1" dirty="0" smtClean="0">
                <a:solidFill>
                  <a:schemeClr val="tx1"/>
                </a:solidFill>
              </a:rPr>
              <a:t>3 objectives </a:t>
            </a:r>
          </a:p>
          <a:p>
            <a:pPr marL="380990" indent="-380990">
              <a:spcBef>
                <a:spcPts val="427"/>
              </a:spcBef>
              <a:buFontTx/>
              <a:buChar char="-"/>
            </a:pPr>
            <a:r>
              <a:rPr lang="en-GB" sz="2100" dirty="0" smtClean="0"/>
              <a:t>Enhancing the place of  rural areas as drivers of change;</a:t>
            </a:r>
          </a:p>
          <a:p>
            <a:pPr marL="380990" indent="-380990">
              <a:spcBef>
                <a:spcPts val="427"/>
              </a:spcBef>
              <a:buFontTx/>
              <a:buChar char="-"/>
            </a:pPr>
            <a:r>
              <a:rPr lang="en-GB" sz="2100" dirty="0" smtClean="0"/>
              <a:t>Improving  the daily life of people living in rural areas ;</a:t>
            </a:r>
          </a:p>
          <a:p>
            <a:pPr marL="380990" indent="-380990">
              <a:spcBef>
                <a:spcPts val="427"/>
              </a:spcBef>
              <a:buFontTx/>
              <a:buChar char="-"/>
            </a:pPr>
            <a:r>
              <a:rPr lang="en-GB" sz="2100" dirty="0" smtClean="0"/>
              <a:t>Replacing  top-down decisions by more place sensitive and bottom up and decisions.</a:t>
            </a:r>
          </a:p>
          <a:p>
            <a:pPr marL="0" indent="0"/>
            <a:r>
              <a:rPr lang="en-GB" sz="2700" b="1" dirty="0" smtClean="0">
                <a:solidFill>
                  <a:schemeClr val="tx1"/>
                </a:solidFill>
              </a:rPr>
              <a:t>5 areas</a:t>
            </a:r>
          </a:p>
          <a:p>
            <a:pPr>
              <a:buFontTx/>
              <a:buChar char="-"/>
            </a:pPr>
            <a:r>
              <a:rPr lang="en-GB" sz="2300" dirty="0" smtClean="0"/>
              <a:t>Digitalisation</a:t>
            </a:r>
          </a:p>
          <a:p>
            <a:pPr>
              <a:buFontTx/>
              <a:buChar char="-"/>
            </a:pPr>
            <a:r>
              <a:rPr lang="en-GB" sz="2300" dirty="0" smtClean="0"/>
              <a:t>Health</a:t>
            </a:r>
          </a:p>
          <a:p>
            <a:pPr>
              <a:buFontTx/>
              <a:buChar char="-"/>
            </a:pPr>
            <a:r>
              <a:rPr lang="en-GB" sz="2300" dirty="0" smtClean="0"/>
              <a:t>Mobility</a:t>
            </a:r>
          </a:p>
          <a:p>
            <a:pPr>
              <a:buFontTx/>
              <a:buChar char="-"/>
            </a:pPr>
            <a:r>
              <a:rPr lang="en-GB" sz="2300" dirty="0" smtClean="0"/>
              <a:t>Youth &amp; employment </a:t>
            </a:r>
          </a:p>
          <a:p>
            <a:pPr>
              <a:buFontTx/>
              <a:buChar char="-"/>
            </a:pPr>
            <a:r>
              <a:rPr lang="en-GB" sz="2300" dirty="0" smtClean="0"/>
              <a:t>Services of general interest</a:t>
            </a:r>
          </a:p>
          <a:p>
            <a:pPr marL="0" indent="0"/>
            <a:endParaRPr lang="en-GB" sz="1700" dirty="0" smtClean="0"/>
          </a:p>
          <a:p>
            <a:pPr marL="0" indent="0"/>
            <a:endParaRPr lang="en-GB" sz="2100" dirty="0" smtClean="0"/>
          </a:p>
          <a:p>
            <a:pPr marL="0" indent="0"/>
            <a:endParaRPr lang="en-GB" sz="21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238" y="4309432"/>
            <a:ext cx="6883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3" y="192087"/>
            <a:ext cx="11557021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>
              <a:buSzPts val="4500"/>
            </a:pP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/>
              <a:t>place for social </a:t>
            </a:r>
            <a:r>
              <a:rPr lang="fr-FR" sz="4000" b="1" dirty="0" err="1"/>
              <a:t>economy</a:t>
            </a:r>
            <a:r>
              <a:rPr lang="fr-FR" sz="4000" b="1" dirty="0"/>
              <a:t> in </a:t>
            </a:r>
            <a:r>
              <a:rPr lang="fr-FR" sz="4000" b="1" dirty="0" err="1"/>
              <a:t>this</a:t>
            </a:r>
            <a:r>
              <a:rPr lang="fr-FR" sz="4000" b="1" dirty="0"/>
              <a:t> </a:t>
            </a:r>
            <a:r>
              <a:rPr lang="fr-FR" sz="4000" b="1" dirty="0" err="1"/>
              <a:t>territory</a:t>
            </a:r>
            <a:r>
              <a:rPr lang="fr-FR" sz="4000" b="1" dirty="0"/>
              <a:t> ? </a:t>
            </a:r>
            <a:r>
              <a:rPr lang="fr-FR" sz="4000" b="1" dirty="0" err="1"/>
              <a:t>Why</a:t>
            </a:r>
            <a:r>
              <a:rPr lang="fr-FR" sz="4000" b="1" dirty="0"/>
              <a:t> social </a:t>
            </a:r>
            <a:r>
              <a:rPr lang="fr-FR" sz="4000" b="1" dirty="0" err="1"/>
              <a:t>economy</a:t>
            </a:r>
            <a:r>
              <a:rPr lang="fr-FR" sz="4000" b="1" dirty="0"/>
              <a:t> </a:t>
            </a:r>
            <a:r>
              <a:rPr lang="fr-FR" sz="4000" b="1" dirty="0" err="1"/>
              <a:t>is</a:t>
            </a:r>
            <a:r>
              <a:rPr lang="fr-FR" sz="4000" b="1" dirty="0"/>
              <a:t> a </a:t>
            </a:r>
            <a:r>
              <a:rPr lang="fr-FR" sz="4000" b="1" dirty="0" err="1"/>
              <a:t>pilar</a:t>
            </a:r>
            <a:r>
              <a:rPr lang="fr-FR" sz="4000" b="1" dirty="0"/>
              <a:t>  for transition </a:t>
            </a:r>
            <a:r>
              <a:rPr lang="fr-FR" sz="4000" b="1" dirty="0" smtClean="0"/>
              <a:t>?</a:t>
            </a:r>
            <a:endParaRPr dirty="0"/>
          </a:p>
        </p:txBody>
      </p:sp>
      <p:sp>
        <p:nvSpPr>
          <p:cNvPr id="7" name="Rectangle 6"/>
          <p:cNvSpPr/>
          <p:nvPr/>
        </p:nvSpPr>
        <p:spPr>
          <a:xfrm>
            <a:off x="253865" y="1894491"/>
            <a:ext cx="104928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 smtClean="0"/>
              <a:t>The </a:t>
            </a:r>
            <a:r>
              <a:rPr lang="en-US" sz="2000" dirty="0"/>
              <a:t>social economy already occupies a large place: many long-standing associations that play an economic </a:t>
            </a:r>
            <a:r>
              <a:rPr lang="en-US" sz="2000" dirty="0" smtClean="0"/>
              <a:t>role</a:t>
            </a:r>
          </a:p>
          <a:p>
            <a:pPr marL="285750" indent="-285750">
              <a:buFontTx/>
              <a:buChar char="-"/>
            </a:pP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smtClean="0"/>
              <a:t>Services </a:t>
            </a:r>
            <a:r>
              <a:rPr lang="en-US" sz="2000" dirty="0"/>
              <a:t>that are not provided by the market because the population is too </a:t>
            </a:r>
            <a:r>
              <a:rPr lang="en-US" sz="2000" dirty="0" smtClean="0"/>
              <a:t>low services </a:t>
            </a:r>
            <a:r>
              <a:rPr lang="en-US" sz="2000" dirty="0"/>
              <a:t>for the elderly (</a:t>
            </a:r>
            <a:r>
              <a:rPr lang="en-US" sz="2000" dirty="0" smtClean="0"/>
              <a:t>cleaning house, </a:t>
            </a:r>
            <a:r>
              <a:rPr lang="en-US" sz="2000" dirty="0"/>
              <a:t>care, etc.), childcare and activities for children, 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smtClean="0"/>
              <a:t>A </a:t>
            </a:r>
            <a:r>
              <a:rPr lang="en-US" sz="2000" dirty="0"/>
              <a:t>choice by the territory to have a local food project that relies on local structures and school food: currently 500 meals provided by local actors: there is a lot of </a:t>
            </a:r>
            <a:r>
              <a:rPr lang="en-US" sz="2000" dirty="0" smtClean="0"/>
              <a:t>place for </a:t>
            </a:r>
            <a:r>
              <a:rPr lang="en-US" sz="2000" dirty="0"/>
              <a:t>improvement 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smtClean="0"/>
              <a:t>on </a:t>
            </a:r>
            <a:r>
              <a:rPr lang="en-US" sz="2000" dirty="0"/>
              <a:t>the environment, which is the most complicated issue, the main need is for local engineering for local authorities: we are too dependent on external consultancies and need to </a:t>
            </a:r>
            <a:r>
              <a:rPr lang="en-US" sz="2000" dirty="0" err="1"/>
              <a:t>mobilise</a:t>
            </a:r>
            <a:r>
              <a:rPr lang="en-US" sz="2000" dirty="0"/>
              <a:t> local </a:t>
            </a:r>
            <a:r>
              <a:rPr lang="en-US" sz="2000" dirty="0" err="1" smtClean="0"/>
              <a:t>skillsTranslated</a:t>
            </a:r>
            <a:endParaRPr lang="fr-FR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090166" y="199239"/>
            <a:ext cx="807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 smtClean="0"/>
              <a:t>What</a:t>
            </a:r>
            <a:r>
              <a:rPr lang="fr-FR" sz="2800" b="1" dirty="0" smtClean="0"/>
              <a:t> actions </a:t>
            </a:r>
            <a:r>
              <a:rPr lang="fr-FR" sz="2800" b="1" dirty="0" smtClean="0"/>
              <a:t>? TRESSONS </a:t>
            </a:r>
            <a:endParaRPr lang="fr-FR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0" y="4929873"/>
            <a:ext cx="11449050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319" y="838652"/>
            <a:ext cx="7688569" cy="515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298" y="192956"/>
            <a:ext cx="5787024" cy="575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87042" y="318919"/>
            <a:ext cx="80749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mains keys, challenges </a:t>
            </a:r>
            <a:r>
              <a:rPr lang="fr-FR" sz="2800" b="1" dirty="0" smtClean="0"/>
              <a:t>and conditions to </a:t>
            </a:r>
            <a:r>
              <a:rPr lang="fr-FR" sz="2800" b="1" dirty="0" err="1" smtClean="0"/>
              <a:t>success</a:t>
            </a:r>
            <a:r>
              <a:rPr lang="fr-FR" sz="2800" b="1" dirty="0" smtClean="0"/>
              <a:t>  ?</a:t>
            </a:r>
            <a:endParaRPr lang="fr-FR" sz="2800" b="1" dirty="0"/>
          </a:p>
        </p:txBody>
      </p:sp>
      <p:sp>
        <p:nvSpPr>
          <p:cNvPr id="7" name="Rectangle 6"/>
          <p:cNvSpPr/>
          <p:nvPr/>
        </p:nvSpPr>
        <p:spPr>
          <a:xfrm>
            <a:off x="522240" y="1640910"/>
            <a:ext cx="693074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challenges </a:t>
            </a:r>
            <a:r>
              <a:rPr lang="en-US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lack </a:t>
            </a:r>
            <a:r>
              <a:rPr lang="en-US" dirty="0"/>
              <a:t>of engineering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awareness of environmental issues and urgency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demographics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place of young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lack of territorial ambition: a territory that has difficulty believing in itself</a:t>
            </a:r>
          </a:p>
          <a:p>
            <a:endParaRPr lang="en-US" dirty="0"/>
          </a:p>
          <a:p>
            <a:r>
              <a:rPr lang="en-US" b="1" dirty="0"/>
              <a:t>the levers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place of associations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very well preserved territory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30-year history of local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support from the State and the region 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517</Words>
  <Application>Microsoft Office PowerPoint</Application>
  <PresentationFormat>Personnalisé</PresentationFormat>
  <Paragraphs>62</Paragraphs>
  <Slides>11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Office Theme</vt:lpstr>
      <vt:lpstr>Présentation PowerPoint</vt:lpstr>
      <vt:lpstr>Where am I talking about? </vt:lpstr>
      <vt:lpstr> What is the context of rurality in France? main characteristics</vt:lpstr>
      <vt:lpstr>Présentation PowerPoint</vt:lpstr>
      <vt:lpstr>Présentation PowerPoint</vt:lpstr>
      <vt:lpstr>What place for social economy in this territory ? Why social economy is a pilar  for transition ?</vt:lpstr>
      <vt:lpstr>Présentation PowerPoint</vt:lpstr>
      <vt:lpstr>Présentation PowerPoint</vt:lpstr>
      <vt:lpstr>Présentation PowerPoint</vt:lpstr>
      <vt:lpstr>Thank you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Valentina Corvi</dc:creator>
  <cp:lastModifiedBy>ANDRIOT Patricia</cp:lastModifiedBy>
  <cp:revision>6</cp:revision>
  <dcterms:created xsi:type="dcterms:W3CDTF">2016-11-14T13:56:45Z</dcterms:created>
  <dcterms:modified xsi:type="dcterms:W3CDTF">2022-06-10T14:24:28Z</dcterms:modified>
</cp:coreProperties>
</file>