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64" r:id="rId4"/>
    <p:sldId id="269" r:id="rId5"/>
    <p:sldId id="270" r:id="rId6"/>
    <p:sldId id="271" r:id="rId7"/>
    <p:sldId id="272" r:id="rId8"/>
    <p:sldId id="273" r:id="rId9"/>
    <p:sldId id="267" r:id="rId10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9" roundtripDataSignature="AMtx7mgbGxlz6nYjDo58SZkMZkkYA0MO3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8" autoAdjust="0"/>
    <p:restoredTop sz="94660"/>
  </p:normalViewPr>
  <p:slideViewPr>
    <p:cSldViewPr snapToGrid="0">
      <p:cViewPr varScale="1">
        <p:scale>
          <a:sx n="62" d="100"/>
          <a:sy n="62" d="100"/>
        </p:scale>
        <p:origin x="836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981948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29950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270398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527301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606001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" name="Google Shape;155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4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5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7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7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8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9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9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19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9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1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2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22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3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3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pn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4.png"/><Relationship Id="rId7" Type="http://schemas.microsoft.com/office/2007/relationships/hdphoto" Target="../media/hdphoto1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openxmlformats.org/officeDocument/2006/relationships/image" Target="../media/image23.png"/><Relationship Id="rId5" Type="http://schemas.openxmlformats.org/officeDocument/2006/relationships/image" Target="../media/image19.png"/><Relationship Id="rId10" Type="http://schemas.openxmlformats.org/officeDocument/2006/relationships/image" Target="../media/image22.png"/><Relationship Id="rId4" Type="http://schemas.openxmlformats.org/officeDocument/2006/relationships/image" Target="../media/image18.png"/><Relationship Id="rId9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4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"/>
          <p:cNvSpPr txBox="1">
            <a:spLocks noGrp="1"/>
          </p:cNvSpPr>
          <p:nvPr>
            <p:ph type="ctrTitle"/>
          </p:nvPr>
        </p:nvSpPr>
        <p:spPr>
          <a:xfrm>
            <a:off x="0" y="176462"/>
            <a:ext cx="121920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 sz="4400" dirty="0">
                <a:latin typeface="Arial"/>
                <a:ea typeface="Arial"/>
                <a:cs typeface="Arial"/>
                <a:sym typeface="Arial"/>
              </a:rPr>
              <a:t>The relevance of local mobility initiatives in Rural Areas</a:t>
            </a:r>
          </a:p>
        </p:txBody>
      </p:sp>
      <p:sp>
        <p:nvSpPr>
          <p:cNvPr id="93" name="Google Shape;93;p2"/>
          <p:cNvSpPr txBox="1">
            <a:spLocks noGrp="1"/>
          </p:cNvSpPr>
          <p:nvPr>
            <p:ph type="subTitle" idx="1"/>
          </p:nvPr>
        </p:nvSpPr>
        <p:spPr>
          <a:xfrm>
            <a:off x="0" y="1847605"/>
            <a:ext cx="121920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85F43"/>
              </a:buClr>
              <a:buSzPts val="2800"/>
              <a:buNone/>
            </a:pPr>
            <a:r>
              <a:rPr lang="it-IT" sz="2800" dirty="0" err="1">
                <a:solidFill>
                  <a:srgbClr val="485F43"/>
                </a:solidFill>
                <a:latin typeface="Arial"/>
                <a:ea typeface="Arial"/>
                <a:cs typeface="Arial"/>
                <a:sym typeface="Arial"/>
              </a:rPr>
              <a:t>Findings</a:t>
            </a:r>
            <a:r>
              <a:rPr lang="it-IT" sz="2800" dirty="0">
                <a:solidFill>
                  <a:srgbClr val="485F43"/>
                </a:solidFill>
                <a:latin typeface="Arial"/>
                <a:ea typeface="Arial"/>
                <a:cs typeface="Arial"/>
                <a:sym typeface="Arial"/>
              </a:rPr>
              <a:t> from the SMARTA Project</a:t>
            </a:r>
            <a:endParaRPr dirty="0"/>
          </a:p>
        </p:txBody>
      </p:sp>
      <p:sp>
        <p:nvSpPr>
          <p:cNvPr id="4" name="Titolo 1">
            <a:extLst>
              <a:ext uri="{FF2B5EF4-FFF2-40B4-BE49-F238E27FC236}">
                <a16:creationId xmlns:a16="http://schemas.microsoft.com/office/drawing/2014/main" id="{A7C7614B-AE55-B924-FE5A-5171123E7D15}"/>
              </a:ext>
            </a:extLst>
          </p:cNvPr>
          <p:cNvSpPr txBox="1">
            <a:spLocks/>
          </p:cNvSpPr>
          <p:nvPr/>
        </p:nvSpPr>
        <p:spPr>
          <a:xfrm>
            <a:off x="452641" y="3538532"/>
            <a:ext cx="9393748" cy="824189"/>
          </a:xfrm>
          <a:prstGeom prst="rect">
            <a:avLst/>
          </a:prstGeom>
        </p:spPr>
        <p:txBody>
          <a:bodyPr vert="horz" lIns="91440" tIns="45720" rIns="91440" bIns="0" rtlCol="0" anchor="b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N" sz="43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it-IT" sz="2100" b="0" i="1" dirty="0" err="1">
                <a:latin typeface="Segoe UI" panose="020B0502040204020203" pitchFamily="34" charset="0"/>
                <a:cs typeface="Segoe UI" panose="020B0502040204020203" pitchFamily="34" charset="0"/>
              </a:rPr>
              <a:t>G.Ambrosino</a:t>
            </a:r>
            <a:r>
              <a:rPr lang="it-IT" sz="2100" b="0" i="1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it-IT" sz="2100" b="0" i="1" dirty="0" err="1">
                <a:latin typeface="Segoe UI" panose="020B0502040204020203" pitchFamily="34" charset="0"/>
                <a:cs typeface="Segoe UI" panose="020B0502040204020203" pitchFamily="34" charset="0"/>
              </a:rPr>
              <a:t>B.Finn</a:t>
            </a:r>
            <a:r>
              <a:rPr lang="it-IT" sz="2100" b="0" i="1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it-IT" sz="2100" b="0" i="1" dirty="0" err="1">
                <a:latin typeface="Segoe UI" panose="020B0502040204020203" pitchFamily="34" charset="0"/>
                <a:cs typeface="Segoe UI" panose="020B0502040204020203" pitchFamily="34" charset="0"/>
              </a:rPr>
              <a:t>A.Lorenzini</a:t>
            </a:r>
            <a:endParaRPr lang="it-IT" sz="2100" b="0" i="1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lnSpc>
                <a:spcPct val="100000"/>
              </a:lnSpc>
            </a:pPr>
            <a:r>
              <a:rPr lang="it-IT" sz="2100" b="0" i="1" dirty="0">
                <a:latin typeface="Segoe UI" panose="020B0502040204020203" pitchFamily="34" charset="0"/>
                <a:cs typeface="Segoe UI" panose="020B0502040204020203" pitchFamily="34" charset="0"/>
              </a:rPr>
              <a:t>MemEx Srl</a:t>
            </a:r>
            <a:endParaRPr lang="it-IT" sz="1400" b="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Sottotitolo 2">
            <a:extLst>
              <a:ext uri="{FF2B5EF4-FFF2-40B4-BE49-F238E27FC236}">
                <a16:creationId xmlns:a16="http://schemas.microsoft.com/office/drawing/2014/main" id="{4A304C19-1B2A-71A6-0E6B-CB4708853E4E}"/>
              </a:ext>
            </a:extLst>
          </p:cNvPr>
          <p:cNvSpPr txBox="1">
            <a:spLocks/>
          </p:cNvSpPr>
          <p:nvPr/>
        </p:nvSpPr>
        <p:spPr>
          <a:xfrm>
            <a:off x="151386" y="5402087"/>
            <a:ext cx="2476776" cy="433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it-IT" sz="1200" dirty="0">
                <a:latin typeface="Bahnschrift SemiBold SemiConden" panose="020B0502040204020203" pitchFamily="34" charset="0"/>
              </a:rPr>
              <a:t>www.memexitaly.it/en 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A05473A4-224F-1568-5D74-D022759D6C8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641" y="4460372"/>
            <a:ext cx="1874266" cy="115849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9"/>
          <p:cNvSpPr txBox="1">
            <a:spLocks noGrp="1"/>
          </p:cNvSpPr>
          <p:nvPr>
            <p:ph type="ctrTitle"/>
          </p:nvPr>
        </p:nvSpPr>
        <p:spPr>
          <a:xfrm>
            <a:off x="442913" y="0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en-US" sz="4500" dirty="0">
                <a:latin typeface="Arial"/>
                <a:ea typeface="Arial"/>
                <a:cs typeface="Arial"/>
                <a:sym typeface="Arial"/>
              </a:rPr>
              <a:t>Rural-urban and rural-rural transport connections</a:t>
            </a:r>
            <a:endParaRPr dirty="0"/>
          </a:p>
        </p:txBody>
      </p:sp>
      <p:grpSp>
        <p:nvGrpSpPr>
          <p:cNvPr id="83" name="Gruppo 82">
            <a:extLst>
              <a:ext uri="{FF2B5EF4-FFF2-40B4-BE49-F238E27FC236}">
                <a16:creationId xmlns:a16="http://schemas.microsoft.com/office/drawing/2014/main" id="{C2A0F051-47D2-5E8C-2FE2-40837154657E}"/>
              </a:ext>
            </a:extLst>
          </p:cNvPr>
          <p:cNvGrpSpPr>
            <a:grpSpLocks noChangeAspect="1"/>
          </p:cNvGrpSpPr>
          <p:nvPr/>
        </p:nvGrpSpPr>
        <p:grpSpPr>
          <a:xfrm>
            <a:off x="1452368" y="1212916"/>
            <a:ext cx="7803130" cy="4716000"/>
            <a:chOff x="586606" y="1057274"/>
            <a:chExt cx="8900294" cy="5379095"/>
          </a:xfrm>
        </p:grpSpPr>
        <p:grpSp>
          <p:nvGrpSpPr>
            <p:cNvPr id="84" name="Gruppo 83">
              <a:extLst>
                <a:ext uri="{FF2B5EF4-FFF2-40B4-BE49-F238E27FC236}">
                  <a16:creationId xmlns:a16="http://schemas.microsoft.com/office/drawing/2014/main" id="{ED82FE96-81ED-9F77-CA23-2B8F14651AF7}"/>
                </a:ext>
              </a:extLst>
            </p:cNvPr>
            <p:cNvGrpSpPr/>
            <p:nvPr/>
          </p:nvGrpSpPr>
          <p:grpSpPr>
            <a:xfrm>
              <a:off x="586606" y="1057274"/>
              <a:ext cx="8900294" cy="5379095"/>
              <a:chOff x="586606" y="391572"/>
              <a:chExt cx="8235995" cy="6044798"/>
            </a:xfrm>
          </p:grpSpPr>
          <p:sp>
            <p:nvSpPr>
              <p:cNvPr id="86" name="Pentagono 85">
                <a:extLst>
                  <a:ext uri="{FF2B5EF4-FFF2-40B4-BE49-F238E27FC236}">
                    <a16:creationId xmlns:a16="http://schemas.microsoft.com/office/drawing/2014/main" id="{BC0A48DC-25E6-FD2A-0955-DDA73434D2C3}"/>
                  </a:ext>
                </a:extLst>
              </p:cNvPr>
              <p:cNvSpPr/>
              <p:nvPr/>
            </p:nvSpPr>
            <p:spPr>
              <a:xfrm rot="650449">
                <a:off x="6250229" y="2077104"/>
                <a:ext cx="1784954" cy="1661928"/>
              </a:xfrm>
              <a:prstGeom prst="pentagon">
                <a:avLst/>
              </a:prstGeom>
              <a:solidFill>
                <a:srgbClr val="00B050">
                  <a:alpha val="20000"/>
                </a:srgbClr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3200"/>
              </a:p>
            </p:txBody>
          </p:sp>
          <p:sp>
            <p:nvSpPr>
              <p:cNvPr id="87" name="Ovale 86">
                <a:extLst>
                  <a:ext uri="{FF2B5EF4-FFF2-40B4-BE49-F238E27FC236}">
                    <a16:creationId xmlns:a16="http://schemas.microsoft.com/office/drawing/2014/main" id="{15582476-138A-0314-8CA5-690ADD6E93E4}"/>
                  </a:ext>
                </a:extLst>
              </p:cNvPr>
              <p:cNvSpPr/>
              <p:nvPr/>
            </p:nvSpPr>
            <p:spPr>
              <a:xfrm rot="21348397">
                <a:off x="6323551" y="3476025"/>
                <a:ext cx="241539" cy="250167"/>
              </a:xfrm>
              <a:prstGeom prst="ellipse">
                <a:avLst/>
              </a:prstGeom>
              <a:solidFill>
                <a:srgbClr val="00B050">
                  <a:alpha val="75000"/>
                </a:srgbClr>
              </a:solidFill>
              <a:ln w="254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1800" dirty="0">
                  <a:latin typeface="Corbel" panose="020B0503020204020204" pitchFamily="34" charset="0"/>
                </a:endParaRPr>
              </a:p>
            </p:txBody>
          </p:sp>
          <p:sp>
            <p:nvSpPr>
              <p:cNvPr id="88" name="Ovale 87">
                <a:extLst>
                  <a:ext uri="{FF2B5EF4-FFF2-40B4-BE49-F238E27FC236}">
                    <a16:creationId xmlns:a16="http://schemas.microsoft.com/office/drawing/2014/main" id="{B66790FB-5CCC-DCFC-5535-2FEEAADF0A9B}"/>
                  </a:ext>
                </a:extLst>
              </p:cNvPr>
              <p:cNvSpPr/>
              <p:nvPr/>
            </p:nvSpPr>
            <p:spPr>
              <a:xfrm rot="21348397">
                <a:off x="7927081" y="2754873"/>
                <a:ext cx="241539" cy="250167"/>
              </a:xfrm>
              <a:prstGeom prst="ellipse">
                <a:avLst/>
              </a:prstGeom>
              <a:solidFill>
                <a:srgbClr val="00B050">
                  <a:alpha val="75000"/>
                </a:srgbClr>
              </a:solidFill>
              <a:ln w="254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1800" dirty="0">
                  <a:latin typeface="Corbel" panose="020B0503020204020204" pitchFamily="34" charset="0"/>
                </a:endParaRPr>
              </a:p>
            </p:txBody>
          </p:sp>
          <p:sp>
            <p:nvSpPr>
              <p:cNvPr id="89" name="Ovale 88">
                <a:extLst>
                  <a:ext uri="{FF2B5EF4-FFF2-40B4-BE49-F238E27FC236}">
                    <a16:creationId xmlns:a16="http://schemas.microsoft.com/office/drawing/2014/main" id="{305B90C3-9604-8F38-2BE3-7998CC74A0F3}"/>
                  </a:ext>
                </a:extLst>
              </p:cNvPr>
              <p:cNvSpPr/>
              <p:nvPr/>
            </p:nvSpPr>
            <p:spPr>
              <a:xfrm rot="21348397">
                <a:off x="7158085" y="2000122"/>
                <a:ext cx="241539" cy="250167"/>
              </a:xfrm>
              <a:prstGeom prst="ellipse">
                <a:avLst/>
              </a:prstGeom>
              <a:solidFill>
                <a:srgbClr val="00B050">
                  <a:alpha val="75000"/>
                </a:srgbClr>
              </a:solidFill>
              <a:ln w="254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1800" dirty="0">
                  <a:latin typeface="Corbel" panose="020B0503020204020204" pitchFamily="34" charset="0"/>
                </a:endParaRPr>
              </a:p>
            </p:txBody>
          </p:sp>
          <p:sp>
            <p:nvSpPr>
              <p:cNvPr id="90" name="Ovale 89">
                <a:extLst>
                  <a:ext uri="{FF2B5EF4-FFF2-40B4-BE49-F238E27FC236}">
                    <a16:creationId xmlns:a16="http://schemas.microsoft.com/office/drawing/2014/main" id="{7091AFB2-F7CC-2A3C-618B-6E67C3F0EDD3}"/>
                  </a:ext>
                </a:extLst>
              </p:cNvPr>
              <p:cNvSpPr/>
              <p:nvPr/>
            </p:nvSpPr>
            <p:spPr>
              <a:xfrm rot="21348397">
                <a:off x="7383348" y="3667656"/>
                <a:ext cx="241539" cy="250167"/>
              </a:xfrm>
              <a:prstGeom prst="ellipse">
                <a:avLst/>
              </a:prstGeom>
              <a:solidFill>
                <a:srgbClr val="00B050">
                  <a:alpha val="75000"/>
                </a:srgbClr>
              </a:solidFill>
              <a:ln w="254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1800" dirty="0">
                  <a:latin typeface="Corbel" panose="020B0503020204020204" pitchFamily="34" charset="0"/>
                </a:endParaRPr>
              </a:p>
            </p:txBody>
          </p:sp>
          <p:sp>
            <p:nvSpPr>
              <p:cNvPr id="91" name="Ovale 90">
                <a:extLst>
                  <a:ext uri="{FF2B5EF4-FFF2-40B4-BE49-F238E27FC236}">
                    <a16:creationId xmlns:a16="http://schemas.microsoft.com/office/drawing/2014/main" id="{C0050ECA-4038-43CB-A069-FB4E33AA667D}"/>
                  </a:ext>
                </a:extLst>
              </p:cNvPr>
              <p:cNvSpPr/>
              <p:nvPr/>
            </p:nvSpPr>
            <p:spPr>
              <a:xfrm rot="21348397">
                <a:off x="6959109" y="2836499"/>
                <a:ext cx="241539" cy="250167"/>
              </a:xfrm>
              <a:prstGeom prst="ellipse">
                <a:avLst/>
              </a:prstGeom>
              <a:solidFill>
                <a:srgbClr val="00B050">
                  <a:alpha val="75000"/>
                </a:srgbClr>
              </a:solidFill>
              <a:ln w="254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1800" dirty="0">
                  <a:latin typeface="Corbel" panose="020B0503020204020204" pitchFamily="34" charset="0"/>
                </a:endParaRPr>
              </a:p>
            </p:txBody>
          </p:sp>
          <p:cxnSp>
            <p:nvCxnSpPr>
              <p:cNvPr id="92" name="Connettore diritto 91">
                <a:extLst>
                  <a:ext uri="{FF2B5EF4-FFF2-40B4-BE49-F238E27FC236}">
                    <a16:creationId xmlns:a16="http://schemas.microsoft.com/office/drawing/2014/main" id="{820D8931-FE57-6D4C-B053-93C4B1D02AF9}"/>
                  </a:ext>
                </a:extLst>
              </p:cNvPr>
              <p:cNvCxnSpPr>
                <a:cxnSpLocks/>
                <a:stCxn id="89" idx="4"/>
                <a:endCxn id="91" idx="7"/>
              </p:cNvCxnSpPr>
              <p:nvPr/>
            </p:nvCxnSpPr>
            <p:spPr>
              <a:xfrm rot="20363461" flipH="1">
                <a:off x="7054102" y="2292480"/>
                <a:ext cx="338376" cy="532121"/>
              </a:xfrm>
              <a:prstGeom prst="line">
                <a:avLst/>
              </a:prstGeom>
              <a:ln w="12700">
                <a:solidFill>
                  <a:srgbClr val="00B05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Connettore diritto 92">
                <a:extLst>
                  <a:ext uri="{FF2B5EF4-FFF2-40B4-BE49-F238E27FC236}">
                    <a16:creationId xmlns:a16="http://schemas.microsoft.com/office/drawing/2014/main" id="{7EBE7590-3BEB-07AC-79E5-A050AB9C7101}"/>
                  </a:ext>
                </a:extLst>
              </p:cNvPr>
              <p:cNvCxnSpPr>
                <a:cxnSpLocks/>
                <a:stCxn id="91" idx="3"/>
                <a:endCxn id="87" idx="7"/>
              </p:cNvCxnSpPr>
              <p:nvPr/>
            </p:nvCxnSpPr>
            <p:spPr>
              <a:xfrm rot="20363461" flipH="1">
                <a:off x="6459016" y="3154609"/>
                <a:ext cx="606167" cy="253473"/>
              </a:xfrm>
              <a:prstGeom prst="line">
                <a:avLst/>
              </a:prstGeom>
              <a:ln w="12700">
                <a:solidFill>
                  <a:srgbClr val="00B05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4" name="Gruppo 93">
                <a:extLst>
                  <a:ext uri="{FF2B5EF4-FFF2-40B4-BE49-F238E27FC236}">
                    <a16:creationId xmlns:a16="http://schemas.microsoft.com/office/drawing/2014/main" id="{7692BC7B-AF6A-752C-1860-5F485C978B8C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 rot="984936">
                <a:off x="586606" y="2139827"/>
                <a:ext cx="4836481" cy="1412696"/>
                <a:chOff x="278130" y="4545136"/>
                <a:chExt cx="4836481" cy="1412696"/>
              </a:xfrm>
            </p:grpSpPr>
            <p:sp>
              <p:nvSpPr>
                <p:cNvPr id="144" name="Figura a mano libera: forma 143">
                  <a:extLst>
                    <a:ext uri="{FF2B5EF4-FFF2-40B4-BE49-F238E27FC236}">
                      <a16:creationId xmlns:a16="http://schemas.microsoft.com/office/drawing/2014/main" id="{7BF7295B-D7A8-45CD-3236-125F562F466B}"/>
                    </a:ext>
                  </a:extLst>
                </p:cNvPr>
                <p:cNvSpPr/>
                <p:nvPr/>
              </p:nvSpPr>
              <p:spPr>
                <a:xfrm>
                  <a:off x="793820" y="4642324"/>
                  <a:ext cx="4320791" cy="1306741"/>
                </a:xfrm>
                <a:custGeom>
                  <a:avLst/>
                  <a:gdLst>
                    <a:gd name="connsiteX0" fmla="*/ 0 w 4320791"/>
                    <a:gd name="connsiteY0" fmla="*/ 1185720 h 1306741"/>
                    <a:gd name="connsiteX1" fmla="*/ 753626 w 4320791"/>
                    <a:gd name="connsiteY1" fmla="*/ 1296252 h 1306741"/>
                    <a:gd name="connsiteX2" fmla="*/ 1175657 w 4320791"/>
                    <a:gd name="connsiteY2" fmla="*/ 954608 h 1306741"/>
                    <a:gd name="connsiteX3" fmla="*/ 2210637 w 4320791"/>
                    <a:gd name="connsiteY3" fmla="*/ 834028 h 1306741"/>
                    <a:gd name="connsiteX4" fmla="*/ 2502039 w 4320791"/>
                    <a:gd name="connsiteY4" fmla="*/ 291417 h 1306741"/>
                    <a:gd name="connsiteX5" fmla="*/ 3185327 w 4320791"/>
                    <a:gd name="connsiteY5" fmla="*/ 14 h 1306741"/>
                    <a:gd name="connsiteX6" fmla="*/ 4320791 w 4320791"/>
                    <a:gd name="connsiteY6" fmla="*/ 281368 h 1306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320791" h="1306741">
                      <a:moveTo>
                        <a:pt x="0" y="1185720"/>
                      </a:moveTo>
                      <a:cubicBezTo>
                        <a:pt x="278841" y="1260245"/>
                        <a:pt x="557683" y="1334771"/>
                        <a:pt x="753626" y="1296252"/>
                      </a:cubicBezTo>
                      <a:cubicBezTo>
                        <a:pt x="949569" y="1257733"/>
                        <a:pt x="932822" y="1031645"/>
                        <a:pt x="1175657" y="954608"/>
                      </a:cubicBezTo>
                      <a:cubicBezTo>
                        <a:pt x="1418492" y="877571"/>
                        <a:pt x="1989573" y="944560"/>
                        <a:pt x="2210637" y="834028"/>
                      </a:cubicBezTo>
                      <a:cubicBezTo>
                        <a:pt x="2431701" y="723496"/>
                        <a:pt x="2339591" y="430419"/>
                        <a:pt x="2502039" y="291417"/>
                      </a:cubicBezTo>
                      <a:cubicBezTo>
                        <a:pt x="2664487" y="152415"/>
                        <a:pt x="2882202" y="1689"/>
                        <a:pt x="3185327" y="14"/>
                      </a:cubicBezTo>
                      <a:cubicBezTo>
                        <a:pt x="3488452" y="-1661"/>
                        <a:pt x="3904621" y="139853"/>
                        <a:pt x="4320791" y="281368"/>
                      </a:cubicBezTo>
                    </a:path>
                  </a:pathLst>
                </a:custGeom>
                <a:noFill/>
                <a:ln w="254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800">
                    <a:latin typeface="Corbel" panose="020B0503020204020204" pitchFamily="34" charset="0"/>
                  </a:endParaRPr>
                </a:p>
              </p:txBody>
            </p:sp>
            <p:sp>
              <p:nvSpPr>
                <p:cNvPr id="145" name="Ovale 144">
                  <a:extLst>
                    <a:ext uri="{FF2B5EF4-FFF2-40B4-BE49-F238E27FC236}">
                      <a16:creationId xmlns:a16="http://schemas.microsoft.com/office/drawing/2014/main" id="{6494EE63-949C-EB53-5F70-793E84A09D0C}"/>
                    </a:ext>
                  </a:extLst>
                </p:cNvPr>
                <p:cNvSpPr/>
                <p:nvPr/>
              </p:nvSpPr>
              <p:spPr>
                <a:xfrm>
                  <a:off x="649194" y="5707665"/>
                  <a:ext cx="241539" cy="250167"/>
                </a:xfrm>
                <a:prstGeom prst="ellipse">
                  <a:avLst/>
                </a:prstGeom>
                <a:ln w="25400"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800">
                    <a:latin typeface="Corbel" panose="020B0503020204020204" pitchFamily="34" charset="0"/>
                  </a:endParaRPr>
                </a:p>
              </p:txBody>
            </p:sp>
            <p:sp>
              <p:nvSpPr>
                <p:cNvPr id="146" name="Ovale 145">
                  <a:extLst>
                    <a:ext uri="{FF2B5EF4-FFF2-40B4-BE49-F238E27FC236}">
                      <a16:creationId xmlns:a16="http://schemas.microsoft.com/office/drawing/2014/main" id="{75A87C74-9239-596F-2E10-A7C21A922D40}"/>
                    </a:ext>
                  </a:extLst>
                </p:cNvPr>
                <p:cNvSpPr/>
                <p:nvPr/>
              </p:nvSpPr>
              <p:spPr>
                <a:xfrm>
                  <a:off x="1846991" y="5475418"/>
                  <a:ext cx="241539" cy="250167"/>
                </a:xfrm>
                <a:prstGeom prst="ellipse">
                  <a:avLst/>
                </a:prstGeom>
                <a:ln w="25400"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800">
                    <a:latin typeface="Corbel" panose="020B0503020204020204" pitchFamily="34" charset="0"/>
                  </a:endParaRPr>
                </a:p>
              </p:txBody>
            </p:sp>
            <p:sp>
              <p:nvSpPr>
                <p:cNvPr id="147" name="Ovale 146">
                  <a:extLst>
                    <a:ext uri="{FF2B5EF4-FFF2-40B4-BE49-F238E27FC236}">
                      <a16:creationId xmlns:a16="http://schemas.microsoft.com/office/drawing/2014/main" id="{3A85FF84-BB4E-DBC4-0479-5916C16B7476}"/>
                    </a:ext>
                  </a:extLst>
                </p:cNvPr>
                <p:cNvSpPr/>
                <p:nvPr/>
              </p:nvSpPr>
              <p:spPr>
                <a:xfrm>
                  <a:off x="3115662" y="4882689"/>
                  <a:ext cx="241539" cy="250167"/>
                </a:xfrm>
                <a:prstGeom prst="ellipse">
                  <a:avLst/>
                </a:prstGeom>
                <a:ln w="25400"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800" dirty="0">
                    <a:latin typeface="Corbel" panose="020B0503020204020204" pitchFamily="34" charset="0"/>
                  </a:endParaRPr>
                </a:p>
              </p:txBody>
            </p:sp>
            <p:sp>
              <p:nvSpPr>
                <p:cNvPr id="148" name="Ovale 147">
                  <a:extLst>
                    <a:ext uri="{FF2B5EF4-FFF2-40B4-BE49-F238E27FC236}">
                      <a16:creationId xmlns:a16="http://schemas.microsoft.com/office/drawing/2014/main" id="{5EE43D10-4780-ACEC-47DB-F4144E7D9E23}"/>
                    </a:ext>
                  </a:extLst>
                </p:cNvPr>
                <p:cNvSpPr/>
                <p:nvPr/>
              </p:nvSpPr>
              <p:spPr>
                <a:xfrm>
                  <a:off x="4033817" y="4545136"/>
                  <a:ext cx="241539" cy="250167"/>
                </a:xfrm>
                <a:prstGeom prst="ellipse">
                  <a:avLst/>
                </a:prstGeom>
                <a:ln w="25400"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800">
                    <a:latin typeface="Corbel" panose="020B0503020204020204" pitchFamily="34" charset="0"/>
                  </a:endParaRPr>
                </a:p>
              </p:txBody>
            </p:sp>
            <p:cxnSp>
              <p:nvCxnSpPr>
                <p:cNvPr id="149" name="Connettore diritto 148">
                  <a:extLst>
                    <a:ext uri="{FF2B5EF4-FFF2-40B4-BE49-F238E27FC236}">
                      <a16:creationId xmlns:a16="http://schemas.microsoft.com/office/drawing/2014/main" id="{DB1E5FC4-3A45-3064-5854-ED1B1C11A5B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78130" y="5723144"/>
                  <a:ext cx="292334" cy="45057"/>
                </a:xfrm>
                <a:prstGeom prst="line">
                  <a:avLst/>
                </a:prstGeom>
                <a:ln w="25400">
                  <a:solidFill>
                    <a:srgbClr val="00206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5" name="Gruppo 94">
                <a:extLst>
                  <a:ext uri="{FF2B5EF4-FFF2-40B4-BE49-F238E27FC236}">
                    <a16:creationId xmlns:a16="http://schemas.microsoft.com/office/drawing/2014/main" id="{13066DAD-4454-2C66-998E-CF655F15FF0A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94602" y="1347313"/>
                <a:ext cx="5456271" cy="613600"/>
                <a:chOff x="200951" y="2822936"/>
                <a:chExt cx="5456271" cy="613600"/>
              </a:xfrm>
            </p:grpSpPr>
            <p:sp>
              <p:nvSpPr>
                <p:cNvPr id="134" name="Figura a mano libera: forma 133">
                  <a:extLst>
                    <a:ext uri="{FF2B5EF4-FFF2-40B4-BE49-F238E27FC236}">
                      <a16:creationId xmlns:a16="http://schemas.microsoft.com/office/drawing/2014/main" id="{77C28DA1-9AE7-BB9F-94CF-F58921E791DA}"/>
                    </a:ext>
                  </a:extLst>
                </p:cNvPr>
                <p:cNvSpPr/>
                <p:nvPr/>
              </p:nvSpPr>
              <p:spPr>
                <a:xfrm>
                  <a:off x="733530" y="2822936"/>
                  <a:ext cx="4923692" cy="613600"/>
                </a:xfrm>
                <a:custGeom>
                  <a:avLst/>
                  <a:gdLst>
                    <a:gd name="connsiteX0" fmla="*/ 0 w 4923692"/>
                    <a:gd name="connsiteY0" fmla="*/ 201618 h 613600"/>
                    <a:gd name="connsiteX1" fmla="*/ 1195754 w 4923692"/>
                    <a:gd name="connsiteY1" fmla="*/ 302101 h 613600"/>
                    <a:gd name="connsiteX2" fmla="*/ 1798655 w 4923692"/>
                    <a:gd name="connsiteY2" fmla="*/ 651 h 613600"/>
                    <a:gd name="connsiteX3" fmla="*/ 2331217 w 4923692"/>
                    <a:gd name="connsiteY3" fmla="*/ 231763 h 613600"/>
                    <a:gd name="connsiteX4" fmla="*/ 2843683 w 4923692"/>
                    <a:gd name="connsiteY4" fmla="*/ 563359 h 613600"/>
                    <a:gd name="connsiteX5" fmla="*/ 3446584 w 4923692"/>
                    <a:gd name="connsiteY5" fmla="*/ 362391 h 613600"/>
                    <a:gd name="connsiteX6" fmla="*/ 4180114 w 4923692"/>
                    <a:gd name="connsiteY6" fmla="*/ 422682 h 613600"/>
                    <a:gd name="connsiteX7" fmla="*/ 4923692 w 4923692"/>
                    <a:gd name="connsiteY7" fmla="*/ 613600 h 613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923692" h="613600">
                      <a:moveTo>
                        <a:pt x="0" y="201618"/>
                      </a:moveTo>
                      <a:cubicBezTo>
                        <a:pt x="447989" y="268606"/>
                        <a:pt x="895978" y="335595"/>
                        <a:pt x="1195754" y="302101"/>
                      </a:cubicBezTo>
                      <a:cubicBezTo>
                        <a:pt x="1495530" y="268607"/>
                        <a:pt x="1609411" y="12374"/>
                        <a:pt x="1798655" y="651"/>
                      </a:cubicBezTo>
                      <a:cubicBezTo>
                        <a:pt x="1987899" y="-11072"/>
                        <a:pt x="2157046" y="137978"/>
                        <a:pt x="2331217" y="231763"/>
                      </a:cubicBezTo>
                      <a:cubicBezTo>
                        <a:pt x="2505388" y="325548"/>
                        <a:pt x="2657789" y="541588"/>
                        <a:pt x="2843683" y="563359"/>
                      </a:cubicBezTo>
                      <a:cubicBezTo>
                        <a:pt x="3029577" y="585130"/>
                        <a:pt x="3223846" y="385837"/>
                        <a:pt x="3446584" y="362391"/>
                      </a:cubicBezTo>
                      <a:cubicBezTo>
                        <a:pt x="3669322" y="338945"/>
                        <a:pt x="3933929" y="380814"/>
                        <a:pt x="4180114" y="422682"/>
                      </a:cubicBezTo>
                      <a:cubicBezTo>
                        <a:pt x="4426299" y="464550"/>
                        <a:pt x="4674995" y="539075"/>
                        <a:pt x="4923692" y="613600"/>
                      </a:cubicBezTo>
                    </a:path>
                  </a:pathLst>
                </a:custGeom>
                <a:noFill/>
                <a:ln w="25400"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800">
                    <a:latin typeface="Corbel" panose="020B0503020204020204" pitchFamily="34" charset="0"/>
                  </a:endParaRPr>
                </a:p>
              </p:txBody>
            </p:sp>
            <p:sp>
              <p:nvSpPr>
                <p:cNvPr id="135" name="Ovale 134">
                  <a:extLst>
                    <a:ext uri="{FF2B5EF4-FFF2-40B4-BE49-F238E27FC236}">
                      <a16:creationId xmlns:a16="http://schemas.microsoft.com/office/drawing/2014/main" id="{42A39AF2-8EA6-4C55-9D60-F57C34E8E4BC}"/>
                    </a:ext>
                  </a:extLst>
                </p:cNvPr>
                <p:cNvSpPr/>
                <p:nvPr/>
              </p:nvSpPr>
              <p:spPr>
                <a:xfrm>
                  <a:off x="593998" y="2897979"/>
                  <a:ext cx="241539" cy="250167"/>
                </a:xfrm>
                <a:prstGeom prst="ellips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25400"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800">
                    <a:latin typeface="Corbel" panose="020B0503020204020204" pitchFamily="34" charset="0"/>
                  </a:endParaRPr>
                </a:p>
              </p:txBody>
            </p:sp>
            <p:sp>
              <p:nvSpPr>
                <p:cNvPr id="140" name="Ovale 139">
                  <a:extLst>
                    <a:ext uri="{FF2B5EF4-FFF2-40B4-BE49-F238E27FC236}">
                      <a16:creationId xmlns:a16="http://schemas.microsoft.com/office/drawing/2014/main" id="{294CA82F-94C0-A5F2-BC15-8CE8C51ECDD1}"/>
                    </a:ext>
                  </a:extLst>
                </p:cNvPr>
                <p:cNvSpPr/>
                <p:nvPr/>
              </p:nvSpPr>
              <p:spPr>
                <a:xfrm>
                  <a:off x="1846992" y="3004652"/>
                  <a:ext cx="241539" cy="250167"/>
                </a:xfrm>
                <a:prstGeom prst="ellipse">
                  <a:avLst/>
                </a:prstGeom>
                <a:solidFill>
                  <a:srgbClr val="00B050"/>
                </a:solidFill>
                <a:ln w="25400"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800">
                    <a:latin typeface="Corbel" panose="020B0503020204020204" pitchFamily="34" charset="0"/>
                  </a:endParaRPr>
                </a:p>
              </p:txBody>
            </p:sp>
            <p:sp>
              <p:nvSpPr>
                <p:cNvPr id="141" name="Ovale 140">
                  <a:extLst>
                    <a:ext uri="{FF2B5EF4-FFF2-40B4-BE49-F238E27FC236}">
                      <a16:creationId xmlns:a16="http://schemas.microsoft.com/office/drawing/2014/main" id="{D6077B41-E4AB-172B-DE9F-D5BDA02497C2}"/>
                    </a:ext>
                  </a:extLst>
                </p:cNvPr>
                <p:cNvSpPr/>
                <p:nvPr/>
              </p:nvSpPr>
              <p:spPr>
                <a:xfrm>
                  <a:off x="2953837" y="2897979"/>
                  <a:ext cx="241539" cy="250167"/>
                </a:xfrm>
                <a:prstGeom prst="ellips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25400"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800">
                    <a:latin typeface="Corbel" panose="020B0503020204020204" pitchFamily="34" charset="0"/>
                  </a:endParaRPr>
                </a:p>
              </p:txBody>
            </p:sp>
            <p:sp>
              <p:nvSpPr>
                <p:cNvPr id="142" name="Ovale 141">
                  <a:extLst>
                    <a:ext uri="{FF2B5EF4-FFF2-40B4-BE49-F238E27FC236}">
                      <a16:creationId xmlns:a16="http://schemas.microsoft.com/office/drawing/2014/main" id="{6DB738D0-807A-ED77-7106-0B6ADA421889}"/>
                    </a:ext>
                  </a:extLst>
                </p:cNvPr>
                <p:cNvSpPr/>
                <p:nvPr/>
              </p:nvSpPr>
              <p:spPr>
                <a:xfrm>
                  <a:off x="4179833" y="3036496"/>
                  <a:ext cx="241539" cy="250167"/>
                </a:xfrm>
                <a:prstGeom prst="ellips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25400"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800">
                    <a:latin typeface="Corbel" panose="020B0503020204020204" pitchFamily="34" charset="0"/>
                  </a:endParaRPr>
                </a:p>
              </p:txBody>
            </p:sp>
            <p:cxnSp>
              <p:nvCxnSpPr>
                <p:cNvPr id="143" name="Connettore diritto 142">
                  <a:extLst>
                    <a:ext uri="{FF2B5EF4-FFF2-40B4-BE49-F238E27FC236}">
                      <a16:creationId xmlns:a16="http://schemas.microsoft.com/office/drawing/2014/main" id="{F7B32247-43BA-7F3E-AE50-1604243CC5F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00951" y="2924781"/>
                  <a:ext cx="292334" cy="45057"/>
                </a:xfrm>
                <a:prstGeom prst="line">
                  <a:avLst/>
                </a:prstGeom>
                <a:ln w="25400">
                  <a:solidFill>
                    <a:schemeClr val="accent2">
                      <a:lumMod val="60000"/>
                      <a:lumOff val="4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6" name="Rettangolo con angoli arrotondati 95">
                <a:extLst>
                  <a:ext uri="{FF2B5EF4-FFF2-40B4-BE49-F238E27FC236}">
                    <a16:creationId xmlns:a16="http://schemas.microsoft.com/office/drawing/2014/main" id="{C1AD6E8A-C2A4-A4F5-4234-9823D4C91BB5}"/>
                  </a:ext>
                </a:extLst>
              </p:cNvPr>
              <p:cNvSpPr/>
              <p:nvPr/>
            </p:nvSpPr>
            <p:spPr>
              <a:xfrm>
                <a:off x="2980386" y="730419"/>
                <a:ext cx="1122700" cy="494613"/>
              </a:xfrm>
              <a:prstGeom prst="round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9525">
                <a:noFill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 eaLnBrk="0" hangingPunct="0">
                  <a:spcBef>
                    <a:spcPct val="20000"/>
                  </a:spcBef>
                  <a:buClr>
                    <a:srgbClr val="134095"/>
                  </a:buClr>
                  <a:buSzPct val="135000"/>
                </a:pPr>
                <a:r>
                  <a:rPr lang="it-IT" sz="1600" b="1" dirty="0">
                    <a:solidFill>
                      <a:srgbClr val="134095"/>
                    </a:solidFill>
                    <a:latin typeface="Corbel" panose="020B0503020204020204" pitchFamily="34" charset="0"/>
                    <a:ea typeface="Microsoft JhengHei Light" panose="020B0304030504040204" pitchFamily="34" charset="-120"/>
                  </a:rPr>
                  <a:t>Feeder</a:t>
                </a:r>
              </a:p>
            </p:txBody>
          </p:sp>
          <p:grpSp>
            <p:nvGrpSpPr>
              <p:cNvPr id="97" name="Gruppo 96">
                <a:extLst>
                  <a:ext uri="{FF2B5EF4-FFF2-40B4-BE49-F238E27FC236}">
                    <a16:creationId xmlns:a16="http://schemas.microsoft.com/office/drawing/2014/main" id="{CEF0A74B-9997-4843-FDC8-42D5368491B4}"/>
                  </a:ext>
                </a:extLst>
              </p:cNvPr>
              <p:cNvGrpSpPr/>
              <p:nvPr/>
            </p:nvGrpSpPr>
            <p:grpSpPr>
              <a:xfrm>
                <a:off x="2496444" y="4211591"/>
                <a:ext cx="1910880" cy="1911317"/>
                <a:chOff x="2397558" y="2883218"/>
                <a:chExt cx="1433160" cy="1433488"/>
              </a:xfrm>
            </p:grpSpPr>
            <p:sp>
              <p:nvSpPr>
                <p:cNvPr id="126" name="Pentagono 125">
                  <a:extLst>
                    <a:ext uri="{FF2B5EF4-FFF2-40B4-BE49-F238E27FC236}">
                      <a16:creationId xmlns:a16="http://schemas.microsoft.com/office/drawing/2014/main" id="{3EB878B8-4DCC-DD82-D3E3-52428A9FABA9}"/>
                    </a:ext>
                  </a:extLst>
                </p:cNvPr>
                <p:cNvSpPr/>
                <p:nvPr/>
              </p:nvSpPr>
              <p:spPr>
                <a:xfrm rot="1886988">
                  <a:off x="2492003" y="2883218"/>
                  <a:ext cx="1338715" cy="1246446"/>
                </a:xfrm>
                <a:prstGeom prst="pentagon">
                  <a:avLst/>
                </a:prstGeom>
                <a:solidFill>
                  <a:schemeClr val="accent1">
                    <a:lumMod val="50000"/>
                    <a:lumOff val="50000"/>
                    <a:alpha val="20000"/>
                  </a:schemeClr>
                </a:solidFill>
                <a:ln>
                  <a:solidFill>
                    <a:schemeClr val="accent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3200"/>
                </a:p>
              </p:txBody>
            </p:sp>
            <p:sp>
              <p:nvSpPr>
                <p:cNvPr id="127" name="Ovale 126">
                  <a:extLst>
                    <a:ext uri="{FF2B5EF4-FFF2-40B4-BE49-F238E27FC236}">
                      <a16:creationId xmlns:a16="http://schemas.microsoft.com/office/drawing/2014/main" id="{4A349190-F849-A25A-8245-A2DAE59DFF5B}"/>
                    </a:ext>
                  </a:extLst>
                </p:cNvPr>
                <p:cNvSpPr/>
                <p:nvPr/>
              </p:nvSpPr>
              <p:spPr>
                <a:xfrm rot="984936">
                  <a:off x="2397558" y="3714778"/>
                  <a:ext cx="181154" cy="187625"/>
                </a:xfrm>
                <a:prstGeom prst="ellipse">
                  <a:avLst/>
                </a:prstGeom>
                <a:solidFill>
                  <a:schemeClr val="accent1">
                    <a:lumMod val="50000"/>
                    <a:lumOff val="50000"/>
                    <a:alpha val="60000"/>
                  </a:schemeClr>
                </a:solidFill>
                <a:ln w="25400">
                  <a:solidFill>
                    <a:schemeClr val="accent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800" dirty="0">
                    <a:latin typeface="Corbel" panose="020B0503020204020204" pitchFamily="34" charset="0"/>
                  </a:endParaRPr>
                </a:p>
              </p:txBody>
            </p:sp>
            <p:sp>
              <p:nvSpPr>
                <p:cNvPr id="128" name="Ovale 127">
                  <a:extLst>
                    <a:ext uri="{FF2B5EF4-FFF2-40B4-BE49-F238E27FC236}">
                      <a16:creationId xmlns:a16="http://schemas.microsoft.com/office/drawing/2014/main" id="{956D9BD7-C75A-7308-4A8B-851F181EBCB9}"/>
                    </a:ext>
                  </a:extLst>
                </p:cNvPr>
                <p:cNvSpPr/>
                <p:nvPr/>
              </p:nvSpPr>
              <p:spPr>
                <a:xfrm rot="984936">
                  <a:off x="2604814" y="2936674"/>
                  <a:ext cx="181154" cy="187625"/>
                </a:xfrm>
                <a:prstGeom prst="ellipse">
                  <a:avLst/>
                </a:prstGeom>
                <a:solidFill>
                  <a:schemeClr val="accent1">
                    <a:lumMod val="50000"/>
                    <a:lumOff val="50000"/>
                    <a:alpha val="60000"/>
                  </a:schemeClr>
                </a:solidFill>
                <a:ln w="25400">
                  <a:solidFill>
                    <a:schemeClr val="accent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800" dirty="0">
                    <a:latin typeface="Corbel" panose="020B0503020204020204" pitchFamily="34" charset="0"/>
                  </a:endParaRPr>
                </a:p>
              </p:txBody>
            </p:sp>
            <p:sp>
              <p:nvSpPr>
                <p:cNvPr id="129" name="Ovale 128">
                  <a:extLst>
                    <a:ext uri="{FF2B5EF4-FFF2-40B4-BE49-F238E27FC236}">
                      <a16:creationId xmlns:a16="http://schemas.microsoft.com/office/drawing/2014/main" id="{48CC41D3-40D5-A959-82E0-CA4CCCAC6E7A}"/>
                    </a:ext>
                  </a:extLst>
                </p:cNvPr>
                <p:cNvSpPr/>
                <p:nvPr/>
              </p:nvSpPr>
              <p:spPr>
                <a:xfrm rot="984936">
                  <a:off x="3373029" y="2898999"/>
                  <a:ext cx="181154" cy="187625"/>
                </a:xfrm>
                <a:prstGeom prst="ellipse">
                  <a:avLst/>
                </a:prstGeom>
                <a:solidFill>
                  <a:schemeClr val="accent1">
                    <a:lumMod val="50000"/>
                    <a:lumOff val="50000"/>
                    <a:alpha val="60000"/>
                  </a:schemeClr>
                </a:solidFill>
                <a:ln w="25400">
                  <a:solidFill>
                    <a:schemeClr val="accent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800" dirty="0">
                    <a:latin typeface="Corbel" panose="020B0503020204020204" pitchFamily="34" charset="0"/>
                  </a:endParaRPr>
                </a:p>
              </p:txBody>
            </p:sp>
            <p:sp>
              <p:nvSpPr>
                <p:cNvPr id="130" name="Ovale 129">
                  <a:extLst>
                    <a:ext uri="{FF2B5EF4-FFF2-40B4-BE49-F238E27FC236}">
                      <a16:creationId xmlns:a16="http://schemas.microsoft.com/office/drawing/2014/main" id="{355CC1CC-6E72-74CE-0115-F9F8F45046A5}"/>
                    </a:ext>
                  </a:extLst>
                </p:cNvPr>
                <p:cNvSpPr/>
                <p:nvPr/>
              </p:nvSpPr>
              <p:spPr>
                <a:xfrm rot="984936">
                  <a:off x="3090950" y="4129081"/>
                  <a:ext cx="181154" cy="187625"/>
                </a:xfrm>
                <a:prstGeom prst="ellipse">
                  <a:avLst/>
                </a:prstGeom>
                <a:solidFill>
                  <a:schemeClr val="accent1">
                    <a:lumMod val="50000"/>
                    <a:lumOff val="50000"/>
                    <a:alpha val="60000"/>
                  </a:schemeClr>
                </a:solidFill>
                <a:ln w="25400">
                  <a:solidFill>
                    <a:schemeClr val="accent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800" dirty="0">
                    <a:latin typeface="Corbel" panose="020B0503020204020204" pitchFamily="34" charset="0"/>
                  </a:endParaRPr>
                </a:p>
              </p:txBody>
            </p:sp>
            <p:sp>
              <p:nvSpPr>
                <p:cNvPr id="131" name="Ovale 130">
                  <a:extLst>
                    <a:ext uri="{FF2B5EF4-FFF2-40B4-BE49-F238E27FC236}">
                      <a16:creationId xmlns:a16="http://schemas.microsoft.com/office/drawing/2014/main" id="{61FFB9BA-4BC8-D6EE-46BC-DD741BA5B56D}"/>
                    </a:ext>
                  </a:extLst>
                </p:cNvPr>
                <p:cNvSpPr/>
                <p:nvPr/>
              </p:nvSpPr>
              <p:spPr>
                <a:xfrm rot="984936">
                  <a:off x="3012551" y="3433610"/>
                  <a:ext cx="181154" cy="187625"/>
                </a:xfrm>
                <a:prstGeom prst="ellipse">
                  <a:avLst/>
                </a:prstGeom>
                <a:solidFill>
                  <a:schemeClr val="accent1">
                    <a:lumMod val="50000"/>
                    <a:lumOff val="50000"/>
                    <a:alpha val="60000"/>
                  </a:schemeClr>
                </a:solidFill>
                <a:ln w="25400">
                  <a:solidFill>
                    <a:schemeClr val="accent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800" dirty="0">
                    <a:latin typeface="Corbel" panose="020B0503020204020204" pitchFamily="34" charset="0"/>
                  </a:endParaRPr>
                </a:p>
              </p:txBody>
            </p:sp>
            <p:cxnSp>
              <p:nvCxnSpPr>
                <p:cNvPr id="132" name="Connettore diritto 131">
                  <a:extLst>
                    <a:ext uri="{FF2B5EF4-FFF2-40B4-BE49-F238E27FC236}">
                      <a16:creationId xmlns:a16="http://schemas.microsoft.com/office/drawing/2014/main" id="{4E0CC5E3-F392-DC79-5589-68A39EA5E2BF}"/>
                    </a:ext>
                  </a:extLst>
                </p:cNvPr>
                <p:cNvCxnSpPr>
                  <a:cxnSpLocks/>
                  <a:stCxn id="129" idx="4"/>
                  <a:endCxn id="131" idx="7"/>
                </p:cNvCxnSpPr>
                <p:nvPr/>
              </p:nvCxnSpPr>
              <p:spPr>
                <a:xfrm flipH="1">
                  <a:off x="3183312" y="3082800"/>
                  <a:ext cx="253782" cy="399091"/>
                </a:xfrm>
                <a:prstGeom prst="line">
                  <a:avLst/>
                </a:prstGeom>
                <a:ln w="12700">
                  <a:solidFill>
                    <a:schemeClr val="accent1">
                      <a:lumMod val="50000"/>
                      <a:lumOff val="50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3" name="Connettore diritto 132">
                  <a:extLst>
                    <a:ext uri="{FF2B5EF4-FFF2-40B4-BE49-F238E27FC236}">
                      <a16:creationId xmlns:a16="http://schemas.microsoft.com/office/drawing/2014/main" id="{39E5EA7E-D03B-35E8-976B-6BB490845C31}"/>
                    </a:ext>
                  </a:extLst>
                </p:cNvPr>
                <p:cNvCxnSpPr>
                  <a:cxnSpLocks/>
                  <a:stCxn id="131" idx="3"/>
                  <a:endCxn id="127" idx="7"/>
                </p:cNvCxnSpPr>
                <p:nvPr/>
              </p:nvCxnSpPr>
              <p:spPr>
                <a:xfrm flipH="1">
                  <a:off x="2568319" y="3572954"/>
                  <a:ext cx="454625" cy="190105"/>
                </a:xfrm>
                <a:prstGeom prst="line">
                  <a:avLst/>
                </a:prstGeom>
                <a:ln w="12700">
                  <a:solidFill>
                    <a:schemeClr val="accent1">
                      <a:lumMod val="50000"/>
                      <a:lumOff val="50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98" name="Connettore diritto 97">
                <a:extLst>
                  <a:ext uri="{FF2B5EF4-FFF2-40B4-BE49-F238E27FC236}">
                    <a16:creationId xmlns:a16="http://schemas.microsoft.com/office/drawing/2014/main" id="{267907B6-9662-1723-62B3-8FC5DB80BE0D}"/>
                  </a:ext>
                </a:extLst>
              </p:cNvPr>
              <p:cNvCxnSpPr>
                <a:cxnSpLocks/>
                <a:stCxn id="88" idx="2"/>
                <a:endCxn id="91" idx="6"/>
              </p:cNvCxnSpPr>
              <p:nvPr/>
            </p:nvCxnSpPr>
            <p:spPr>
              <a:xfrm flipH="1">
                <a:off x="7200325" y="2888788"/>
                <a:ext cx="727079" cy="63964"/>
              </a:xfrm>
              <a:prstGeom prst="line">
                <a:avLst/>
              </a:prstGeom>
              <a:ln w="12700">
                <a:solidFill>
                  <a:srgbClr val="00B05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9" name="Rettangolo con angoli arrotondati 98">
                <a:extLst>
                  <a:ext uri="{FF2B5EF4-FFF2-40B4-BE49-F238E27FC236}">
                    <a16:creationId xmlns:a16="http://schemas.microsoft.com/office/drawing/2014/main" id="{3D87320F-45D4-B0B3-C73A-0767D4B04999}"/>
                  </a:ext>
                </a:extLst>
              </p:cNvPr>
              <p:cNvSpPr/>
              <p:nvPr/>
            </p:nvSpPr>
            <p:spPr>
              <a:xfrm>
                <a:off x="5415193" y="5248018"/>
                <a:ext cx="1404651" cy="494613"/>
              </a:xfrm>
              <a:prstGeom prst="roundRect">
                <a:avLst/>
              </a:prstGeom>
              <a:solidFill>
                <a:schemeClr val="accent2">
                  <a:lumMod val="20000"/>
                  <a:lumOff val="80000"/>
                  <a:alpha val="80000"/>
                </a:schemeClr>
              </a:solidFill>
              <a:ln w="9525">
                <a:noFill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 eaLnBrk="0" hangingPunct="0">
                  <a:spcBef>
                    <a:spcPct val="20000"/>
                  </a:spcBef>
                  <a:buClr>
                    <a:srgbClr val="134095"/>
                  </a:buClr>
                  <a:buSzPct val="135000"/>
                </a:pPr>
                <a:r>
                  <a:rPr lang="it-IT" sz="1600" b="1" dirty="0">
                    <a:solidFill>
                      <a:srgbClr val="002060"/>
                    </a:solidFill>
                    <a:latin typeface="Corbel" panose="020B0503020204020204" pitchFamily="34" charset="0"/>
                    <a:ea typeface="Microsoft JhengHei Light" panose="020B0304030504040204" pitchFamily="34" charset="-120"/>
                  </a:rPr>
                  <a:t>School bus</a:t>
                </a:r>
              </a:p>
            </p:txBody>
          </p:sp>
          <p:sp>
            <p:nvSpPr>
              <p:cNvPr id="100" name="Rettangolo con angoli arrotondati 99">
                <a:extLst>
                  <a:ext uri="{FF2B5EF4-FFF2-40B4-BE49-F238E27FC236}">
                    <a16:creationId xmlns:a16="http://schemas.microsoft.com/office/drawing/2014/main" id="{658A237E-2101-AD88-04D5-8F55E47ECC46}"/>
                  </a:ext>
                </a:extLst>
              </p:cNvPr>
              <p:cNvSpPr/>
              <p:nvPr/>
            </p:nvSpPr>
            <p:spPr>
              <a:xfrm>
                <a:off x="6388804" y="391572"/>
                <a:ext cx="2064879" cy="705715"/>
              </a:xfrm>
              <a:prstGeom prst="roundRect">
                <a:avLst/>
              </a:prstGeom>
              <a:solidFill>
                <a:srgbClr val="C00000"/>
              </a:solidFill>
              <a:ln w="9525">
                <a:noFill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 eaLnBrk="0" hangingPunct="0">
                  <a:spcBef>
                    <a:spcPct val="20000"/>
                  </a:spcBef>
                  <a:buClr>
                    <a:srgbClr val="134095"/>
                  </a:buClr>
                  <a:buSzPct val="135000"/>
                </a:pPr>
                <a:r>
                  <a:rPr lang="it-IT" sz="1600" b="1" dirty="0" err="1">
                    <a:solidFill>
                      <a:schemeClr val="bg1"/>
                    </a:solidFill>
                    <a:latin typeface="Corbel" panose="020B0503020204020204" pitchFamily="34" charset="0"/>
                    <a:ea typeface="Microsoft JhengHei Light" panose="020B0304030504040204" pitchFamily="34" charset="-120"/>
                  </a:rPr>
                  <a:t>Main</a:t>
                </a:r>
                <a:r>
                  <a:rPr lang="it-IT" sz="1600" b="1" dirty="0">
                    <a:solidFill>
                      <a:schemeClr val="bg1"/>
                    </a:solidFill>
                    <a:latin typeface="Corbel" panose="020B0503020204020204" pitchFamily="34" charset="0"/>
                    <a:ea typeface="Microsoft JhengHei Light" panose="020B0304030504040204" pitchFamily="34" charset="-120"/>
                  </a:rPr>
                  <a:t>  Public </a:t>
                </a:r>
                <a:r>
                  <a:rPr lang="it-IT" sz="1600" b="1" dirty="0" err="1">
                    <a:solidFill>
                      <a:schemeClr val="bg1"/>
                    </a:solidFill>
                    <a:latin typeface="Corbel" panose="020B0503020204020204" pitchFamily="34" charset="0"/>
                    <a:ea typeface="Microsoft JhengHei Light" panose="020B0304030504040204" pitchFamily="34" charset="-120"/>
                  </a:rPr>
                  <a:t>Transport</a:t>
                </a:r>
                <a:r>
                  <a:rPr lang="it-IT" sz="1600" b="1" dirty="0">
                    <a:solidFill>
                      <a:schemeClr val="bg1"/>
                    </a:solidFill>
                    <a:latin typeface="Corbel" panose="020B0503020204020204" pitchFamily="34" charset="0"/>
                    <a:ea typeface="Microsoft JhengHei Light" panose="020B0304030504040204" pitchFamily="34" charset="-120"/>
                  </a:rPr>
                  <a:t> network </a:t>
                </a:r>
              </a:p>
            </p:txBody>
          </p:sp>
          <p:sp>
            <p:nvSpPr>
              <p:cNvPr id="101" name="Rettangolo con angoli arrotondati 100">
                <a:extLst>
                  <a:ext uri="{FF2B5EF4-FFF2-40B4-BE49-F238E27FC236}">
                    <a16:creationId xmlns:a16="http://schemas.microsoft.com/office/drawing/2014/main" id="{4A686142-2053-6E55-DB55-9D8EE14A36F0}"/>
                  </a:ext>
                </a:extLst>
              </p:cNvPr>
              <p:cNvSpPr/>
              <p:nvPr/>
            </p:nvSpPr>
            <p:spPr>
              <a:xfrm>
                <a:off x="6833874" y="4009031"/>
                <a:ext cx="1406938" cy="890016"/>
              </a:xfrm>
              <a:prstGeom prst="roundRect">
                <a:avLst/>
              </a:prstGeom>
              <a:solidFill>
                <a:srgbClr val="00B050">
                  <a:alpha val="70000"/>
                </a:srgbClr>
              </a:solidFill>
              <a:ln w="9525">
                <a:noFill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 eaLnBrk="0" hangingPunct="0">
                  <a:spcBef>
                    <a:spcPct val="20000"/>
                  </a:spcBef>
                  <a:buClr>
                    <a:srgbClr val="134095"/>
                  </a:buClr>
                  <a:buSzPct val="135000"/>
                </a:pPr>
                <a:r>
                  <a:rPr lang="it-IT" sz="1600" b="1" dirty="0" err="1">
                    <a:solidFill>
                      <a:schemeClr val="bg1"/>
                    </a:solidFill>
                    <a:latin typeface="Corbel" panose="020B0503020204020204" pitchFamily="34" charset="0"/>
                    <a:ea typeface="Microsoft JhengHei Light" panose="020B0304030504040204" pitchFamily="34" charset="-120"/>
                  </a:rPr>
                  <a:t>Informal</a:t>
                </a:r>
                <a:r>
                  <a:rPr lang="it-IT" sz="1600" b="1" dirty="0">
                    <a:solidFill>
                      <a:schemeClr val="bg1"/>
                    </a:solidFill>
                    <a:latin typeface="Corbel" panose="020B0503020204020204" pitchFamily="34" charset="0"/>
                    <a:ea typeface="Microsoft JhengHei Light" panose="020B0304030504040204" pitchFamily="34" charset="-120"/>
                  </a:rPr>
                  <a:t>  Community service</a:t>
                </a:r>
              </a:p>
            </p:txBody>
          </p:sp>
          <p:grpSp>
            <p:nvGrpSpPr>
              <p:cNvPr id="102" name="Gruppo 101">
                <a:extLst>
                  <a:ext uri="{FF2B5EF4-FFF2-40B4-BE49-F238E27FC236}">
                    <a16:creationId xmlns:a16="http://schemas.microsoft.com/office/drawing/2014/main" id="{33B1564E-8003-B502-5E20-186D6AA06D7C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4146692" y="1179998"/>
                <a:ext cx="3088658" cy="5256372"/>
                <a:chOff x="4646973" y="670105"/>
                <a:chExt cx="3088658" cy="5256372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17" name="Figura a mano libera: forma 116">
                  <a:extLst>
                    <a:ext uri="{FF2B5EF4-FFF2-40B4-BE49-F238E27FC236}">
                      <a16:creationId xmlns:a16="http://schemas.microsoft.com/office/drawing/2014/main" id="{CC6AE030-CFFE-75E5-AB92-CE5DFCE94EE6}"/>
                    </a:ext>
                  </a:extLst>
                </p:cNvPr>
                <p:cNvSpPr/>
                <p:nvPr/>
              </p:nvSpPr>
              <p:spPr>
                <a:xfrm>
                  <a:off x="4898540" y="912463"/>
                  <a:ext cx="2459792" cy="4780791"/>
                </a:xfrm>
                <a:custGeom>
                  <a:avLst/>
                  <a:gdLst>
                    <a:gd name="connsiteX0" fmla="*/ 2668410 w 2668410"/>
                    <a:gd name="connsiteY0" fmla="*/ 0 h 5357004"/>
                    <a:gd name="connsiteX1" fmla="*/ 1805769 w 2668410"/>
                    <a:gd name="connsiteY1" fmla="*/ 560717 h 5357004"/>
                    <a:gd name="connsiteX2" fmla="*/ 1900659 w 2668410"/>
                    <a:gd name="connsiteY2" fmla="*/ 1285336 h 5357004"/>
                    <a:gd name="connsiteX3" fmla="*/ 1684999 w 2668410"/>
                    <a:gd name="connsiteY3" fmla="*/ 1811547 h 5357004"/>
                    <a:gd name="connsiteX4" fmla="*/ 1132908 w 2668410"/>
                    <a:gd name="connsiteY4" fmla="*/ 1906438 h 5357004"/>
                    <a:gd name="connsiteX5" fmla="*/ 874116 w 2668410"/>
                    <a:gd name="connsiteY5" fmla="*/ 2372264 h 5357004"/>
                    <a:gd name="connsiteX6" fmla="*/ 1038018 w 2668410"/>
                    <a:gd name="connsiteY6" fmla="*/ 3045125 h 5357004"/>
                    <a:gd name="connsiteX7" fmla="*/ 1020765 w 2668410"/>
                    <a:gd name="connsiteY7" fmla="*/ 3812876 h 5357004"/>
                    <a:gd name="connsiteX8" fmla="*/ 425542 w 2668410"/>
                    <a:gd name="connsiteY8" fmla="*/ 4244197 h 5357004"/>
                    <a:gd name="connsiteX9" fmla="*/ 37353 w 2668410"/>
                    <a:gd name="connsiteY9" fmla="*/ 5011947 h 5357004"/>
                    <a:gd name="connsiteX10" fmla="*/ 37353 w 2668410"/>
                    <a:gd name="connsiteY10" fmla="*/ 5357004 h 53570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668410" h="5357004">
                      <a:moveTo>
                        <a:pt x="2668410" y="0"/>
                      </a:moveTo>
                      <a:cubicBezTo>
                        <a:pt x="2301068" y="173247"/>
                        <a:pt x="1933727" y="346494"/>
                        <a:pt x="1805769" y="560717"/>
                      </a:cubicBezTo>
                      <a:cubicBezTo>
                        <a:pt x="1677811" y="774940"/>
                        <a:pt x="1920787" y="1076864"/>
                        <a:pt x="1900659" y="1285336"/>
                      </a:cubicBezTo>
                      <a:cubicBezTo>
                        <a:pt x="1880531" y="1493808"/>
                        <a:pt x="1812957" y="1708030"/>
                        <a:pt x="1684999" y="1811547"/>
                      </a:cubicBezTo>
                      <a:cubicBezTo>
                        <a:pt x="1557041" y="1915064"/>
                        <a:pt x="1268055" y="1812985"/>
                        <a:pt x="1132908" y="1906438"/>
                      </a:cubicBezTo>
                      <a:cubicBezTo>
                        <a:pt x="997761" y="1999891"/>
                        <a:pt x="889931" y="2182483"/>
                        <a:pt x="874116" y="2372264"/>
                      </a:cubicBezTo>
                      <a:cubicBezTo>
                        <a:pt x="858301" y="2562045"/>
                        <a:pt x="1013577" y="2805023"/>
                        <a:pt x="1038018" y="3045125"/>
                      </a:cubicBezTo>
                      <a:cubicBezTo>
                        <a:pt x="1062459" y="3285227"/>
                        <a:pt x="1122844" y="3613031"/>
                        <a:pt x="1020765" y="3812876"/>
                      </a:cubicBezTo>
                      <a:cubicBezTo>
                        <a:pt x="918686" y="4012721"/>
                        <a:pt x="589444" y="4044352"/>
                        <a:pt x="425542" y="4244197"/>
                      </a:cubicBezTo>
                      <a:cubicBezTo>
                        <a:pt x="261640" y="4444042"/>
                        <a:pt x="102051" y="4826479"/>
                        <a:pt x="37353" y="5011947"/>
                      </a:cubicBezTo>
                      <a:cubicBezTo>
                        <a:pt x="-27345" y="5197415"/>
                        <a:pt x="5004" y="5277209"/>
                        <a:pt x="37353" y="5357004"/>
                      </a:cubicBezTo>
                    </a:path>
                  </a:pathLst>
                </a:custGeom>
                <a:noFill/>
                <a:ln w="508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800" dirty="0">
                    <a:latin typeface="Corbel" panose="020B0503020204020204" pitchFamily="34" charset="0"/>
                  </a:endParaRPr>
                </a:p>
              </p:txBody>
            </p:sp>
            <p:sp>
              <p:nvSpPr>
                <p:cNvPr id="118" name="Ovale 117">
                  <a:extLst>
                    <a:ext uri="{FF2B5EF4-FFF2-40B4-BE49-F238E27FC236}">
                      <a16:creationId xmlns:a16="http://schemas.microsoft.com/office/drawing/2014/main" id="{C123291E-BA0E-7E12-C442-65F2219893A6}"/>
                    </a:ext>
                  </a:extLst>
                </p:cNvPr>
                <p:cNvSpPr/>
                <p:nvPr/>
              </p:nvSpPr>
              <p:spPr>
                <a:xfrm>
                  <a:off x="7195631" y="670105"/>
                  <a:ext cx="540000" cy="540000"/>
                </a:xfrm>
                <a:prstGeom prst="ellipse">
                  <a:avLst/>
                </a:prstGeom>
                <a:ln w="508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800">
                    <a:latin typeface="Corbel" panose="020B0503020204020204" pitchFamily="34" charset="0"/>
                  </a:endParaRPr>
                </a:p>
              </p:txBody>
            </p:sp>
            <p:sp>
              <p:nvSpPr>
                <p:cNvPr id="119" name="Ovale 118">
                  <a:extLst>
                    <a:ext uri="{FF2B5EF4-FFF2-40B4-BE49-F238E27FC236}">
                      <a16:creationId xmlns:a16="http://schemas.microsoft.com/office/drawing/2014/main" id="{69626580-0DF6-6A8B-3A29-28AAA15F0394}"/>
                    </a:ext>
                  </a:extLst>
                </p:cNvPr>
                <p:cNvSpPr/>
                <p:nvPr/>
              </p:nvSpPr>
              <p:spPr>
                <a:xfrm>
                  <a:off x="6354793" y="1244429"/>
                  <a:ext cx="241539" cy="250167"/>
                </a:xfrm>
                <a:prstGeom prst="ellipse">
                  <a:avLst/>
                </a:prstGeom>
                <a:ln w="508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800">
                    <a:latin typeface="Corbel" panose="020B0503020204020204" pitchFamily="34" charset="0"/>
                  </a:endParaRPr>
                </a:p>
              </p:txBody>
            </p:sp>
            <p:sp>
              <p:nvSpPr>
                <p:cNvPr id="120" name="Ovale 119">
                  <a:extLst>
                    <a:ext uri="{FF2B5EF4-FFF2-40B4-BE49-F238E27FC236}">
                      <a16:creationId xmlns:a16="http://schemas.microsoft.com/office/drawing/2014/main" id="{FB67AC58-68E1-ACD3-A4DE-C83ECD013D41}"/>
                    </a:ext>
                  </a:extLst>
                </p:cNvPr>
                <p:cNvSpPr/>
                <p:nvPr/>
              </p:nvSpPr>
              <p:spPr>
                <a:xfrm>
                  <a:off x="6475562" y="1870033"/>
                  <a:ext cx="241539" cy="250167"/>
                </a:xfrm>
                <a:prstGeom prst="ellipse">
                  <a:avLst/>
                </a:prstGeom>
                <a:ln w="508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800">
                    <a:latin typeface="Corbel" panose="020B0503020204020204" pitchFamily="34" charset="0"/>
                  </a:endParaRPr>
                </a:p>
              </p:txBody>
            </p:sp>
            <p:sp>
              <p:nvSpPr>
                <p:cNvPr id="121" name="Ovale 120">
                  <a:extLst>
                    <a:ext uri="{FF2B5EF4-FFF2-40B4-BE49-F238E27FC236}">
                      <a16:creationId xmlns:a16="http://schemas.microsoft.com/office/drawing/2014/main" id="{0FC434E1-5319-8771-B9D2-FEC728D426D1}"/>
                    </a:ext>
                  </a:extLst>
                </p:cNvPr>
                <p:cNvSpPr/>
                <p:nvPr/>
              </p:nvSpPr>
              <p:spPr>
                <a:xfrm>
                  <a:off x="5614131" y="2432755"/>
                  <a:ext cx="540000" cy="540000"/>
                </a:xfrm>
                <a:prstGeom prst="ellipse">
                  <a:avLst/>
                </a:prstGeom>
                <a:ln w="508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800">
                    <a:latin typeface="Corbel" panose="020B0503020204020204" pitchFamily="34" charset="0"/>
                  </a:endParaRPr>
                </a:p>
              </p:txBody>
            </p:sp>
            <p:sp>
              <p:nvSpPr>
                <p:cNvPr id="122" name="Ovale 121">
                  <a:extLst>
                    <a:ext uri="{FF2B5EF4-FFF2-40B4-BE49-F238E27FC236}">
                      <a16:creationId xmlns:a16="http://schemas.microsoft.com/office/drawing/2014/main" id="{F36A47AE-091D-811E-8679-B01AB705D667}"/>
                    </a:ext>
                  </a:extLst>
                </p:cNvPr>
                <p:cNvSpPr/>
                <p:nvPr/>
              </p:nvSpPr>
              <p:spPr>
                <a:xfrm>
                  <a:off x="5688975" y="3329992"/>
                  <a:ext cx="241539" cy="250167"/>
                </a:xfrm>
                <a:prstGeom prst="ellipse">
                  <a:avLst/>
                </a:prstGeom>
                <a:ln w="508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800">
                    <a:latin typeface="Corbel" panose="020B0503020204020204" pitchFamily="34" charset="0"/>
                  </a:endParaRPr>
                </a:p>
              </p:txBody>
            </p:sp>
            <p:sp>
              <p:nvSpPr>
                <p:cNvPr id="123" name="Ovale 122">
                  <a:extLst>
                    <a:ext uri="{FF2B5EF4-FFF2-40B4-BE49-F238E27FC236}">
                      <a16:creationId xmlns:a16="http://schemas.microsoft.com/office/drawing/2014/main" id="{D4712992-9A4B-76C2-37F8-53FA704021EF}"/>
                    </a:ext>
                  </a:extLst>
                </p:cNvPr>
                <p:cNvSpPr/>
                <p:nvPr/>
              </p:nvSpPr>
              <p:spPr>
                <a:xfrm>
                  <a:off x="5627313" y="4223524"/>
                  <a:ext cx="241539" cy="250167"/>
                </a:xfrm>
                <a:prstGeom prst="ellipse">
                  <a:avLst/>
                </a:prstGeom>
                <a:ln w="508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800">
                    <a:latin typeface="Corbel" panose="020B0503020204020204" pitchFamily="34" charset="0"/>
                  </a:endParaRPr>
                </a:p>
              </p:txBody>
            </p:sp>
            <p:sp>
              <p:nvSpPr>
                <p:cNvPr id="124" name="Ovale 123">
                  <a:extLst>
                    <a:ext uri="{FF2B5EF4-FFF2-40B4-BE49-F238E27FC236}">
                      <a16:creationId xmlns:a16="http://schemas.microsoft.com/office/drawing/2014/main" id="{B1CE4291-8BEB-C6D0-AA17-73D1315BA170}"/>
                    </a:ext>
                  </a:extLst>
                </p:cNvPr>
                <p:cNvSpPr/>
                <p:nvPr/>
              </p:nvSpPr>
              <p:spPr>
                <a:xfrm>
                  <a:off x="5093857" y="4764691"/>
                  <a:ext cx="241539" cy="250167"/>
                </a:xfrm>
                <a:prstGeom prst="ellipse">
                  <a:avLst/>
                </a:prstGeom>
                <a:ln w="508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800">
                    <a:latin typeface="Corbel" panose="020B0503020204020204" pitchFamily="34" charset="0"/>
                  </a:endParaRPr>
                </a:p>
              </p:txBody>
            </p:sp>
            <p:sp>
              <p:nvSpPr>
                <p:cNvPr id="125" name="Ovale 124">
                  <a:extLst>
                    <a:ext uri="{FF2B5EF4-FFF2-40B4-BE49-F238E27FC236}">
                      <a16:creationId xmlns:a16="http://schemas.microsoft.com/office/drawing/2014/main" id="{FDEA2422-57A9-FEAA-C478-C882F3FF1470}"/>
                    </a:ext>
                  </a:extLst>
                </p:cNvPr>
                <p:cNvSpPr/>
                <p:nvPr/>
              </p:nvSpPr>
              <p:spPr>
                <a:xfrm>
                  <a:off x="4646973" y="5386477"/>
                  <a:ext cx="540000" cy="540000"/>
                </a:xfrm>
                <a:prstGeom prst="ellipse">
                  <a:avLst/>
                </a:prstGeom>
                <a:ln w="508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800">
                    <a:latin typeface="Corbel" panose="020B0503020204020204" pitchFamily="34" charset="0"/>
                  </a:endParaRPr>
                </a:p>
              </p:txBody>
            </p:sp>
          </p:grpSp>
          <p:sp>
            <p:nvSpPr>
              <p:cNvPr id="103" name="Ovale 102">
                <a:extLst>
                  <a:ext uri="{FF2B5EF4-FFF2-40B4-BE49-F238E27FC236}">
                    <a16:creationId xmlns:a16="http://schemas.microsoft.com/office/drawing/2014/main" id="{C19315B4-1543-1DAA-8835-989BD77ECE94}"/>
                  </a:ext>
                </a:extLst>
              </p:cNvPr>
              <p:cNvSpPr/>
              <p:nvPr/>
            </p:nvSpPr>
            <p:spPr>
              <a:xfrm rot="21348397">
                <a:off x="5098161" y="5618430"/>
                <a:ext cx="241539" cy="250167"/>
              </a:xfrm>
              <a:prstGeom prst="ellipse">
                <a:avLst/>
              </a:prstGeom>
              <a:solidFill>
                <a:srgbClr val="FFFF00"/>
              </a:solidFill>
              <a:ln w="2540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1800" dirty="0">
                  <a:latin typeface="Corbel" panose="020B0503020204020204" pitchFamily="34" charset="0"/>
                </a:endParaRPr>
              </a:p>
            </p:txBody>
          </p:sp>
          <p:sp>
            <p:nvSpPr>
              <p:cNvPr id="104" name="Ovale 103">
                <a:extLst>
                  <a:ext uri="{FF2B5EF4-FFF2-40B4-BE49-F238E27FC236}">
                    <a16:creationId xmlns:a16="http://schemas.microsoft.com/office/drawing/2014/main" id="{94340016-3ADC-8603-2256-1433790F20C8}"/>
                  </a:ext>
                </a:extLst>
              </p:cNvPr>
              <p:cNvSpPr/>
              <p:nvPr/>
            </p:nvSpPr>
            <p:spPr>
              <a:xfrm rot="21348397">
                <a:off x="5579199" y="2726993"/>
                <a:ext cx="241539" cy="250167"/>
              </a:xfrm>
              <a:prstGeom prst="ellipse">
                <a:avLst/>
              </a:prstGeom>
              <a:solidFill>
                <a:srgbClr val="FFFF00"/>
              </a:solidFill>
              <a:ln w="2540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1800" dirty="0">
                  <a:latin typeface="Corbel" panose="020B0503020204020204" pitchFamily="34" charset="0"/>
                </a:endParaRPr>
              </a:p>
            </p:txBody>
          </p:sp>
          <p:sp>
            <p:nvSpPr>
              <p:cNvPr id="105" name="Ovale 104">
                <a:extLst>
                  <a:ext uri="{FF2B5EF4-FFF2-40B4-BE49-F238E27FC236}">
                    <a16:creationId xmlns:a16="http://schemas.microsoft.com/office/drawing/2014/main" id="{7BE819C6-8898-DBBB-EB88-E6ED1E4D0112}"/>
                  </a:ext>
                </a:extLst>
              </p:cNvPr>
              <p:cNvSpPr/>
              <p:nvPr/>
            </p:nvSpPr>
            <p:spPr>
              <a:xfrm rot="21348397">
                <a:off x="4771875" y="3566432"/>
                <a:ext cx="241539" cy="250167"/>
              </a:xfrm>
              <a:prstGeom prst="ellipse">
                <a:avLst/>
              </a:prstGeom>
              <a:solidFill>
                <a:srgbClr val="FFFF00"/>
              </a:solidFill>
              <a:ln w="2540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1800" dirty="0">
                  <a:latin typeface="Corbel" panose="020B0503020204020204" pitchFamily="34" charset="0"/>
                </a:endParaRPr>
              </a:p>
            </p:txBody>
          </p:sp>
          <p:sp>
            <p:nvSpPr>
              <p:cNvPr id="106" name="Ovale 105">
                <a:extLst>
                  <a:ext uri="{FF2B5EF4-FFF2-40B4-BE49-F238E27FC236}">
                    <a16:creationId xmlns:a16="http://schemas.microsoft.com/office/drawing/2014/main" id="{41C04DC5-6826-A94C-225F-FE2BB819E5D9}"/>
                  </a:ext>
                </a:extLst>
              </p:cNvPr>
              <p:cNvSpPr/>
              <p:nvPr/>
            </p:nvSpPr>
            <p:spPr>
              <a:xfrm rot="21348397">
                <a:off x="5562709" y="4803892"/>
                <a:ext cx="241539" cy="250167"/>
              </a:xfrm>
              <a:prstGeom prst="ellipse">
                <a:avLst/>
              </a:prstGeom>
              <a:solidFill>
                <a:srgbClr val="FFFF00"/>
              </a:solidFill>
              <a:ln w="2540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1800" dirty="0">
                  <a:latin typeface="Corbel" panose="020B0503020204020204" pitchFamily="34" charset="0"/>
                </a:endParaRPr>
              </a:p>
            </p:txBody>
          </p:sp>
          <p:cxnSp>
            <p:nvCxnSpPr>
              <p:cNvPr id="107" name="Connettore diritto 106">
                <a:extLst>
                  <a:ext uri="{FF2B5EF4-FFF2-40B4-BE49-F238E27FC236}">
                    <a16:creationId xmlns:a16="http://schemas.microsoft.com/office/drawing/2014/main" id="{60AD0114-00B1-A7FD-25BD-77B47A04958A}"/>
                  </a:ext>
                </a:extLst>
              </p:cNvPr>
              <p:cNvCxnSpPr>
                <a:cxnSpLocks/>
                <a:stCxn id="105" idx="4"/>
                <a:endCxn id="106" idx="6"/>
              </p:cNvCxnSpPr>
              <p:nvPr/>
            </p:nvCxnSpPr>
            <p:spPr>
              <a:xfrm>
                <a:off x="4901791" y="3816264"/>
                <a:ext cx="902134" cy="1103881"/>
              </a:xfrm>
              <a:prstGeom prst="line">
                <a:avLst/>
              </a:prstGeom>
              <a:ln w="12700">
                <a:solidFill>
                  <a:srgbClr val="FFC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Connettore diritto 107">
                <a:extLst>
                  <a:ext uri="{FF2B5EF4-FFF2-40B4-BE49-F238E27FC236}">
                    <a16:creationId xmlns:a16="http://schemas.microsoft.com/office/drawing/2014/main" id="{2904783C-79BD-D598-F9C2-9BABCDB1F403}"/>
                  </a:ext>
                </a:extLst>
              </p:cNvPr>
              <p:cNvCxnSpPr>
                <a:cxnSpLocks/>
                <a:stCxn id="106" idx="1"/>
                <a:endCxn id="110" idx="6"/>
              </p:cNvCxnSpPr>
              <p:nvPr/>
            </p:nvCxnSpPr>
            <p:spPr>
              <a:xfrm flipH="1" flipV="1">
                <a:off x="4959814" y="4569658"/>
                <a:ext cx="632029" cy="277351"/>
              </a:xfrm>
              <a:prstGeom prst="line">
                <a:avLst/>
              </a:prstGeom>
              <a:ln w="12700">
                <a:solidFill>
                  <a:srgbClr val="FFC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Connettore diritto 108">
                <a:extLst>
                  <a:ext uri="{FF2B5EF4-FFF2-40B4-BE49-F238E27FC236}">
                    <a16:creationId xmlns:a16="http://schemas.microsoft.com/office/drawing/2014/main" id="{DE5FD502-1E15-821B-00B9-316C3054A735}"/>
                  </a:ext>
                </a:extLst>
              </p:cNvPr>
              <p:cNvCxnSpPr>
                <a:cxnSpLocks/>
                <a:stCxn id="104" idx="4"/>
                <a:endCxn id="105" idx="0"/>
              </p:cNvCxnSpPr>
              <p:nvPr/>
            </p:nvCxnSpPr>
            <p:spPr>
              <a:xfrm flipH="1">
                <a:off x="4883499" y="2976825"/>
                <a:ext cx="825616" cy="589942"/>
              </a:xfrm>
              <a:prstGeom prst="line">
                <a:avLst/>
              </a:prstGeom>
              <a:ln w="12700">
                <a:solidFill>
                  <a:srgbClr val="FFC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Ovale 109">
                <a:extLst>
                  <a:ext uri="{FF2B5EF4-FFF2-40B4-BE49-F238E27FC236}">
                    <a16:creationId xmlns:a16="http://schemas.microsoft.com/office/drawing/2014/main" id="{2A15F111-EED1-88E1-FBEA-CC75133F062C}"/>
                  </a:ext>
                </a:extLst>
              </p:cNvPr>
              <p:cNvSpPr/>
              <p:nvPr/>
            </p:nvSpPr>
            <p:spPr>
              <a:xfrm rot="21348397">
                <a:off x="4718598" y="4453405"/>
                <a:ext cx="241539" cy="250167"/>
              </a:xfrm>
              <a:prstGeom prst="ellipse">
                <a:avLst/>
              </a:prstGeom>
              <a:solidFill>
                <a:srgbClr val="FFFF00"/>
              </a:solidFill>
              <a:ln w="2540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1800" dirty="0">
                  <a:latin typeface="Corbel" panose="020B0503020204020204" pitchFamily="34" charset="0"/>
                </a:endParaRPr>
              </a:p>
            </p:txBody>
          </p:sp>
          <p:cxnSp>
            <p:nvCxnSpPr>
              <p:cNvPr id="111" name="Connettore diritto 110">
                <a:extLst>
                  <a:ext uri="{FF2B5EF4-FFF2-40B4-BE49-F238E27FC236}">
                    <a16:creationId xmlns:a16="http://schemas.microsoft.com/office/drawing/2014/main" id="{68C3EB3C-3269-71A1-570A-7C01A2586A8D}"/>
                  </a:ext>
                </a:extLst>
              </p:cNvPr>
              <p:cNvCxnSpPr>
                <a:cxnSpLocks/>
                <a:stCxn id="110" idx="4"/>
                <a:endCxn id="103" idx="0"/>
              </p:cNvCxnSpPr>
              <p:nvPr/>
            </p:nvCxnSpPr>
            <p:spPr>
              <a:xfrm>
                <a:off x="4848514" y="4703237"/>
                <a:ext cx="361271" cy="915528"/>
              </a:xfrm>
              <a:prstGeom prst="line">
                <a:avLst/>
              </a:prstGeom>
              <a:ln w="12700">
                <a:solidFill>
                  <a:srgbClr val="FFC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2" name="Rettangolo con angoli arrotondati 111">
                <a:extLst>
                  <a:ext uri="{FF2B5EF4-FFF2-40B4-BE49-F238E27FC236}">
                    <a16:creationId xmlns:a16="http://schemas.microsoft.com/office/drawing/2014/main" id="{51904CD1-2003-084A-F9BC-B76E72CA9DFA}"/>
                  </a:ext>
                </a:extLst>
              </p:cNvPr>
              <p:cNvSpPr/>
              <p:nvPr/>
            </p:nvSpPr>
            <p:spPr>
              <a:xfrm>
                <a:off x="1719197" y="3251488"/>
                <a:ext cx="1122700" cy="494613"/>
              </a:xfrm>
              <a:prstGeom prst="round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9525">
                <a:noFill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 eaLnBrk="0" hangingPunct="0">
                  <a:spcBef>
                    <a:spcPct val="20000"/>
                  </a:spcBef>
                  <a:buClr>
                    <a:srgbClr val="134095"/>
                  </a:buClr>
                  <a:buSzPct val="135000"/>
                </a:pPr>
                <a:r>
                  <a:rPr lang="it-IT" sz="1600" b="1" dirty="0">
                    <a:solidFill>
                      <a:srgbClr val="134095"/>
                    </a:solidFill>
                    <a:latin typeface="Corbel" panose="020B0503020204020204" pitchFamily="34" charset="0"/>
                    <a:ea typeface="Microsoft JhengHei Light" panose="020B0304030504040204" pitchFamily="34" charset="-120"/>
                  </a:rPr>
                  <a:t>Feeder</a:t>
                </a:r>
              </a:p>
            </p:txBody>
          </p:sp>
          <p:sp>
            <p:nvSpPr>
              <p:cNvPr id="113" name="CasellaDiTesto 112">
                <a:extLst>
                  <a:ext uri="{FF2B5EF4-FFF2-40B4-BE49-F238E27FC236}">
                    <a16:creationId xmlns:a16="http://schemas.microsoft.com/office/drawing/2014/main" id="{1C4E59DB-D4CD-A414-E394-49D8826A1797}"/>
                  </a:ext>
                </a:extLst>
              </p:cNvPr>
              <p:cNvSpPr txBox="1"/>
              <p:nvPr/>
            </p:nvSpPr>
            <p:spPr>
              <a:xfrm>
                <a:off x="4742549" y="6064452"/>
                <a:ext cx="152623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b="1" dirty="0"/>
                  <a:t>City/Town</a:t>
                </a:r>
              </a:p>
            </p:txBody>
          </p:sp>
          <p:sp>
            <p:nvSpPr>
              <p:cNvPr id="114" name="CasellaDiTesto 113">
                <a:extLst>
                  <a:ext uri="{FF2B5EF4-FFF2-40B4-BE49-F238E27FC236}">
                    <a16:creationId xmlns:a16="http://schemas.microsoft.com/office/drawing/2014/main" id="{F8CFA4A2-FF2B-C4B9-AD12-6B6D1912D1ED}"/>
                  </a:ext>
                </a:extLst>
              </p:cNvPr>
              <p:cNvSpPr txBox="1"/>
              <p:nvPr/>
            </p:nvSpPr>
            <p:spPr>
              <a:xfrm>
                <a:off x="7296366" y="1237728"/>
                <a:ext cx="152623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b="1" dirty="0"/>
                  <a:t>City/Town</a:t>
                </a:r>
              </a:p>
            </p:txBody>
          </p:sp>
          <p:sp>
            <p:nvSpPr>
              <p:cNvPr id="115" name="CasellaDiTesto 114">
                <a:extLst>
                  <a:ext uri="{FF2B5EF4-FFF2-40B4-BE49-F238E27FC236}">
                    <a16:creationId xmlns:a16="http://schemas.microsoft.com/office/drawing/2014/main" id="{BA61CFA5-7ED9-8082-2D12-A9329A45A5CE}"/>
                  </a:ext>
                </a:extLst>
              </p:cNvPr>
              <p:cNvSpPr txBox="1"/>
              <p:nvPr/>
            </p:nvSpPr>
            <p:spPr>
              <a:xfrm>
                <a:off x="4024019" y="3043505"/>
                <a:ext cx="152623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b="1" dirty="0"/>
                  <a:t>City/Town</a:t>
                </a:r>
              </a:p>
            </p:txBody>
          </p:sp>
          <p:sp>
            <p:nvSpPr>
              <p:cNvPr id="116" name="Rettangolo con angoli arrotondati 115">
                <a:extLst>
                  <a:ext uri="{FF2B5EF4-FFF2-40B4-BE49-F238E27FC236}">
                    <a16:creationId xmlns:a16="http://schemas.microsoft.com/office/drawing/2014/main" id="{6DE5C34A-31E9-9495-64F2-C6C466C70030}"/>
                  </a:ext>
                </a:extLst>
              </p:cNvPr>
              <p:cNvSpPr/>
              <p:nvPr/>
            </p:nvSpPr>
            <p:spPr>
              <a:xfrm>
                <a:off x="1112509" y="4443015"/>
                <a:ext cx="1373491" cy="849561"/>
              </a:xfrm>
              <a:prstGeom prst="roundRect">
                <a:avLst/>
              </a:prstGeom>
              <a:solidFill>
                <a:schemeClr val="accent1">
                  <a:lumMod val="50000"/>
                  <a:lumOff val="50000"/>
                  <a:alpha val="60000"/>
                </a:schemeClr>
              </a:solidFill>
              <a:ln w="9525">
                <a:noFill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 eaLnBrk="0" hangingPunct="0">
                  <a:spcBef>
                    <a:spcPct val="20000"/>
                  </a:spcBef>
                  <a:buClr>
                    <a:srgbClr val="134095"/>
                  </a:buClr>
                  <a:buSzPct val="135000"/>
                </a:pPr>
                <a:r>
                  <a:rPr lang="it-IT" sz="1600" b="1" dirty="0">
                    <a:solidFill>
                      <a:schemeClr val="bg1"/>
                    </a:solidFill>
                    <a:latin typeface="Corbel" panose="020B0503020204020204" pitchFamily="34" charset="0"/>
                    <a:ea typeface="Microsoft JhengHei Light" panose="020B0304030504040204" pitchFamily="34" charset="-120"/>
                  </a:rPr>
                  <a:t>Demand-Responsive </a:t>
                </a:r>
                <a:r>
                  <a:rPr lang="it-IT" sz="1600" b="1" dirty="0" err="1">
                    <a:solidFill>
                      <a:schemeClr val="bg1"/>
                    </a:solidFill>
                    <a:latin typeface="Corbel" panose="020B0503020204020204" pitchFamily="34" charset="0"/>
                    <a:ea typeface="Microsoft JhengHei Light" panose="020B0304030504040204" pitchFamily="34" charset="-120"/>
                  </a:rPr>
                  <a:t>transport</a:t>
                </a:r>
                <a:endParaRPr lang="it-IT" sz="1600" b="1" dirty="0">
                  <a:solidFill>
                    <a:schemeClr val="bg1"/>
                  </a:solidFill>
                  <a:latin typeface="Corbel" panose="020B0503020204020204" pitchFamily="34" charset="0"/>
                  <a:ea typeface="Microsoft JhengHei Light" panose="020B0304030504040204" pitchFamily="34" charset="-120"/>
                </a:endParaRPr>
              </a:p>
            </p:txBody>
          </p:sp>
        </p:grpSp>
        <p:sp>
          <p:nvSpPr>
            <p:cNvPr id="85" name="Figura a mano libera: forma 84">
              <a:extLst>
                <a:ext uri="{FF2B5EF4-FFF2-40B4-BE49-F238E27FC236}">
                  <a16:creationId xmlns:a16="http://schemas.microsoft.com/office/drawing/2014/main" id="{0685C025-0E19-B188-FA6B-DD3CCA965B97}"/>
                </a:ext>
              </a:extLst>
            </p:cNvPr>
            <p:cNvSpPr/>
            <p:nvPr/>
          </p:nvSpPr>
          <p:spPr>
            <a:xfrm>
              <a:off x="5149850" y="3238500"/>
              <a:ext cx="971550" cy="2584450"/>
            </a:xfrm>
            <a:custGeom>
              <a:avLst/>
              <a:gdLst>
                <a:gd name="connsiteX0" fmla="*/ 438150 w 971550"/>
                <a:gd name="connsiteY0" fmla="*/ 2584450 h 2584450"/>
                <a:gd name="connsiteX1" fmla="*/ 0 w 971550"/>
                <a:gd name="connsiteY1" fmla="*/ 1536700 h 2584450"/>
                <a:gd name="connsiteX2" fmla="*/ 63500 w 971550"/>
                <a:gd name="connsiteY2" fmla="*/ 749300 h 2584450"/>
                <a:gd name="connsiteX3" fmla="*/ 933450 w 971550"/>
                <a:gd name="connsiteY3" fmla="*/ 0 h 2584450"/>
                <a:gd name="connsiteX4" fmla="*/ 971550 w 971550"/>
                <a:gd name="connsiteY4" fmla="*/ 1854200 h 2584450"/>
                <a:gd name="connsiteX5" fmla="*/ 438150 w 971550"/>
                <a:gd name="connsiteY5" fmla="*/ 2584450 h 258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1550" h="2584450">
                  <a:moveTo>
                    <a:pt x="438150" y="2584450"/>
                  </a:moveTo>
                  <a:lnTo>
                    <a:pt x="0" y="1536700"/>
                  </a:lnTo>
                  <a:lnTo>
                    <a:pt x="63500" y="749300"/>
                  </a:lnTo>
                  <a:lnTo>
                    <a:pt x="933450" y="0"/>
                  </a:lnTo>
                  <a:lnTo>
                    <a:pt x="971550" y="1854200"/>
                  </a:lnTo>
                  <a:lnTo>
                    <a:pt x="438150" y="2584450"/>
                  </a:lnTo>
                  <a:close/>
                </a:path>
              </a:pathLst>
            </a:custGeom>
            <a:solidFill>
              <a:srgbClr val="FFFF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150" name="Rettangolo con angoli arrotondati 149">
            <a:extLst>
              <a:ext uri="{FF2B5EF4-FFF2-40B4-BE49-F238E27FC236}">
                <a16:creationId xmlns:a16="http://schemas.microsoft.com/office/drawing/2014/main" id="{FDC8C345-4447-58C8-838A-3BD4FAED7927}"/>
              </a:ext>
            </a:extLst>
          </p:cNvPr>
          <p:cNvSpPr/>
          <p:nvPr/>
        </p:nvSpPr>
        <p:spPr>
          <a:xfrm>
            <a:off x="9275272" y="1073848"/>
            <a:ext cx="85499" cy="46800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>
              <a:latin typeface="Corbel" panose="020B0503020204020204" pitchFamily="34" charset="0"/>
            </a:endParaRPr>
          </a:p>
        </p:txBody>
      </p:sp>
      <p:sp>
        <p:nvSpPr>
          <p:cNvPr id="151" name="Rectangle 6">
            <a:extLst>
              <a:ext uri="{FF2B5EF4-FFF2-40B4-BE49-F238E27FC236}">
                <a16:creationId xmlns:a16="http://schemas.microsoft.com/office/drawing/2014/main" id="{D8156326-6D24-8A5D-2FD1-76BA910528C1}"/>
              </a:ext>
            </a:extLst>
          </p:cNvPr>
          <p:cNvSpPr txBox="1">
            <a:spLocks noChangeArrowheads="1"/>
          </p:cNvSpPr>
          <p:nvPr/>
        </p:nvSpPr>
        <p:spPr>
          <a:xfrm>
            <a:off x="9874393" y="1640848"/>
            <a:ext cx="1798318" cy="745560"/>
          </a:xfrm>
          <a:prstGeom prst="roundRect">
            <a:avLst>
              <a:gd name="adj" fmla="val 9052"/>
            </a:avLst>
          </a:prstGeom>
          <a:solidFill>
            <a:schemeClr val="accent2">
              <a:lumMod val="20000"/>
              <a:lumOff val="80000"/>
            </a:schemeClr>
          </a:solidFill>
          <a:ln w="3175">
            <a:solidFill>
              <a:srgbClr val="00194C"/>
            </a:solidFill>
            <a:round/>
            <a:headEnd type="none" w="med" len="med"/>
            <a:tailEnd type="none" w="med" len="med"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altLang="fr-FR" sz="2000" b="1" dirty="0">
                <a:latin typeface="+mn-lt"/>
              </a:rPr>
              <a:t>Addressing users’ needs</a:t>
            </a:r>
          </a:p>
        </p:txBody>
      </p:sp>
      <p:pic>
        <p:nvPicPr>
          <p:cNvPr id="152" name="Immagine 151">
            <a:extLst>
              <a:ext uri="{FF2B5EF4-FFF2-40B4-BE49-F238E27FC236}">
                <a16:creationId xmlns:a16="http://schemas.microsoft.com/office/drawing/2014/main" id="{65039A2C-8C79-D102-C8B1-6A55AE77EDC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33" t="14705" r="22059" b="20235"/>
          <a:stretch/>
        </p:blipFill>
        <p:spPr>
          <a:xfrm>
            <a:off x="9755226" y="2681003"/>
            <a:ext cx="2099563" cy="132221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53" name="Picture 5">
            <a:extLst>
              <a:ext uri="{FF2B5EF4-FFF2-40B4-BE49-F238E27FC236}">
                <a16:creationId xmlns:a16="http://schemas.microsoft.com/office/drawing/2014/main" id="{69D4779E-E03C-7240-8D1E-5497DD9EA18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6" t="11013" r="37356"/>
          <a:stretch/>
        </p:blipFill>
        <p:spPr bwMode="auto">
          <a:xfrm>
            <a:off x="9596999" y="4109544"/>
            <a:ext cx="2343375" cy="1324841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4" name="CasellaDiTesto 153">
            <a:extLst>
              <a:ext uri="{FF2B5EF4-FFF2-40B4-BE49-F238E27FC236}">
                <a16:creationId xmlns:a16="http://schemas.microsoft.com/office/drawing/2014/main" id="{A89B557D-E602-FAE6-37B6-A714DB869FF3}"/>
              </a:ext>
            </a:extLst>
          </p:cNvPr>
          <p:cNvSpPr txBox="1"/>
          <p:nvPr/>
        </p:nvSpPr>
        <p:spPr>
          <a:xfrm>
            <a:off x="9730073" y="5466499"/>
            <a:ext cx="279925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000" b="0" i="1" u="none" strike="noStrike" baseline="0" dirty="0">
                <a:latin typeface="MarkPro-MediumItalic"/>
              </a:rPr>
              <a:t>Source: </a:t>
            </a:r>
            <a:r>
              <a:rPr lang="it-IT" sz="1000" b="0" i="1" u="none" strike="noStrike" baseline="0" dirty="0" err="1">
                <a:latin typeface="MarkPro-MediumItalic"/>
              </a:rPr>
              <a:t>Raitis</a:t>
            </a:r>
            <a:r>
              <a:rPr lang="it-IT" sz="1000" b="0" i="1" u="none" strike="noStrike" baseline="0" dirty="0">
                <a:latin typeface="MarkPro-MediumItalic"/>
              </a:rPr>
              <a:t> </a:t>
            </a:r>
            <a:r>
              <a:rPr lang="it-IT" sz="1000" b="0" i="1" u="none" strike="noStrike" baseline="0" dirty="0" err="1">
                <a:latin typeface="MarkPro-MediumItalic"/>
              </a:rPr>
              <a:t>Lapans</a:t>
            </a:r>
            <a:r>
              <a:rPr lang="it-IT" sz="1000" i="1" dirty="0">
                <a:latin typeface="MarkPro-MediumItalic"/>
              </a:rPr>
              <a:t>. </a:t>
            </a:r>
            <a:r>
              <a:rPr lang="it-IT" sz="1000" i="1" dirty="0" err="1">
                <a:latin typeface="MarkPro-MediumItalic"/>
              </a:rPr>
              <a:t>MamBa</a:t>
            </a:r>
            <a:r>
              <a:rPr lang="it-IT" sz="1000" i="1">
                <a:latin typeface="MarkPro-MediumItalic"/>
              </a:rPr>
              <a:t> Project</a:t>
            </a:r>
            <a:endParaRPr lang="it-IT" sz="1000" dirty="0"/>
          </a:p>
        </p:txBody>
      </p:sp>
      <p:sp>
        <p:nvSpPr>
          <p:cNvPr id="155" name="Rettangolo con angoli arrotondati 154">
            <a:extLst>
              <a:ext uri="{FF2B5EF4-FFF2-40B4-BE49-F238E27FC236}">
                <a16:creationId xmlns:a16="http://schemas.microsoft.com/office/drawing/2014/main" id="{F474E169-A430-3288-4DE4-DEEB064ACFA6}"/>
              </a:ext>
            </a:extLst>
          </p:cNvPr>
          <p:cNvSpPr/>
          <p:nvPr/>
        </p:nvSpPr>
        <p:spPr>
          <a:xfrm>
            <a:off x="338968" y="1760117"/>
            <a:ext cx="1308872" cy="870988"/>
          </a:xfrm>
          <a:prstGeom prst="round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pic>
        <p:nvPicPr>
          <p:cNvPr id="156" name="Immagine 155">
            <a:extLst>
              <a:ext uri="{FF2B5EF4-FFF2-40B4-BE49-F238E27FC236}">
                <a16:creationId xmlns:a16="http://schemas.microsoft.com/office/drawing/2014/main" id="{AB497547-7DE0-F920-4353-BD0D804916F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4386" y="3287520"/>
            <a:ext cx="1121470" cy="149529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57" name="Picture 2" descr="Risultato immagini per scuolabus mercedes&quot;">
            <a:extLst>
              <a:ext uri="{FF2B5EF4-FFF2-40B4-BE49-F238E27FC236}">
                <a16:creationId xmlns:a16="http://schemas.microsoft.com/office/drawing/2014/main" id="{5F692AD4-6A60-FABA-4674-AF395803113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67"/>
          <a:stretch/>
        </p:blipFill>
        <p:spPr bwMode="auto">
          <a:xfrm>
            <a:off x="7401819" y="5128904"/>
            <a:ext cx="1888967" cy="8973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9"/>
          <p:cNvSpPr txBox="1">
            <a:spLocks noGrp="1"/>
          </p:cNvSpPr>
          <p:nvPr>
            <p:ph type="ctrTitle"/>
          </p:nvPr>
        </p:nvSpPr>
        <p:spPr>
          <a:xfrm>
            <a:off x="442912" y="0"/>
            <a:ext cx="9196387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en-US" sz="3600" dirty="0">
                <a:latin typeface="Arial"/>
                <a:ea typeface="Arial"/>
                <a:cs typeface="Arial"/>
                <a:sym typeface="Arial"/>
              </a:rPr>
              <a:t>Find a blend of formal and informal forms of mobility services</a:t>
            </a:r>
            <a:endParaRPr sz="4400" dirty="0"/>
          </a:p>
        </p:txBody>
      </p:sp>
      <p:pic>
        <p:nvPicPr>
          <p:cNvPr id="74" name="Immagine 73">
            <a:extLst>
              <a:ext uri="{FF2B5EF4-FFF2-40B4-BE49-F238E27FC236}">
                <a16:creationId xmlns:a16="http://schemas.microsoft.com/office/drawing/2014/main" id="{A8A63CEB-7AFC-C8F8-5D71-636B7C9B6CD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60410" y="788865"/>
            <a:ext cx="5271180" cy="5280269"/>
          </a:xfrm>
          <a:prstGeom prst="rect">
            <a:avLst/>
          </a:prstGeom>
        </p:spPr>
      </p:pic>
      <p:sp>
        <p:nvSpPr>
          <p:cNvPr id="76" name="Segnaposto numero diapositiva 1">
            <a:extLst>
              <a:ext uri="{FF2B5EF4-FFF2-40B4-BE49-F238E27FC236}">
                <a16:creationId xmlns:a16="http://schemas.microsoft.com/office/drawing/2014/main" id="{EE828C3F-081D-F0EA-3B0D-19B412322E9B}"/>
              </a:ext>
            </a:extLst>
          </p:cNvPr>
          <p:cNvSpPr txBox="1">
            <a:spLocks/>
          </p:cNvSpPr>
          <p:nvPr/>
        </p:nvSpPr>
        <p:spPr>
          <a:xfrm>
            <a:off x="11146971" y="6356350"/>
            <a:ext cx="74022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8699F50C-BE38-4BD0-BA84-9B090E1F2B9B}" type="slidenum">
              <a:rPr lang="it-IT" smtClean="0"/>
              <a:pPr/>
              <a:t>4</a:t>
            </a:fld>
            <a:endParaRPr lang="it-IT" dirty="0"/>
          </a:p>
        </p:txBody>
      </p:sp>
      <p:pic>
        <p:nvPicPr>
          <p:cNvPr id="77" name="Immagine 76">
            <a:extLst>
              <a:ext uri="{FF2B5EF4-FFF2-40B4-BE49-F238E27FC236}">
                <a16:creationId xmlns:a16="http://schemas.microsoft.com/office/drawing/2014/main" id="{1388C1E9-DE28-B066-BDF1-0384EEB2711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2849" t="47822" r="2799" b="14921"/>
          <a:stretch/>
        </p:blipFill>
        <p:spPr>
          <a:xfrm>
            <a:off x="2456996" y="4174955"/>
            <a:ext cx="1684800" cy="1620000"/>
          </a:xfrm>
          <a:prstGeom prst="rect">
            <a:avLst/>
          </a:prstGeom>
          <a:ln>
            <a:noFill/>
          </a:ln>
        </p:spPr>
      </p:pic>
      <p:pic>
        <p:nvPicPr>
          <p:cNvPr id="78" name="Immagine 77">
            <a:extLst>
              <a:ext uri="{FF2B5EF4-FFF2-40B4-BE49-F238E27FC236}">
                <a16:creationId xmlns:a16="http://schemas.microsoft.com/office/drawing/2014/main" id="{D6C451DA-40BF-F887-221C-EED00B08C6C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413" t="47999" r="51280" b="14440"/>
          <a:stretch/>
        </p:blipFill>
        <p:spPr>
          <a:xfrm>
            <a:off x="8232302" y="4296085"/>
            <a:ext cx="1634970" cy="1656000"/>
          </a:xfrm>
          <a:prstGeom prst="rect">
            <a:avLst/>
          </a:prstGeom>
          <a:ln>
            <a:noFill/>
          </a:ln>
        </p:spPr>
      </p:pic>
      <p:pic>
        <p:nvPicPr>
          <p:cNvPr id="79" name="Immagine 78">
            <a:extLst>
              <a:ext uri="{FF2B5EF4-FFF2-40B4-BE49-F238E27FC236}">
                <a16:creationId xmlns:a16="http://schemas.microsoft.com/office/drawing/2014/main" id="{46797985-F1A4-0927-4D2B-FB81EBBB7BE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8809" t="48985" r="25381" b="15815"/>
          <a:stretch/>
        </p:blipFill>
        <p:spPr>
          <a:xfrm>
            <a:off x="7979114" y="1210702"/>
            <a:ext cx="1890000" cy="1620000"/>
          </a:xfrm>
          <a:prstGeom prst="rect">
            <a:avLst/>
          </a:prstGeom>
          <a:ln>
            <a:noFill/>
          </a:ln>
        </p:spPr>
      </p:pic>
      <p:grpSp>
        <p:nvGrpSpPr>
          <p:cNvPr id="2" name="Gruppo 1">
            <a:extLst>
              <a:ext uri="{FF2B5EF4-FFF2-40B4-BE49-F238E27FC236}">
                <a16:creationId xmlns:a16="http://schemas.microsoft.com/office/drawing/2014/main" id="{723F863C-D97E-5F0D-5EF5-1EA3BAACD97D}"/>
              </a:ext>
            </a:extLst>
          </p:cNvPr>
          <p:cNvGrpSpPr>
            <a:grpSpLocks noChangeAspect="1"/>
          </p:cNvGrpSpPr>
          <p:nvPr/>
        </p:nvGrpSpPr>
        <p:grpSpPr>
          <a:xfrm>
            <a:off x="2020410" y="2910018"/>
            <a:ext cx="1490692" cy="1404000"/>
            <a:chOff x="1170060" y="2743488"/>
            <a:chExt cx="1799523" cy="1694870"/>
          </a:xfrm>
        </p:grpSpPr>
        <p:pic>
          <p:nvPicPr>
            <p:cNvPr id="80" name="Immagine 79">
              <a:extLst>
                <a:ext uri="{FF2B5EF4-FFF2-40B4-BE49-F238E27FC236}">
                  <a16:creationId xmlns:a16="http://schemas.microsoft.com/office/drawing/2014/main" id="{10647C41-B0A2-E991-7D9E-A69A88494CA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25899" y="2946969"/>
              <a:ext cx="1643684" cy="1287906"/>
            </a:xfrm>
            <a:prstGeom prst="rect">
              <a:avLst/>
            </a:prstGeom>
          </p:spPr>
        </p:pic>
        <p:sp>
          <p:nvSpPr>
            <p:cNvPr id="81" name="Ovale 80">
              <a:extLst>
                <a:ext uri="{FF2B5EF4-FFF2-40B4-BE49-F238E27FC236}">
                  <a16:creationId xmlns:a16="http://schemas.microsoft.com/office/drawing/2014/main" id="{A0E2004E-A75E-9842-A710-D08C8AA54BBE}"/>
                </a:ext>
              </a:extLst>
            </p:cNvPr>
            <p:cNvSpPr/>
            <p:nvPr/>
          </p:nvSpPr>
          <p:spPr>
            <a:xfrm>
              <a:off x="1170060" y="2743488"/>
              <a:ext cx="1715365" cy="1694870"/>
            </a:xfrm>
            <a:prstGeom prst="ellipse">
              <a:avLst/>
            </a:prstGeom>
            <a:noFill/>
            <a:ln w="19050">
              <a:solidFill>
                <a:srgbClr val="28A0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136" name="Gruppo 135">
            <a:extLst>
              <a:ext uri="{FF2B5EF4-FFF2-40B4-BE49-F238E27FC236}">
                <a16:creationId xmlns:a16="http://schemas.microsoft.com/office/drawing/2014/main" id="{B7389CA9-B9C3-EF08-8EC4-E039EFD6F3F2}"/>
              </a:ext>
            </a:extLst>
          </p:cNvPr>
          <p:cNvGrpSpPr>
            <a:grpSpLocks noChangeAspect="1"/>
          </p:cNvGrpSpPr>
          <p:nvPr/>
        </p:nvGrpSpPr>
        <p:grpSpPr>
          <a:xfrm>
            <a:off x="8693490" y="2830702"/>
            <a:ext cx="1440000" cy="1440000"/>
            <a:chOff x="9088307" y="2821279"/>
            <a:chExt cx="1692000" cy="1692000"/>
          </a:xfrm>
        </p:grpSpPr>
        <p:sp>
          <p:nvSpPr>
            <p:cNvPr id="137" name="Ovale 136">
              <a:extLst>
                <a:ext uri="{FF2B5EF4-FFF2-40B4-BE49-F238E27FC236}">
                  <a16:creationId xmlns:a16="http://schemas.microsoft.com/office/drawing/2014/main" id="{91A7B35B-D9B4-95B5-5BC4-69E628C478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88307" y="2821279"/>
              <a:ext cx="1692000" cy="1692000"/>
            </a:xfrm>
            <a:prstGeom prst="ellipse">
              <a:avLst/>
            </a:prstGeom>
            <a:noFill/>
            <a:ln w="28575">
              <a:solidFill>
                <a:srgbClr val="28A0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138" name="Immagine 137">
              <a:extLst>
                <a:ext uri="{FF2B5EF4-FFF2-40B4-BE49-F238E27FC236}">
                  <a16:creationId xmlns:a16="http://schemas.microsoft.com/office/drawing/2014/main" id="{91A00400-9869-141E-8FB3-C49EFB2E8DD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213338" y="3208711"/>
              <a:ext cx="1441938" cy="939004"/>
            </a:xfrm>
            <a:prstGeom prst="rect">
              <a:avLst/>
            </a:prstGeom>
          </p:spPr>
        </p:pic>
      </p:grpSp>
      <p:grpSp>
        <p:nvGrpSpPr>
          <p:cNvPr id="3" name="Gruppo 2">
            <a:extLst>
              <a:ext uri="{FF2B5EF4-FFF2-40B4-BE49-F238E27FC236}">
                <a16:creationId xmlns:a16="http://schemas.microsoft.com/office/drawing/2014/main" id="{C4D0C830-D146-3093-8A2E-D430139E22CC}"/>
              </a:ext>
            </a:extLst>
          </p:cNvPr>
          <p:cNvGrpSpPr>
            <a:grpSpLocks noChangeAspect="1"/>
          </p:cNvGrpSpPr>
          <p:nvPr/>
        </p:nvGrpSpPr>
        <p:grpSpPr>
          <a:xfrm>
            <a:off x="2567065" y="1507617"/>
            <a:ext cx="1420980" cy="1404000"/>
            <a:chOff x="1895263" y="841713"/>
            <a:chExt cx="1715365" cy="1694870"/>
          </a:xfrm>
        </p:grpSpPr>
        <p:sp>
          <p:nvSpPr>
            <p:cNvPr id="82" name="Ovale 81">
              <a:extLst>
                <a:ext uri="{FF2B5EF4-FFF2-40B4-BE49-F238E27FC236}">
                  <a16:creationId xmlns:a16="http://schemas.microsoft.com/office/drawing/2014/main" id="{F1DB508B-03F0-8B04-0D68-20002A92DC87}"/>
                </a:ext>
              </a:extLst>
            </p:cNvPr>
            <p:cNvSpPr/>
            <p:nvPr/>
          </p:nvSpPr>
          <p:spPr>
            <a:xfrm>
              <a:off x="1895263" y="841713"/>
              <a:ext cx="1715365" cy="1694870"/>
            </a:xfrm>
            <a:prstGeom prst="ellipse">
              <a:avLst/>
            </a:prstGeom>
            <a:noFill/>
            <a:ln w="19050">
              <a:solidFill>
                <a:srgbClr val="28A0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158" name="Immagine 157">
              <a:extLst>
                <a:ext uri="{FF2B5EF4-FFF2-40B4-BE49-F238E27FC236}">
                  <a16:creationId xmlns:a16="http://schemas.microsoft.com/office/drawing/2014/main" id="{ADBF34B1-5E8D-2EF8-9E7B-CF65935A73C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47741" y="1020703"/>
              <a:ext cx="1263141" cy="1208811"/>
            </a:xfrm>
            <a:prstGeom prst="rect">
              <a:avLst/>
            </a:prstGeom>
          </p:spPr>
        </p:pic>
      </p:grpSp>
      <p:sp>
        <p:nvSpPr>
          <p:cNvPr id="159" name="CasellaDiTesto 158">
            <a:extLst>
              <a:ext uri="{FF2B5EF4-FFF2-40B4-BE49-F238E27FC236}">
                <a16:creationId xmlns:a16="http://schemas.microsoft.com/office/drawing/2014/main" id="{2A8D0528-7FBD-67B9-491E-85BF383C4675}"/>
              </a:ext>
            </a:extLst>
          </p:cNvPr>
          <p:cNvSpPr txBox="1"/>
          <p:nvPr/>
        </p:nvSpPr>
        <p:spPr>
          <a:xfrm rot="16200000">
            <a:off x="9272069" y="3220757"/>
            <a:ext cx="4490030" cy="678500"/>
          </a:xfrm>
          <a:prstGeom prst="roundRect">
            <a:avLst/>
          </a:prstGeom>
          <a:solidFill>
            <a:schemeClr val="bg1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de-DE"/>
            </a:defPPr>
            <a:lvl1pPr marL="0" indent="0">
              <a:spcBef>
                <a:spcPct val="20000"/>
              </a:spcBef>
              <a:defRPr sz="2200" b="1">
                <a:solidFill>
                  <a:schemeClr val="bg1"/>
                </a:solidFill>
                <a:latin typeface="Arial" panose="020B0604020202020204" pitchFamily="34" charset="0"/>
                <a:ea typeface="+mn-ea"/>
              </a:defRPr>
            </a:lvl1pPr>
            <a:lvl2pPr marL="742950" indent="-285750">
              <a:defRPr>
                <a:latin typeface="Arial" panose="020B0604020202020204" pitchFamily="34" charset="0"/>
                <a:ea typeface="+mn-ea"/>
              </a:defRPr>
            </a:lvl2pPr>
            <a:lvl3pPr marL="1143000" indent="-228600">
              <a:defRPr>
                <a:latin typeface="Arial" panose="020B0604020202020204" pitchFamily="34" charset="0"/>
                <a:ea typeface="+mn-ea"/>
              </a:defRPr>
            </a:lvl3pPr>
            <a:lvl4pPr marL="1600200" indent="-228600">
              <a:defRPr>
                <a:latin typeface="Arial" panose="020B0604020202020204" pitchFamily="34" charset="0"/>
                <a:ea typeface="+mn-ea"/>
              </a:defRPr>
            </a:lvl4pPr>
            <a:lvl5pPr marL="2057400" indent="-228600">
              <a:defRPr>
                <a:latin typeface="Arial" panose="020B0604020202020204" pitchFamily="34" charset="0"/>
                <a:ea typeface="+mn-ea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+mn-ea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+mn-ea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+mn-ea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+mn-ea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2800" dirty="0">
                <a:solidFill>
                  <a:srgbClr val="002060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DIGITAL-ICT enabler</a:t>
            </a:r>
          </a:p>
        </p:txBody>
      </p:sp>
      <p:sp>
        <p:nvSpPr>
          <p:cNvPr id="7" name="Ovale 6">
            <a:extLst>
              <a:ext uri="{FF2B5EF4-FFF2-40B4-BE49-F238E27FC236}">
                <a16:creationId xmlns:a16="http://schemas.microsoft.com/office/drawing/2014/main" id="{C4C77076-0C1B-FCDF-A99B-DB8C9AB12EE5}"/>
              </a:ext>
            </a:extLst>
          </p:cNvPr>
          <p:cNvSpPr/>
          <p:nvPr/>
        </p:nvSpPr>
        <p:spPr>
          <a:xfrm>
            <a:off x="9639299" y="1470025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Ovale 7">
            <a:extLst>
              <a:ext uri="{FF2B5EF4-FFF2-40B4-BE49-F238E27FC236}">
                <a16:creationId xmlns:a16="http://schemas.microsoft.com/office/drawing/2014/main" id="{510DDEB4-220B-02D8-12C0-2BC2972CEEA4}"/>
              </a:ext>
            </a:extLst>
          </p:cNvPr>
          <p:cNvSpPr/>
          <p:nvPr/>
        </p:nvSpPr>
        <p:spPr>
          <a:xfrm>
            <a:off x="9856867" y="1365250"/>
            <a:ext cx="69850" cy="698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Ovale 8">
            <a:extLst>
              <a:ext uri="{FF2B5EF4-FFF2-40B4-BE49-F238E27FC236}">
                <a16:creationId xmlns:a16="http://schemas.microsoft.com/office/drawing/2014/main" id="{FB1BD6FC-BE14-CFE9-D6D3-F358889C527B}"/>
              </a:ext>
            </a:extLst>
          </p:cNvPr>
          <p:cNvSpPr/>
          <p:nvPr/>
        </p:nvSpPr>
        <p:spPr>
          <a:xfrm>
            <a:off x="10354548" y="1242475"/>
            <a:ext cx="192625" cy="1926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Ovale 9">
            <a:extLst>
              <a:ext uri="{FF2B5EF4-FFF2-40B4-BE49-F238E27FC236}">
                <a16:creationId xmlns:a16="http://schemas.microsoft.com/office/drawing/2014/main" id="{02A0BC49-1457-F418-71F0-8B312CA864B3}"/>
              </a:ext>
            </a:extLst>
          </p:cNvPr>
          <p:cNvSpPr/>
          <p:nvPr/>
        </p:nvSpPr>
        <p:spPr>
          <a:xfrm>
            <a:off x="10703361" y="1196841"/>
            <a:ext cx="318119" cy="3181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0" name="Ovale 159">
            <a:extLst>
              <a:ext uri="{FF2B5EF4-FFF2-40B4-BE49-F238E27FC236}">
                <a16:creationId xmlns:a16="http://schemas.microsoft.com/office/drawing/2014/main" id="{876229C6-DBB0-299A-9C65-721F1DCB45C8}"/>
              </a:ext>
            </a:extLst>
          </p:cNvPr>
          <p:cNvSpPr>
            <a:spLocks noChangeAspect="1"/>
          </p:cNvSpPr>
          <p:nvPr/>
        </p:nvSpPr>
        <p:spPr>
          <a:xfrm>
            <a:off x="10084078" y="1278251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1" name="Ovale 160">
            <a:extLst>
              <a:ext uri="{FF2B5EF4-FFF2-40B4-BE49-F238E27FC236}">
                <a16:creationId xmlns:a16="http://schemas.microsoft.com/office/drawing/2014/main" id="{BBA6415C-F119-4F34-703F-622824566B5A}"/>
              </a:ext>
            </a:extLst>
          </p:cNvPr>
          <p:cNvSpPr/>
          <p:nvPr/>
        </p:nvSpPr>
        <p:spPr>
          <a:xfrm rot="5400000">
            <a:off x="9643512" y="5493608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2" name="Ovale 161">
            <a:extLst>
              <a:ext uri="{FF2B5EF4-FFF2-40B4-BE49-F238E27FC236}">
                <a16:creationId xmlns:a16="http://schemas.microsoft.com/office/drawing/2014/main" id="{3F9BD3F5-EB33-39B0-AAB5-37406FA1A624}"/>
              </a:ext>
            </a:extLst>
          </p:cNvPr>
          <p:cNvSpPr/>
          <p:nvPr/>
        </p:nvSpPr>
        <p:spPr>
          <a:xfrm rot="5400000">
            <a:off x="9844321" y="5513767"/>
            <a:ext cx="69850" cy="698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3" name="Ovale 162">
            <a:extLst>
              <a:ext uri="{FF2B5EF4-FFF2-40B4-BE49-F238E27FC236}">
                <a16:creationId xmlns:a16="http://schemas.microsoft.com/office/drawing/2014/main" id="{BEE67E9B-93B1-B97D-F54B-E141B7970160}"/>
              </a:ext>
            </a:extLst>
          </p:cNvPr>
          <p:cNvSpPr/>
          <p:nvPr/>
        </p:nvSpPr>
        <p:spPr>
          <a:xfrm rot="5400000">
            <a:off x="10347104" y="5602641"/>
            <a:ext cx="192625" cy="1926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4" name="Ovale 163">
            <a:extLst>
              <a:ext uri="{FF2B5EF4-FFF2-40B4-BE49-F238E27FC236}">
                <a16:creationId xmlns:a16="http://schemas.microsoft.com/office/drawing/2014/main" id="{1900090B-A4F8-6E2A-594F-2F63A91AB0F0}"/>
              </a:ext>
            </a:extLst>
          </p:cNvPr>
          <p:cNvSpPr/>
          <p:nvPr/>
        </p:nvSpPr>
        <p:spPr>
          <a:xfrm rot="5400000">
            <a:off x="10684421" y="5548692"/>
            <a:ext cx="318119" cy="3181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5" name="Ovale 164">
            <a:extLst>
              <a:ext uri="{FF2B5EF4-FFF2-40B4-BE49-F238E27FC236}">
                <a16:creationId xmlns:a16="http://schemas.microsoft.com/office/drawing/2014/main" id="{2586EDB2-8CAF-E83F-959C-BB8A2DF4A0C8}"/>
              </a:ext>
            </a:extLst>
          </p:cNvPr>
          <p:cNvSpPr>
            <a:spLocks noChangeAspect="1"/>
          </p:cNvSpPr>
          <p:nvPr/>
        </p:nvSpPr>
        <p:spPr>
          <a:xfrm rot="5400000">
            <a:off x="10071532" y="553039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605085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9"/>
          <p:cNvSpPr txBox="1">
            <a:spLocks noGrp="1"/>
          </p:cNvSpPr>
          <p:nvPr>
            <p:ph type="ctrTitle"/>
          </p:nvPr>
        </p:nvSpPr>
        <p:spPr>
          <a:xfrm>
            <a:off x="442912" y="0"/>
            <a:ext cx="9196387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en-US" sz="3600" dirty="0">
                <a:latin typeface="Arial"/>
                <a:ea typeface="Arial"/>
                <a:cs typeface="Arial"/>
                <a:sym typeface="Arial"/>
              </a:rPr>
              <a:t>Demand Responsive Transport - DRTs</a:t>
            </a:r>
            <a:br>
              <a:rPr lang="en-US" sz="3600" dirty="0">
                <a:latin typeface="Arial"/>
                <a:ea typeface="Arial"/>
                <a:cs typeface="Arial"/>
                <a:sym typeface="Arial"/>
              </a:rPr>
            </a:br>
            <a:endParaRPr sz="4400" dirty="0"/>
          </a:p>
        </p:txBody>
      </p:sp>
      <p:sp>
        <p:nvSpPr>
          <p:cNvPr id="76" name="Segnaposto numero diapositiva 1">
            <a:extLst>
              <a:ext uri="{FF2B5EF4-FFF2-40B4-BE49-F238E27FC236}">
                <a16:creationId xmlns:a16="http://schemas.microsoft.com/office/drawing/2014/main" id="{EE828C3F-081D-F0EA-3B0D-19B412322E9B}"/>
              </a:ext>
            </a:extLst>
          </p:cNvPr>
          <p:cNvSpPr txBox="1">
            <a:spLocks/>
          </p:cNvSpPr>
          <p:nvPr/>
        </p:nvSpPr>
        <p:spPr>
          <a:xfrm>
            <a:off x="11146971" y="6356350"/>
            <a:ext cx="74022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8699F50C-BE38-4BD0-BA84-9B090E1F2B9B}" type="slidenum">
              <a:rPr lang="it-IT" smtClean="0"/>
              <a:pPr/>
              <a:t>5</a:t>
            </a:fld>
            <a:endParaRPr lang="it-IT" dirty="0"/>
          </a:p>
        </p:txBody>
      </p:sp>
      <p:grpSp>
        <p:nvGrpSpPr>
          <p:cNvPr id="28" name="Gruppo 27">
            <a:extLst>
              <a:ext uri="{FF2B5EF4-FFF2-40B4-BE49-F238E27FC236}">
                <a16:creationId xmlns:a16="http://schemas.microsoft.com/office/drawing/2014/main" id="{2AEB7B76-D78E-D664-3D4A-505DE678431A}"/>
              </a:ext>
            </a:extLst>
          </p:cNvPr>
          <p:cNvGrpSpPr>
            <a:grpSpLocks noChangeAspect="1"/>
          </p:cNvGrpSpPr>
          <p:nvPr/>
        </p:nvGrpSpPr>
        <p:grpSpPr>
          <a:xfrm>
            <a:off x="161925" y="800496"/>
            <a:ext cx="10031910" cy="2664000"/>
            <a:chOff x="276225" y="74453"/>
            <a:chExt cx="11734800" cy="3354547"/>
          </a:xfrm>
        </p:grpSpPr>
        <p:grpSp>
          <p:nvGrpSpPr>
            <p:cNvPr id="29" name="Gruppo 28">
              <a:extLst>
                <a:ext uri="{FF2B5EF4-FFF2-40B4-BE49-F238E27FC236}">
                  <a16:creationId xmlns:a16="http://schemas.microsoft.com/office/drawing/2014/main" id="{BA3019D2-A4E9-C5CD-8D37-94827F210A80}"/>
                </a:ext>
              </a:extLst>
            </p:cNvPr>
            <p:cNvGrpSpPr/>
            <p:nvPr/>
          </p:nvGrpSpPr>
          <p:grpSpPr>
            <a:xfrm>
              <a:off x="276225" y="74453"/>
              <a:ext cx="11734800" cy="3354547"/>
              <a:chOff x="276225" y="74453"/>
              <a:chExt cx="11734800" cy="3354547"/>
            </a:xfrm>
          </p:grpSpPr>
          <p:pic>
            <p:nvPicPr>
              <p:cNvPr id="31" name="Immagine 30">
                <a:extLst>
                  <a:ext uri="{FF2B5EF4-FFF2-40B4-BE49-F238E27FC236}">
                    <a16:creationId xmlns:a16="http://schemas.microsoft.com/office/drawing/2014/main" id="{526BCCF1-4B67-6C15-EFF2-5FAA5124824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49533"/>
              <a:stretch/>
            </p:blipFill>
            <p:spPr>
              <a:xfrm>
                <a:off x="4214278" y="74453"/>
                <a:ext cx="7796747" cy="3354547"/>
              </a:xfrm>
              <a:prstGeom prst="rect">
                <a:avLst/>
              </a:prstGeom>
            </p:spPr>
          </p:pic>
          <p:pic>
            <p:nvPicPr>
              <p:cNvPr id="32" name="Immagine 31">
                <a:extLst>
                  <a:ext uri="{FF2B5EF4-FFF2-40B4-BE49-F238E27FC236}">
                    <a16:creationId xmlns:a16="http://schemas.microsoft.com/office/drawing/2014/main" id="{F1AD6043-47BE-F18E-AF81-BCBEEEAFD86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9491" b="49533"/>
              <a:stretch/>
            </p:blipFill>
            <p:spPr>
              <a:xfrm>
                <a:off x="276225" y="74453"/>
                <a:ext cx="3938053" cy="3354547"/>
              </a:xfrm>
              <a:prstGeom prst="rect">
                <a:avLst/>
              </a:prstGeom>
            </p:spPr>
          </p:pic>
        </p:grpSp>
        <p:pic>
          <p:nvPicPr>
            <p:cNvPr id="30" name="Immagine 29">
              <a:extLst>
                <a:ext uri="{FF2B5EF4-FFF2-40B4-BE49-F238E27FC236}">
                  <a16:creationId xmlns:a16="http://schemas.microsoft.com/office/drawing/2014/main" id="{E74A9F59-8F30-ADAD-FD15-835FFDE2D6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93" t="4116" r="54585" b="3009"/>
            <a:stretch/>
          </p:blipFill>
          <p:spPr>
            <a:xfrm>
              <a:off x="418939" y="201479"/>
              <a:ext cx="3739446" cy="3068543"/>
            </a:xfrm>
            <a:prstGeom prst="rect">
              <a:avLst/>
            </a:prstGeom>
          </p:spPr>
        </p:pic>
      </p:grpSp>
      <p:grpSp>
        <p:nvGrpSpPr>
          <p:cNvPr id="33" name="Gruppo 32">
            <a:extLst>
              <a:ext uri="{FF2B5EF4-FFF2-40B4-BE49-F238E27FC236}">
                <a16:creationId xmlns:a16="http://schemas.microsoft.com/office/drawing/2014/main" id="{95434CD0-363F-86C6-B39C-BD5FA2DD6E4E}"/>
              </a:ext>
            </a:extLst>
          </p:cNvPr>
          <p:cNvGrpSpPr>
            <a:grpSpLocks noChangeAspect="1"/>
          </p:cNvGrpSpPr>
          <p:nvPr/>
        </p:nvGrpSpPr>
        <p:grpSpPr>
          <a:xfrm>
            <a:off x="1567951" y="3338244"/>
            <a:ext cx="10031907" cy="2664000"/>
            <a:chOff x="5127625" y="4051300"/>
            <a:chExt cx="11734801" cy="3355974"/>
          </a:xfrm>
        </p:grpSpPr>
        <p:pic>
          <p:nvPicPr>
            <p:cNvPr id="34" name="Immagine 33">
              <a:extLst>
                <a:ext uri="{FF2B5EF4-FFF2-40B4-BE49-F238E27FC236}">
                  <a16:creationId xmlns:a16="http://schemas.microsoft.com/office/drawing/2014/main" id="{50016571-7304-CE96-7C52-C09A2505EA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512" r="49491"/>
            <a:stretch/>
          </p:blipFill>
          <p:spPr>
            <a:xfrm>
              <a:off x="5127625" y="4051300"/>
              <a:ext cx="3938053" cy="3355974"/>
            </a:xfrm>
            <a:prstGeom prst="rect">
              <a:avLst/>
            </a:prstGeom>
          </p:spPr>
        </p:pic>
        <p:grpSp>
          <p:nvGrpSpPr>
            <p:cNvPr id="35" name="Gruppo 34">
              <a:extLst>
                <a:ext uri="{FF2B5EF4-FFF2-40B4-BE49-F238E27FC236}">
                  <a16:creationId xmlns:a16="http://schemas.microsoft.com/office/drawing/2014/main" id="{F2491FD0-4514-78E7-B0E6-F39F04D76A54}"/>
                </a:ext>
              </a:extLst>
            </p:cNvPr>
            <p:cNvGrpSpPr/>
            <p:nvPr/>
          </p:nvGrpSpPr>
          <p:grpSpPr>
            <a:xfrm>
              <a:off x="5270338" y="4051300"/>
              <a:ext cx="11592088" cy="3355974"/>
              <a:chOff x="5270338" y="4051300"/>
              <a:chExt cx="11592088" cy="3355974"/>
            </a:xfrm>
          </p:grpSpPr>
          <p:pic>
            <p:nvPicPr>
              <p:cNvPr id="36" name="Immagine 35">
                <a:extLst>
                  <a:ext uri="{FF2B5EF4-FFF2-40B4-BE49-F238E27FC236}">
                    <a16:creationId xmlns:a16="http://schemas.microsoft.com/office/drawing/2014/main" id="{C82C4746-B55F-2B55-654B-8B93E83DFEB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9512"/>
              <a:stretch/>
            </p:blipFill>
            <p:spPr>
              <a:xfrm>
                <a:off x="9065678" y="4051300"/>
                <a:ext cx="7796748" cy="3355974"/>
              </a:xfrm>
              <a:prstGeom prst="rect">
                <a:avLst/>
              </a:prstGeom>
            </p:spPr>
          </p:pic>
          <p:pic>
            <p:nvPicPr>
              <p:cNvPr id="37" name="Immagine 36">
                <a:extLst>
                  <a:ext uri="{FF2B5EF4-FFF2-40B4-BE49-F238E27FC236}">
                    <a16:creationId xmlns:a16="http://schemas.microsoft.com/office/drawing/2014/main" id="{2C1B4B3E-C707-9CDA-FEB0-015C9BFF9EF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1405" t="4577" r="4219" b="2655"/>
              <a:stretch/>
            </p:blipFill>
            <p:spPr>
              <a:xfrm>
                <a:off x="5270338" y="4192646"/>
                <a:ext cx="3736605" cy="3068542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7671428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9"/>
          <p:cNvSpPr txBox="1">
            <a:spLocks noGrp="1"/>
          </p:cNvSpPr>
          <p:nvPr>
            <p:ph type="ctrTitle"/>
          </p:nvPr>
        </p:nvSpPr>
        <p:spPr>
          <a:xfrm>
            <a:off x="442912" y="0"/>
            <a:ext cx="9196387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en-US" sz="3600" dirty="0">
                <a:latin typeface="Arial"/>
                <a:ea typeface="Arial"/>
                <a:cs typeface="Arial"/>
                <a:sym typeface="Arial"/>
              </a:rPr>
              <a:t>Community-based solutions</a:t>
            </a:r>
            <a:br>
              <a:rPr lang="en-US" sz="3600" dirty="0">
                <a:latin typeface="Arial"/>
                <a:ea typeface="Arial"/>
                <a:cs typeface="Arial"/>
                <a:sym typeface="Arial"/>
              </a:rPr>
            </a:br>
            <a:endParaRPr sz="4400" dirty="0"/>
          </a:p>
        </p:txBody>
      </p:sp>
      <p:sp>
        <p:nvSpPr>
          <p:cNvPr id="76" name="Segnaposto numero diapositiva 1">
            <a:extLst>
              <a:ext uri="{FF2B5EF4-FFF2-40B4-BE49-F238E27FC236}">
                <a16:creationId xmlns:a16="http://schemas.microsoft.com/office/drawing/2014/main" id="{EE828C3F-081D-F0EA-3B0D-19B412322E9B}"/>
              </a:ext>
            </a:extLst>
          </p:cNvPr>
          <p:cNvSpPr txBox="1">
            <a:spLocks/>
          </p:cNvSpPr>
          <p:nvPr/>
        </p:nvSpPr>
        <p:spPr>
          <a:xfrm>
            <a:off x="11146971" y="6070600"/>
            <a:ext cx="74022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8699F50C-BE38-4BD0-BA84-9B090E1F2B9B}" type="slidenum">
              <a:rPr lang="it-IT" smtClean="0"/>
              <a:pPr/>
              <a:t>6</a:t>
            </a:fld>
            <a:endParaRPr lang="it-IT" dirty="0"/>
          </a:p>
        </p:txBody>
      </p:sp>
      <p:cxnSp>
        <p:nvCxnSpPr>
          <p:cNvPr id="14" name="Connettore diritto 13">
            <a:extLst>
              <a:ext uri="{FF2B5EF4-FFF2-40B4-BE49-F238E27FC236}">
                <a16:creationId xmlns:a16="http://schemas.microsoft.com/office/drawing/2014/main" id="{37B8ADD1-1C59-CE29-822F-D5FFC7CA278D}"/>
              </a:ext>
            </a:extLst>
          </p:cNvPr>
          <p:cNvCxnSpPr>
            <a:cxnSpLocks/>
          </p:cNvCxnSpPr>
          <p:nvPr/>
        </p:nvCxnSpPr>
        <p:spPr>
          <a:xfrm flipH="1">
            <a:off x="6096000" y="1216077"/>
            <a:ext cx="7387" cy="4500664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">
            <a:extLst>
              <a:ext uri="{FF2B5EF4-FFF2-40B4-BE49-F238E27FC236}">
                <a16:creationId xmlns:a16="http://schemas.microsoft.com/office/drawing/2014/main" id="{7E6F6C1D-B1E9-9C44-7A79-9D051DCA48A8}"/>
              </a:ext>
            </a:extLst>
          </p:cNvPr>
          <p:cNvSpPr txBox="1">
            <a:spLocks/>
          </p:cNvSpPr>
          <p:nvPr/>
        </p:nvSpPr>
        <p:spPr>
          <a:xfrm>
            <a:off x="1123949" y="894709"/>
            <a:ext cx="3864083" cy="642735"/>
          </a:xfrm>
          <a:prstGeom prst="rect">
            <a:avLst/>
          </a:prstGeom>
          <a:noFill/>
          <a:ln>
            <a:noFill/>
          </a:ln>
        </p:spPr>
        <p:txBody>
          <a:bodyPr wrap="square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bg1">
                    <a:lumMod val="50000"/>
                  </a:schemeClr>
                </a:solidFill>
                <a:latin typeface="Neris Thin" panose="00000300000000000000" pitchFamily="50" charset="0"/>
                <a:ea typeface="Gulim" pitchFamily="34" charset="-127"/>
                <a:cs typeface="+mj-cs"/>
              </a:defRPr>
            </a:lvl1pPr>
          </a:lstStyle>
          <a:p>
            <a:pPr algn="ctr"/>
            <a:r>
              <a:rPr lang="it-IT" sz="2400" b="1" spc="-149" dirty="0" err="1">
                <a:solidFill>
                  <a:schemeClr val="accent1">
                    <a:lumMod val="50000"/>
                  </a:schemeClr>
                </a:solidFill>
                <a:latin typeface="+mn-lt"/>
                <a:ea typeface="Open Sans" panose="020B0604020202020204" charset="0"/>
                <a:cs typeface="Open Sans" panose="020B0604020202020204" charset="0"/>
              </a:rPr>
              <a:t>Bürgerbuses</a:t>
            </a:r>
            <a:r>
              <a:rPr lang="it-IT" sz="2400" b="1" spc="-149" dirty="0">
                <a:solidFill>
                  <a:schemeClr val="accent1">
                    <a:lumMod val="50000"/>
                  </a:schemeClr>
                </a:solidFill>
                <a:latin typeface="+mn-lt"/>
                <a:ea typeface="Open Sans" panose="020B0604020202020204" charset="0"/>
                <a:cs typeface="Open Sans" panose="020B0604020202020204" charset="0"/>
              </a:rPr>
              <a:t>, Germany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FF620D7-F827-DCF7-CC90-5B3A065FF7AE}"/>
              </a:ext>
            </a:extLst>
          </p:cNvPr>
          <p:cNvSpPr txBox="1">
            <a:spLocks/>
          </p:cNvSpPr>
          <p:nvPr/>
        </p:nvSpPr>
        <p:spPr>
          <a:xfrm>
            <a:off x="7211355" y="898628"/>
            <a:ext cx="3864083" cy="642735"/>
          </a:xfrm>
          <a:prstGeom prst="rect">
            <a:avLst/>
          </a:prstGeom>
          <a:noFill/>
          <a:ln>
            <a:noFill/>
          </a:ln>
        </p:spPr>
        <p:txBody>
          <a:bodyPr wrap="square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bg1">
                    <a:lumMod val="50000"/>
                  </a:schemeClr>
                </a:solidFill>
                <a:latin typeface="Neris Thin" panose="00000300000000000000" pitchFamily="50" charset="0"/>
                <a:ea typeface="Gulim" pitchFamily="34" charset="-127"/>
                <a:cs typeface="+mj-cs"/>
              </a:defRPr>
            </a:lvl1pPr>
          </a:lstStyle>
          <a:p>
            <a:pPr algn="ctr"/>
            <a:r>
              <a:rPr lang="it-IT" sz="2400" b="1" spc="-149" dirty="0" err="1">
                <a:solidFill>
                  <a:schemeClr val="accent1">
                    <a:lumMod val="50000"/>
                  </a:schemeClr>
                </a:solidFill>
                <a:latin typeface="+mn-lt"/>
                <a:ea typeface="Open Sans" panose="020B0604020202020204" charset="0"/>
                <a:cs typeface="Open Sans" panose="020B0604020202020204" charset="0"/>
              </a:rPr>
              <a:t>Rezo</a:t>
            </a:r>
            <a:r>
              <a:rPr lang="it-IT" sz="2400" b="1" spc="-149" dirty="0">
                <a:solidFill>
                  <a:schemeClr val="accent1">
                    <a:lumMod val="50000"/>
                  </a:schemeClr>
                </a:solidFill>
                <a:latin typeface="+mn-lt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it-IT" sz="2400" b="1" spc="-149" dirty="0" err="1">
                <a:solidFill>
                  <a:schemeClr val="accent1">
                    <a:lumMod val="50000"/>
                  </a:schemeClr>
                </a:solidFill>
                <a:latin typeface="+mn-lt"/>
                <a:ea typeface="Open Sans" panose="020B0604020202020204" charset="0"/>
                <a:cs typeface="Open Sans" panose="020B0604020202020204" charset="0"/>
              </a:rPr>
              <a:t>Pouce</a:t>
            </a:r>
            <a:r>
              <a:rPr lang="it-IT" sz="2400" b="1" spc="-149" dirty="0">
                <a:solidFill>
                  <a:schemeClr val="accent1">
                    <a:lumMod val="50000"/>
                  </a:schemeClr>
                </a:solidFill>
                <a:latin typeface="+mn-lt"/>
                <a:ea typeface="Open Sans" panose="020B0604020202020204" charset="0"/>
                <a:cs typeface="Open Sans" panose="020B0604020202020204" charset="0"/>
              </a:rPr>
              <a:t>, France</a:t>
            </a:r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8EF1FAA5-F6DF-2536-77F5-0B0702266351}"/>
              </a:ext>
            </a:extLst>
          </p:cNvPr>
          <p:cNvSpPr/>
          <p:nvPr/>
        </p:nvSpPr>
        <p:spPr>
          <a:xfrm>
            <a:off x="9356588" y="1419826"/>
            <a:ext cx="2604868" cy="2376380"/>
          </a:xfrm>
          <a:prstGeom prst="rect">
            <a:avLst/>
          </a:prstGeom>
          <a:blipFill dpi="0" rotWithShape="1">
            <a:blip r:embed="rId4">
              <a:alphaModFix amt="6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C1ECFCD8-7FE8-AA4F-1ACF-0D9960CC6920}"/>
              </a:ext>
            </a:extLst>
          </p:cNvPr>
          <p:cNvSpPr/>
          <p:nvPr/>
        </p:nvSpPr>
        <p:spPr>
          <a:xfrm>
            <a:off x="230545" y="1465138"/>
            <a:ext cx="2612254" cy="2331068"/>
          </a:xfrm>
          <a:prstGeom prst="rect">
            <a:avLst/>
          </a:prstGeom>
          <a:blipFill dpi="0" rotWithShape="1">
            <a:blip r:embed="rId5">
              <a:alphaModFix amt="6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9" name="Picture 222" descr="Der Bürgerbus an der Haltestelle Hecking-Center/Rathaus. | Foto: Stefan Klausing">
            <a:extLst>
              <a:ext uri="{FF2B5EF4-FFF2-40B4-BE49-F238E27FC236}">
                <a16:creationId xmlns:a16="http://schemas.microsoft.com/office/drawing/2014/main" id="{6FA16426-C54A-4AE2-AD5B-940E7C1A4FE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6254" y="3078932"/>
            <a:ext cx="3632350" cy="272484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20" name="Immagine 19">
            <a:extLst>
              <a:ext uri="{FF2B5EF4-FFF2-40B4-BE49-F238E27FC236}">
                <a16:creationId xmlns:a16="http://schemas.microsoft.com/office/drawing/2014/main" id="{A6910662-A218-4CAA-71F5-FD861817402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17" r="34303"/>
          <a:stretch/>
        </p:blipFill>
        <p:spPr>
          <a:xfrm>
            <a:off x="6574538" y="3103641"/>
            <a:ext cx="4059498" cy="2675421"/>
          </a:xfrm>
          <a:prstGeom prst="rect">
            <a:avLst/>
          </a:prstGeom>
        </p:spPr>
      </p:pic>
      <p:pic>
        <p:nvPicPr>
          <p:cNvPr id="21" name="Immagine 20">
            <a:extLst>
              <a:ext uri="{FF2B5EF4-FFF2-40B4-BE49-F238E27FC236}">
                <a16:creationId xmlns:a16="http://schemas.microsoft.com/office/drawing/2014/main" id="{78F5895A-F9AE-773C-82C4-8AC1BCB4434C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60444" y="1514552"/>
            <a:ext cx="1127588" cy="1544561"/>
          </a:xfrm>
          <a:prstGeom prst="rect">
            <a:avLst/>
          </a:prstGeom>
        </p:spPr>
      </p:pic>
      <p:pic>
        <p:nvPicPr>
          <p:cNvPr id="22" name="Immagine 21">
            <a:extLst>
              <a:ext uri="{FF2B5EF4-FFF2-40B4-BE49-F238E27FC236}">
                <a16:creationId xmlns:a16="http://schemas.microsoft.com/office/drawing/2014/main" id="{505B98BB-62E2-EEBC-77EC-A6927EBA9FE4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95782" y="1494353"/>
            <a:ext cx="1748600" cy="174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5390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9"/>
          <p:cNvSpPr txBox="1">
            <a:spLocks noGrp="1"/>
          </p:cNvSpPr>
          <p:nvPr>
            <p:ph type="ctrTitle"/>
          </p:nvPr>
        </p:nvSpPr>
        <p:spPr>
          <a:xfrm>
            <a:off x="442912" y="0"/>
            <a:ext cx="9196387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en-US" sz="3600" dirty="0">
                <a:latin typeface="Arial"/>
                <a:ea typeface="Arial"/>
                <a:cs typeface="Arial"/>
                <a:sym typeface="Arial"/>
              </a:rPr>
              <a:t>Service and digital solution integration</a:t>
            </a:r>
            <a:br>
              <a:rPr lang="en-US" sz="3600" dirty="0">
                <a:latin typeface="Arial"/>
                <a:ea typeface="Arial"/>
                <a:cs typeface="Arial"/>
                <a:sym typeface="Arial"/>
              </a:rPr>
            </a:br>
            <a:endParaRPr sz="4400" dirty="0"/>
          </a:p>
        </p:txBody>
      </p:sp>
      <p:sp>
        <p:nvSpPr>
          <p:cNvPr id="76" name="Segnaposto numero diapositiva 1">
            <a:extLst>
              <a:ext uri="{FF2B5EF4-FFF2-40B4-BE49-F238E27FC236}">
                <a16:creationId xmlns:a16="http://schemas.microsoft.com/office/drawing/2014/main" id="{EE828C3F-081D-F0EA-3B0D-19B412322E9B}"/>
              </a:ext>
            </a:extLst>
          </p:cNvPr>
          <p:cNvSpPr txBox="1">
            <a:spLocks/>
          </p:cNvSpPr>
          <p:nvPr/>
        </p:nvSpPr>
        <p:spPr>
          <a:xfrm>
            <a:off x="11146971" y="6070600"/>
            <a:ext cx="74022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8699F50C-BE38-4BD0-BA84-9B090E1F2B9B}" type="slidenum">
              <a:rPr lang="it-IT" smtClean="0"/>
              <a:pPr/>
              <a:t>7</a:t>
            </a:fld>
            <a:endParaRPr lang="it-IT" dirty="0"/>
          </a:p>
        </p:txBody>
      </p:sp>
      <p:cxnSp>
        <p:nvCxnSpPr>
          <p:cNvPr id="13" name="Connettore diritto 12">
            <a:extLst>
              <a:ext uri="{FF2B5EF4-FFF2-40B4-BE49-F238E27FC236}">
                <a16:creationId xmlns:a16="http://schemas.microsoft.com/office/drawing/2014/main" id="{22D633CA-5133-9216-CBF2-43D18759111F}"/>
              </a:ext>
            </a:extLst>
          </p:cNvPr>
          <p:cNvCxnSpPr>
            <a:cxnSpLocks/>
          </p:cNvCxnSpPr>
          <p:nvPr/>
        </p:nvCxnSpPr>
        <p:spPr>
          <a:xfrm flipH="1">
            <a:off x="6096000" y="1101138"/>
            <a:ext cx="7387" cy="4500664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le 1">
            <a:extLst>
              <a:ext uri="{FF2B5EF4-FFF2-40B4-BE49-F238E27FC236}">
                <a16:creationId xmlns:a16="http://schemas.microsoft.com/office/drawing/2014/main" id="{B2CD4292-9E32-1847-5AD3-26D92A437B24}"/>
              </a:ext>
            </a:extLst>
          </p:cNvPr>
          <p:cNvSpPr txBox="1">
            <a:spLocks/>
          </p:cNvSpPr>
          <p:nvPr/>
        </p:nvSpPr>
        <p:spPr>
          <a:xfrm>
            <a:off x="1123949" y="779770"/>
            <a:ext cx="3864083" cy="642735"/>
          </a:xfrm>
          <a:prstGeom prst="rect">
            <a:avLst/>
          </a:prstGeom>
          <a:noFill/>
          <a:ln>
            <a:noFill/>
          </a:ln>
        </p:spPr>
        <p:txBody>
          <a:bodyPr wrap="square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bg1">
                    <a:lumMod val="50000"/>
                  </a:schemeClr>
                </a:solidFill>
                <a:latin typeface="Neris Thin" panose="00000300000000000000" pitchFamily="50" charset="0"/>
                <a:ea typeface="Gulim" pitchFamily="34" charset="-127"/>
                <a:cs typeface="+mj-cs"/>
              </a:defRPr>
            </a:lvl1pPr>
          </a:lstStyle>
          <a:p>
            <a:pPr algn="ctr"/>
            <a:r>
              <a:rPr lang="it-IT" sz="2400" b="1" spc="-149" dirty="0" err="1">
                <a:solidFill>
                  <a:schemeClr val="accent1">
                    <a:lumMod val="50000"/>
                  </a:schemeClr>
                </a:solidFill>
                <a:latin typeface="+mn-lt"/>
                <a:ea typeface="Open Sans" panose="020B0604020202020204" charset="0"/>
                <a:cs typeface="Open Sans" panose="020B0604020202020204" charset="0"/>
              </a:rPr>
              <a:t>Mobility</a:t>
            </a:r>
            <a:r>
              <a:rPr lang="it-IT" sz="2400" b="1" spc="-149" dirty="0">
                <a:solidFill>
                  <a:schemeClr val="accent1">
                    <a:lumMod val="50000"/>
                  </a:schemeClr>
                </a:solidFill>
                <a:latin typeface="+mn-lt"/>
                <a:ea typeface="Open Sans" panose="020B0604020202020204" charset="0"/>
                <a:cs typeface="Open Sans" panose="020B0604020202020204" charset="0"/>
              </a:rPr>
              <a:t> Hubs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607A039-61F1-B693-C405-3C01BE46819E}"/>
              </a:ext>
            </a:extLst>
          </p:cNvPr>
          <p:cNvSpPr txBox="1">
            <a:spLocks/>
          </p:cNvSpPr>
          <p:nvPr/>
        </p:nvSpPr>
        <p:spPr>
          <a:xfrm>
            <a:off x="7211355" y="783689"/>
            <a:ext cx="3864083" cy="642735"/>
          </a:xfrm>
          <a:prstGeom prst="rect">
            <a:avLst/>
          </a:prstGeom>
          <a:noFill/>
          <a:ln>
            <a:noFill/>
          </a:ln>
        </p:spPr>
        <p:txBody>
          <a:bodyPr wrap="square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bg1">
                    <a:lumMod val="50000"/>
                  </a:schemeClr>
                </a:solidFill>
                <a:latin typeface="Neris Thin" panose="00000300000000000000" pitchFamily="50" charset="0"/>
                <a:ea typeface="Gulim" pitchFamily="34" charset="-127"/>
                <a:cs typeface="+mj-cs"/>
              </a:defRPr>
            </a:lvl1pPr>
          </a:lstStyle>
          <a:p>
            <a:pPr algn="ctr"/>
            <a:r>
              <a:rPr lang="it-IT" sz="2400" b="1" spc="-149" dirty="0" err="1">
                <a:solidFill>
                  <a:schemeClr val="accent1">
                    <a:lumMod val="50000"/>
                  </a:schemeClr>
                </a:solidFill>
                <a:latin typeface="+mn-lt"/>
                <a:ea typeface="Open Sans" panose="020B0604020202020204" charset="0"/>
                <a:cs typeface="Open Sans" panose="020B0604020202020204" charset="0"/>
              </a:rPr>
              <a:t>Shared</a:t>
            </a:r>
            <a:r>
              <a:rPr lang="it-IT" sz="2400" b="1" spc="-149" dirty="0">
                <a:solidFill>
                  <a:schemeClr val="accent1">
                    <a:lumMod val="50000"/>
                  </a:schemeClr>
                </a:solidFill>
                <a:latin typeface="+mn-lt"/>
                <a:ea typeface="Open Sans" panose="020B0604020202020204" charset="0"/>
                <a:cs typeface="Open Sans" panose="020B0604020202020204" charset="0"/>
              </a:rPr>
              <a:t> Use </a:t>
            </a:r>
            <a:r>
              <a:rPr lang="it-IT" sz="2400" b="1" spc="-149" dirty="0" err="1">
                <a:solidFill>
                  <a:schemeClr val="accent1">
                    <a:lumMod val="50000"/>
                  </a:schemeClr>
                </a:solidFill>
                <a:latin typeface="+mn-lt"/>
                <a:ea typeface="Open Sans" panose="020B0604020202020204" charset="0"/>
                <a:cs typeface="Open Sans" panose="020B0604020202020204" charset="0"/>
              </a:rPr>
              <a:t>Mobility</a:t>
            </a:r>
            <a:r>
              <a:rPr lang="it-IT" sz="2400" b="1" spc="-149" dirty="0">
                <a:solidFill>
                  <a:schemeClr val="accent1">
                    <a:lumMod val="50000"/>
                  </a:schemeClr>
                </a:solidFill>
                <a:latin typeface="+mn-lt"/>
                <a:ea typeface="Open Sans" panose="020B0604020202020204" charset="0"/>
                <a:cs typeface="Open Sans" panose="020B0604020202020204" charset="0"/>
              </a:rPr>
              <a:t> Agency</a:t>
            </a:r>
          </a:p>
        </p:txBody>
      </p:sp>
      <p:sp>
        <p:nvSpPr>
          <p:cNvPr id="25" name="AutoShape 11">
            <a:extLst>
              <a:ext uri="{FF2B5EF4-FFF2-40B4-BE49-F238E27FC236}">
                <a16:creationId xmlns:a16="http://schemas.microsoft.com/office/drawing/2014/main" id="{780AC2E3-BC53-A1B9-260D-91DBBC464D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3932" y="1462834"/>
            <a:ext cx="2698548" cy="711739"/>
          </a:xfrm>
          <a:prstGeom prst="roundRect">
            <a:avLst>
              <a:gd name="adj" fmla="val 21312"/>
            </a:avLst>
          </a:prstGeom>
          <a:solidFill>
            <a:schemeClr val="accent1">
              <a:lumMod val="75000"/>
            </a:schemeClr>
          </a:solidFill>
          <a:ln w="12700" algn="ctr">
            <a:noFill/>
            <a:round/>
            <a:headEnd/>
            <a:tailEnd/>
          </a:ln>
        </p:spPr>
        <p:txBody>
          <a:bodyPr wrap="square" anchor="ctr">
            <a:noAutofit/>
          </a:bodyPr>
          <a:lstStyle>
            <a:lvl1pPr marL="214313" indent="-214313" defTabSz="6858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6858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6858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6858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6858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marL="0" indent="0" algn="ctr">
              <a:defRPr/>
            </a:pPr>
            <a:r>
              <a:rPr lang="en-US" altLang="it-IT" sz="1600" b="1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Users</a:t>
            </a:r>
            <a:r>
              <a:rPr lang="en-US" altLang="it-IT" sz="16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as potential mobility service provider</a:t>
            </a:r>
          </a:p>
        </p:txBody>
      </p:sp>
      <p:sp>
        <p:nvSpPr>
          <p:cNvPr id="26" name="AutoShape 11">
            <a:extLst>
              <a:ext uri="{FF2B5EF4-FFF2-40B4-BE49-F238E27FC236}">
                <a16:creationId xmlns:a16="http://schemas.microsoft.com/office/drawing/2014/main" id="{3F6ADFCD-4F61-A20E-84D3-E6A83CD691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12477" y="1447295"/>
            <a:ext cx="2698548" cy="711739"/>
          </a:xfrm>
          <a:prstGeom prst="roundRect">
            <a:avLst>
              <a:gd name="adj" fmla="val 21312"/>
            </a:avLst>
          </a:prstGeom>
          <a:solidFill>
            <a:schemeClr val="accent1">
              <a:lumMod val="75000"/>
            </a:schemeClr>
          </a:solidFill>
          <a:ln w="12700" algn="ctr">
            <a:noFill/>
            <a:round/>
            <a:headEnd/>
            <a:tailEnd/>
          </a:ln>
        </p:spPr>
        <p:txBody>
          <a:bodyPr wrap="square" anchor="ctr">
            <a:noAutofit/>
          </a:bodyPr>
          <a:lstStyle>
            <a:lvl1pPr marL="214313" indent="-214313" defTabSz="6858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6858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6858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6858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6858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marL="0" indent="0" algn="ctr">
              <a:defRPr/>
            </a:pPr>
            <a:r>
              <a:rPr lang="en-US" altLang="it-IT" sz="1600" b="1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Sharing/Cooperation schemes/ concept</a:t>
            </a:r>
          </a:p>
        </p:txBody>
      </p:sp>
      <p:sp>
        <p:nvSpPr>
          <p:cNvPr id="27" name="AutoShape 11">
            <a:extLst>
              <a:ext uri="{FF2B5EF4-FFF2-40B4-BE49-F238E27FC236}">
                <a16:creationId xmlns:a16="http://schemas.microsoft.com/office/drawing/2014/main" id="{A9E7DF9D-1839-ADDD-D1A2-4CD3B969C4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3932" y="2294777"/>
            <a:ext cx="2698548" cy="711739"/>
          </a:xfrm>
          <a:prstGeom prst="roundRect">
            <a:avLst>
              <a:gd name="adj" fmla="val 21312"/>
            </a:avLst>
          </a:prstGeom>
          <a:solidFill>
            <a:schemeClr val="accent1">
              <a:lumMod val="75000"/>
            </a:schemeClr>
          </a:solidFill>
          <a:ln w="12700" algn="ctr">
            <a:noFill/>
            <a:round/>
            <a:headEnd/>
            <a:tailEnd/>
          </a:ln>
        </p:spPr>
        <p:txBody>
          <a:bodyPr wrap="square" anchor="ctr">
            <a:noAutofit/>
          </a:bodyPr>
          <a:lstStyle>
            <a:lvl1pPr marL="214313" indent="-214313" defTabSz="6858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6858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6858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6858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6858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marL="0" indent="0" algn="ctr">
              <a:defRPr/>
            </a:pPr>
            <a:r>
              <a:rPr lang="en-US" altLang="it-IT" sz="1600" b="1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Ride/asset sharing service and PT integration</a:t>
            </a:r>
          </a:p>
        </p:txBody>
      </p:sp>
      <p:sp>
        <p:nvSpPr>
          <p:cNvPr id="28" name="AutoShape 11">
            <a:extLst>
              <a:ext uri="{FF2B5EF4-FFF2-40B4-BE49-F238E27FC236}">
                <a16:creationId xmlns:a16="http://schemas.microsoft.com/office/drawing/2014/main" id="{1E83D59C-9267-AC61-3D5E-819D004BA0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12477" y="2311462"/>
            <a:ext cx="2698548" cy="711739"/>
          </a:xfrm>
          <a:prstGeom prst="roundRect">
            <a:avLst>
              <a:gd name="adj" fmla="val 21312"/>
            </a:avLst>
          </a:prstGeom>
          <a:solidFill>
            <a:schemeClr val="accent1">
              <a:lumMod val="75000"/>
            </a:schemeClr>
          </a:solidFill>
          <a:ln w="12700" algn="ctr">
            <a:noFill/>
            <a:round/>
            <a:headEnd/>
            <a:tailEnd/>
          </a:ln>
        </p:spPr>
        <p:txBody>
          <a:bodyPr wrap="square" anchor="ctr">
            <a:noAutofit/>
          </a:bodyPr>
          <a:lstStyle>
            <a:lvl1pPr marL="214313" indent="-214313" defTabSz="6858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6858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6858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6858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6858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marL="0" indent="0" algn="ctr">
              <a:defRPr/>
            </a:pPr>
            <a:r>
              <a:rPr lang="en-US" altLang="it-IT" sz="1600" b="1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Networking among the mobility  operators </a:t>
            </a:r>
          </a:p>
        </p:txBody>
      </p:sp>
      <p:pic>
        <p:nvPicPr>
          <p:cNvPr id="29" name="Immagine 28">
            <a:extLst>
              <a:ext uri="{FF2B5EF4-FFF2-40B4-BE49-F238E27FC236}">
                <a16:creationId xmlns:a16="http://schemas.microsoft.com/office/drawing/2014/main" id="{D042EF12-7F14-0912-EDB9-5BC38144C1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4634" y="3126720"/>
            <a:ext cx="5797523" cy="2843547"/>
          </a:xfrm>
          <a:prstGeom prst="rect">
            <a:avLst/>
          </a:prstGeom>
        </p:spPr>
      </p:pic>
      <p:pic>
        <p:nvPicPr>
          <p:cNvPr id="30" name="Immagine 29">
            <a:extLst>
              <a:ext uri="{FF2B5EF4-FFF2-40B4-BE49-F238E27FC236}">
                <a16:creationId xmlns:a16="http://schemas.microsoft.com/office/drawing/2014/main" id="{D7E0AB9C-B502-55D7-9A90-E09E3E4FE70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8312"/>
          <a:stretch/>
        </p:blipFill>
        <p:spPr>
          <a:xfrm>
            <a:off x="375816" y="1263755"/>
            <a:ext cx="3270970" cy="209541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1" name="Immagine 30">
            <a:extLst>
              <a:ext uri="{FF2B5EF4-FFF2-40B4-BE49-F238E27FC236}">
                <a16:creationId xmlns:a16="http://schemas.microsoft.com/office/drawing/2014/main" id="{2064F717-E3DB-7B7D-AA2C-D7F436AC625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12268" y="3457018"/>
            <a:ext cx="4371223" cy="2354199"/>
          </a:xfrm>
          <a:prstGeom prst="rect">
            <a:avLst/>
          </a:prstGeom>
        </p:spPr>
      </p:pic>
      <p:pic>
        <p:nvPicPr>
          <p:cNvPr id="32" name="Immagine 65">
            <a:extLst>
              <a:ext uri="{FF2B5EF4-FFF2-40B4-BE49-F238E27FC236}">
                <a16:creationId xmlns:a16="http://schemas.microsoft.com/office/drawing/2014/main" id="{1FF347AC-CAD8-29E2-69FD-C75C448C91F4}"/>
              </a:ext>
            </a:extLst>
          </p:cNvPr>
          <p:cNvPicPr>
            <a:picLocks/>
          </p:cNvPicPr>
          <p:nvPr/>
        </p:nvPicPr>
        <p:blipFill>
          <a:blip r:embed="rId7" cstate="print">
            <a:clrChange>
              <a:clrFrom>
                <a:srgbClr val="E5E5E5"/>
              </a:clrFrom>
              <a:clrTo>
                <a:srgbClr val="E5E5E5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116" b="94709" l="2885" r="97390">
                        <a14:foregroundMark x1="20467" y1="77778" x2="20467" y2="77778"/>
                        <a14:foregroundMark x1="24588" y1="84127" x2="24588" y2="84127"/>
                        <a14:foregroundMark x1="29533" y1="87302" x2="29533" y2="87302"/>
                        <a14:foregroundMark x1="32143" y1="84127" x2="32143" y2="84127"/>
                        <a14:foregroundMark x1="38462" y1="95767" x2="38462" y2="95767"/>
                        <a14:foregroundMark x1="6868" y1="55026" x2="6868" y2="55026"/>
                        <a14:foregroundMark x1="4121" y1="49735" x2="4121" y2="49735"/>
                        <a14:foregroundMark x1="2885" y1="47090" x2="2885" y2="47090"/>
                        <a14:foregroundMark x1="94231" y1="58201" x2="94231" y2="58201"/>
                        <a14:foregroundMark x1="86401" y1="5820" x2="86401" y2="5820"/>
                        <a14:foregroundMark x1="97527" y1="16931" x2="97527" y2="16931"/>
                        <a14:foregroundMark x1="82280" y1="5291" x2="82280" y2="5291"/>
                        <a14:foregroundMark x1="84753" y1="2116" x2="84753" y2="21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49395">
            <a:off x="-70321" y="4165285"/>
            <a:ext cx="1656102" cy="502136"/>
          </a:xfrm>
          <a:prstGeom prst="rect">
            <a:avLst/>
          </a:prstGeom>
        </p:spPr>
      </p:pic>
      <p:pic>
        <p:nvPicPr>
          <p:cNvPr id="33" name="Immagine 65">
            <a:extLst>
              <a:ext uri="{FF2B5EF4-FFF2-40B4-BE49-F238E27FC236}">
                <a16:creationId xmlns:a16="http://schemas.microsoft.com/office/drawing/2014/main" id="{2B32E2AB-8409-5593-AC51-2CC32BB2EA1C}"/>
              </a:ext>
            </a:extLst>
          </p:cNvPr>
          <p:cNvPicPr>
            <a:picLocks/>
          </p:cNvPicPr>
          <p:nvPr/>
        </p:nvPicPr>
        <p:blipFill>
          <a:blip r:embed="rId7" cstate="print">
            <a:clrChange>
              <a:clrFrom>
                <a:srgbClr val="E5E5E5"/>
              </a:clrFrom>
              <a:clrTo>
                <a:srgbClr val="E5E5E5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116" b="94709" l="2885" r="97390">
                        <a14:foregroundMark x1="20467" y1="77778" x2="20467" y2="77778"/>
                        <a14:foregroundMark x1="24588" y1="84127" x2="24588" y2="84127"/>
                        <a14:foregroundMark x1="29533" y1="87302" x2="29533" y2="87302"/>
                        <a14:foregroundMark x1="32143" y1="84127" x2="32143" y2="84127"/>
                        <a14:foregroundMark x1="38462" y1="95767" x2="38462" y2="95767"/>
                        <a14:foregroundMark x1="6868" y1="55026" x2="6868" y2="55026"/>
                        <a14:foregroundMark x1="4121" y1="49735" x2="4121" y2="49735"/>
                        <a14:foregroundMark x1="2885" y1="47090" x2="2885" y2="47090"/>
                        <a14:foregroundMark x1="94231" y1="58201" x2="94231" y2="58201"/>
                        <a14:foregroundMark x1="86401" y1="5820" x2="86401" y2="5820"/>
                        <a14:foregroundMark x1="97527" y1="16931" x2="97527" y2="16931"/>
                        <a14:foregroundMark x1="82280" y1="5291" x2="82280" y2="5291"/>
                        <a14:foregroundMark x1="84753" y1="2116" x2="84753" y2="21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329174" flipH="1">
            <a:off x="3743538" y="2188693"/>
            <a:ext cx="1656102" cy="502136"/>
          </a:xfrm>
          <a:prstGeom prst="rect">
            <a:avLst/>
          </a:prstGeom>
        </p:spPr>
      </p:pic>
      <p:sp>
        <p:nvSpPr>
          <p:cNvPr id="35" name="AutoShape 22">
            <a:extLst>
              <a:ext uri="{FF2B5EF4-FFF2-40B4-BE49-F238E27FC236}">
                <a16:creationId xmlns:a16="http://schemas.microsoft.com/office/drawing/2014/main" id="{E4E46DDC-BAAE-28F6-C571-244C8FD94B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0206" y="5709714"/>
            <a:ext cx="2101797" cy="239955"/>
          </a:xfrm>
          <a:prstGeom prst="roundRect">
            <a:avLst>
              <a:gd name="adj" fmla="val 11120"/>
            </a:avLst>
          </a:prstGeom>
          <a:solidFill>
            <a:schemeClr val="accent4">
              <a:alpha val="90000"/>
            </a:schemeClr>
          </a:solidFill>
          <a:ln>
            <a:solidFill>
              <a:schemeClr val="accent1"/>
            </a:solidFill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9899" tIns="34950" rIns="69899" bIns="34950" numCol="1" anchor="t" anchorCtr="0" compatLnSpc="1">
            <a:prstTxWarp prst="textNoShape">
              <a:avLst/>
            </a:prstTxWarp>
          </a:bodyPr>
          <a:lstStyle/>
          <a:p>
            <a:pPr algn="ctr" defTabSz="69891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it-IT" b="1" dirty="0">
                <a:solidFill>
                  <a:srgbClr val="00206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Physical layer </a:t>
            </a:r>
          </a:p>
        </p:txBody>
      </p:sp>
      <p:sp>
        <p:nvSpPr>
          <p:cNvPr id="36" name="AutoShape 22">
            <a:extLst>
              <a:ext uri="{FF2B5EF4-FFF2-40B4-BE49-F238E27FC236}">
                <a16:creationId xmlns:a16="http://schemas.microsoft.com/office/drawing/2014/main" id="{B93984BA-FEE4-4BE7-428D-667A5F49BF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30169" y="5713497"/>
            <a:ext cx="2101797" cy="233613"/>
          </a:xfrm>
          <a:prstGeom prst="roundRect">
            <a:avLst>
              <a:gd name="adj" fmla="val 11120"/>
            </a:avLst>
          </a:prstGeom>
          <a:solidFill>
            <a:schemeClr val="accent4">
              <a:alpha val="90000"/>
            </a:schemeClr>
          </a:solidFill>
          <a:ln>
            <a:solidFill>
              <a:schemeClr val="accent1"/>
            </a:solidFill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9899" tIns="34950" rIns="69899" bIns="34950" numCol="1" anchor="t" anchorCtr="0" compatLnSpc="1">
            <a:prstTxWarp prst="textNoShape">
              <a:avLst/>
            </a:prstTxWarp>
          </a:bodyPr>
          <a:lstStyle/>
          <a:p>
            <a:pPr algn="ctr" defTabSz="69891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it-IT" b="1" dirty="0">
                <a:solidFill>
                  <a:srgbClr val="00206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Digital layer </a:t>
            </a:r>
          </a:p>
        </p:txBody>
      </p:sp>
    </p:spTree>
    <p:extLst>
      <p:ext uri="{BB962C8B-B14F-4D97-AF65-F5344CB8AC3E}">
        <p14:creationId xmlns:p14="http://schemas.microsoft.com/office/powerpoint/2010/main" val="14911446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9"/>
          <p:cNvSpPr txBox="1">
            <a:spLocks noGrp="1"/>
          </p:cNvSpPr>
          <p:nvPr>
            <p:ph type="ctrTitle"/>
          </p:nvPr>
        </p:nvSpPr>
        <p:spPr>
          <a:xfrm>
            <a:off x="442912" y="0"/>
            <a:ext cx="9196387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en-US" sz="3600" dirty="0">
                <a:latin typeface="Arial"/>
                <a:ea typeface="Arial"/>
                <a:cs typeface="Arial"/>
                <a:sym typeface="Arial"/>
              </a:rPr>
              <a:t>Sustainable rural mobility: the direction forward </a:t>
            </a:r>
            <a:br>
              <a:rPr lang="en-US" sz="3600" dirty="0">
                <a:latin typeface="Arial"/>
                <a:ea typeface="Arial"/>
                <a:cs typeface="Arial"/>
                <a:sym typeface="Arial"/>
              </a:rPr>
            </a:br>
            <a:endParaRPr sz="4400" dirty="0"/>
          </a:p>
        </p:txBody>
      </p:sp>
      <p:sp>
        <p:nvSpPr>
          <p:cNvPr id="76" name="Segnaposto numero diapositiva 1">
            <a:extLst>
              <a:ext uri="{FF2B5EF4-FFF2-40B4-BE49-F238E27FC236}">
                <a16:creationId xmlns:a16="http://schemas.microsoft.com/office/drawing/2014/main" id="{EE828C3F-081D-F0EA-3B0D-19B412322E9B}"/>
              </a:ext>
            </a:extLst>
          </p:cNvPr>
          <p:cNvSpPr txBox="1">
            <a:spLocks/>
          </p:cNvSpPr>
          <p:nvPr/>
        </p:nvSpPr>
        <p:spPr>
          <a:xfrm>
            <a:off x="11146971" y="6070600"/>
            <a:ext cx="74022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8699F50C-BE38-4BD0-BA84-9B090E1F2B9B}" type="slidenum">
              <a:rPr lang="it-IT" smtClean="0"/>
              <a:pPr/>
              <a:t>8</a:t>
            </a:fld>
            <a:endParaRPr lang="it-IT" dirty="0"/>
          </a:p>
        </p:txBody>
      </p:sp>
      <p:pic>
        <p:nvPicPr>
          <p:cNvPr id="18" name="Immagine 17">
            <a:extLst>
              <a:ext uri="{FF2B5EF4-FFF2-40B4-BE49-F238E27FC236}">
                <a16:creationId xmlns:a16="http://schemas.microsoft.com/office/drawing/2014/main" id="{82C19786-47D4-7FFC-A921-08B34052C14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679" b="4703"/>
          <a:stretch/>
        </p:blipFill>
        <p:spPr>
          <a:xfrm>
            <a:off x="442912" y="1083822"/>
            <a:ext cx="10440000" cy="4690356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42978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2"/>
          <p:cNvSpPr txBox="1">
            <a:spLocks noGrp="1"/>
          </p:cNvSpPr>
          <p:nvPr>
            <p:ph type="ctrTitle"/>
          </p:nvPr>
        </p:nvSpPr>
        <p:spPr>
          <a:xfrm>
            <a:off x="0" y="1958975"/>
            <a:ext cx="121920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0"/>
              <a:buFont typeface="Arial"/>
              <a:buNone/>
            </a:pPr>
            <a:r>
              <a:rPr lang="it-IT" sz="150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Thank </a:t>
            </a:r>
            <a:r>
              <a:rPr lang="it-IT" sz="15000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you</a:t>
            </a:r>
            <a:endParaRPr dirty="0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EF6439C0-8D05-01BB-ED96-D3191FBFE2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170" y="5075556"/>
            <a:ext cx="2352040" cy="1470025"/>
          </a:xfrm>
          <a:prstGeom prst="rect">
            <a:avLst/>
          </a:prstGeom>
        </p:spPr>
      </p:pic>
      <p:sp>
        <p:nvSpPr>
          <p:cNvPr id="8" name="Titolo 1">
            <a:extLst>
              <a:ext uri="{FF2B5EF4-FFF2-40B4-BE49-F238E27FC236}">
                <a16:creationId xmlns:a16="http://schemas.microsoft.com/office/drawing/2014/main" id="{FEE2A74B-FC5C-E08B-C9A7-2E96B590DD63}"/>
              </a:ext>
            </a:extLst>
          </p:cNvPr>
          <p:cNvSpPr txBox="1">
            <a:spLocks/>
          </p:cNvSpPr>
          <p:nvPr/>
        </p:nvSpPr>
        <p:spPr>
          <a:xfrm>
            <a:off x="700291" y="3429001"/>
            <a:ext cx="9393748" cy="1495696"/>
          </a:xfrm>
          <a:prstGeom prst="rect">
            <a:avLst/>
          </a:prstGeom>
        </p:spPr>
        <p:txBody>
          <a:bodyPr vert="horz" lIns="91440" tIns="45720" rIns="91440" bIns="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N" sz="43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it-IT" sz="1800" i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G.Ambrosino</a:t>
            </a:r>
            <a:r>
              <a:rPr lang="it-IT" sz="1800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it-IT" sz="1800" i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B.Finn</a:t>
            </a:r>
            <a:r>
              <a:rPr lang="it-IT" sz="1800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it-IT" sz="1800" i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A.Lorenzini</a:t>
            </a:r>
            <a:endParaRPr lang="it-IT" sz="1800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lnSpc>
                <a:spcPct val="100000"/>
              </a:lnSpc>
            </a:pPr>
            <a:endParaRPr lang="it-IT" sz="1800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lnSpc>
                <a:spcPct val="100000"/>
              </a:lnSpc>
            </a:pPr>
            <a:r>
              <a:rPr lang="it-IT" sz="1800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MemEx </a:t>
            </a:r>
            <a:r>
              <a:rPr lang="it-IT" sz="1800" i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Srl</a:t>
            </a:r>
            <a:endParaRPr lang="it-IT" sz="1800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lnSpc>
                <a:spcPct val="100000"/>
              </a:lnSpc>
            </a:pPr>
            <a:endParaRPr lang="it-IT" sz="1800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lnSpc>
                <a:spcPct val="100000"/>
              </a:lnSpc>
            </a:pPr>
            <a:r>
              <a:rPr lang="it-IT" sz="1800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giorgio.ambrosino@memexitaly.it</a:t>
            </a:r>
            <a:endParaRPr lang="it-IT" sz="18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177</Words>
  <Application>Microsoft Office PowerPoint</Application>
  <PresentationFormat>Widescreen</PresentationFormat>
  <Paragraphs>44</Paragraphs>
  <Slides>9</Slides>
  <Notes>9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8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9</vt:i4>
      </vt:variant>
    </vt:vector>
  </HeadingPairs>
  <TitlesOfParts>
    <vt:vector size="18" baseType="lpstr">
      <vt:lpstr>Microsoft JhengHei Light</vt:lpstr>
      <vt:lpstr>Arial</vt:lpstr>
      <vt:lpstr>Bahnschrift SemiBold SemiConden</vt:lpstr>
      <vt:lpstr>Calibri</vt:lpstr>
      <vt:lpstr>Corbel</vt:lpstr>
      <vt:lpstr>MarkPro-MediumItalic</vt:lpstr>
      <vt:lpstr>Open Sans</vt:lpstr>
      <vt:lpstr>Segoe UI</vt:lpstr>
      <vt:lpstr>Office Theme</vt:lpstr>
      <vt:lpstr>Presentazione standard di PowerPoint</vt:lpstr>
      <vt:lpstr>The relevance of local mobility initiatives in Rural Areas</vt:lpstr>
      <vt:lpstr>Rural-urban and rural-rural transport connections</vt:lpstr>
      <vt:lpstr>Find a blend of formal and informal forms of mobility services</vt:lpstr>
      <vt:lpstr>Demand Responsive Transport - DRTs </vt:lpstr>
      <vt:lpstr>Community-based solutions </vt:lpstr>
      <vt:lpstr>Service and digital solution integration </vt:lpstr>
      <vt:lpstr>Sustainable rural mobility: the direction forward  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Valentina Corvi</dc:creator>
  <cp:lastModifiedBy>Giorgio Ambrosino</cp:lastModifiedBy>
  <cp:revision>3</cp:revision>
  <dcterms:created xsi:type="dcterms:W3CDTF">2016-11-14T13:56:45Z</dcterms:created>
  <dcterms:modified xsi:type="dcterms:W3CDTF">2022-06-08T13:34:10Z</dcterms:modified>
</cp:coreProperties>
</file>