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7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8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13" r:id="rId5"/>
    <p:sldMasterId id="2147483725" r:id="rId6"/>
    <p:sldMasterId id="2147483727" r:id="rId7"/>
    <p:sldMasterId id="2147483730" r:id="rId8"/>
    <p:sldMasterId id="2147483742" r:id="rId9"/>
  </p:sldMasterIdLst>
  <p:notesMasterIdLst>
    <p:notesMasterId r:id="rId58"/>
  </p:notesMasterIdLst>
  <p:sldIdLst>
    <p:sldId id="261" r:id="rId10"/>
    <p:sldId id="274" r:id="rId11"/>
    <p:sldId id="268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8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6" r:id="rId49"/>
    <p:sldId id="312" r:id="rId50"/>
    <p:sldId id="317" r:id="rId51"/>
    <p:sldId id="297" r:id="rId52"/>
    <p:sldId id="314" r:id="rId53"/>
    <p:sldId id="315" r:id="rId54"/>
    <p:sldId id="313" r:id="rId55"/>
    <p:sldId id="318" r:id="rId56"/>
    <p:sldId id="272" r:id="rId5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5F43"/>
    <a:srgbClr val="E0255A"/>
    <a:srgbClr val="681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153"/>
    <p:restoredTop sz="94694"/>
  </p:normalViewPr>
  <p:slideViewPr>
    <p:cSldViewPr snapToGrid="0">
      <p:cViewPr varScale="1">
        <p:scale>
          <a:sx n="50" d="100"/>
          <a:sy n="50" d="100"/>
        </p:scale>
        <p:origin x="-1240" y="-10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4" Type="http://schemas.openxmlformats.org/officeDocument/2006/relationships/slide" Target="slides/slide5.xml"/><Relationship Id="rId15" Type="http://schemas.openxmlformats.org/officeDocument/2006/relationships/slide" Target="slides/slide6.xml"/><Relationship Id="rId16" Type="http://schemas.openxmlformats.org/officeDocument/2006/relationships/slide" Target="slides/slide7.xml"/><Relationship Id="rId17" Type="http://schemas.openxmlformats.org/officeDocument/2006/relationships/slide" Target="slides/slide8.xml"/><Relationship Id="rId18" Type="http://schemas.openxmlformats.org/officeDocument/2006/relationships/slide" Target="slides/slide9.xml"/><Relationship Id="rId19" Type="http://schemas.openxmlformats.org/officeDocument/2006/relationships/slide" Target="slides/slide10.xml"/><Relationship Id="rId63" Type="http://schemas.openxmlformats.org/officeDocument/2006/relationships/tableStyles" Target="tableStyles.xml"/><Relationship Id="rId50" Type="http://schemas.openxmlformats.org/officeDocument/2006/relationships/slide" Target="slides/slide41.xml"/><Relationship Id="rId51" Type="http://schemas.openxmlformats.org/officeDocument/2006/relationships/slide" Target="slides/slide42.xml"/><Relationship Id="rId52" Type="http://schemas.openxmlformats.org/officeDocument/2006/relationships/slide" Target="slides/slide43.xml"/><Relationship Id="rId53" Type="http://schemas.openxmlformats.org/officeDocument/2006/relationships/slide" Target="slides/slide44.xml"/><Relationship Id="rId54" Type="http://schemas.openxmlformats.org/officeDocument/2006/relationships/slide" Target="slides/slide45.xml"/><Relationship Id="rId55" Type="http://schemas.openxmlformats.org/officeDocument/2006/relationships/slide" Target="slides/slide46.xml"/><Relationship Id="rId56" Type="http://schemas.openxmlformats.org/officeDocument/2006/relationships/slide" Target="slides/slide47.xml"/><Relationship Id="rId57" Type="http://schemas.openxmlformats.org/officeDocument/2006/relationships/slide" Target="slides/slide48.xml"/><Relationship Id="rId58" Type="http://schemas.openxmlformats.org/officeDocument/2006/relationships/notesMaster" Target="notesMasters/notesMaster1.xml"/><Relationship Id="rId59" Type="http://schemas.openxmlformats.org/officeDocument/2006/relationships/printerSettings" Target="printerSettings/printerSettings1.bin"/><Relationship Id="rId40" Type="http://schemas.openxmlformats.org/officeDocument/2006/relationships/slide" Target="slides/slide31.xml"/><Relationship Id="rId41" Type="http://schemas.openxmlformats.org/officeDocument/2006/relationships/slide" Target="slides/slide32.xml"/><Relationship Id="rId42" Type="http://schemas.openxmlformats.org/officeDocument/2006/relationships/slide" Target="slides/slide33.xml"/><Relationship Id="rId43" Type="http://schemas.openxmlformats.org/officeDocument/2006/relationships/slide" Target="slides/slide34.xml"/><Relationship Id="rId44" Type="http://schemas.openxmlformats.org/officeDocument/2006/relationships/slide" Target="slides/slide35.xml"/><Relationship Id="rId45" Type="http://schemas.openxmlformats.org/officeDocument/2006/relationships/slide" Target="slides/slide36.xml"/><Relationship Id="rId46" Type="http://schemas.openxmlformats.org/officeDocument/2006/relationships/slide" Target="slides/slide37.xml"/><Relationship Id="rId47" Type="http://schemas.openxmlformats.org/officeDocument/2006/relationships/slide" Target="slides/slide38.xml"/><Relationship Id="rId48" Type="http://schemas.openxmlformats.org/officeDocument/2006/relationships/slide" Target="slides/slide39.xml"/><Relationship Id="rId49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9" Type="http://schemas.openxmlformats.org/officeDocument/2006/relationships/slideMaster" Target="slideMasters/slideMaster9.xml"/><Relationship Id="rId30" Type="http://schemas.openxmlformats.org/officeDocument/2006/relationships/slide" Target="slides/slide21.xml"/><Relationship Id="rId31" Type="http://schemas.openxmlformats.org/officeDocument/2006/relationships/slide" Target="slides/slide22.xml"/><Relationship Id="rId32" Type="http://schemas.openxmlformats.org/officeDocument/2006/relationships/slide" Target="slides/slide23.xml"/><Relationship Id="rId33" Type="http://schemas.openxmlformats.org/officeDocument/2006/relationships/slide" Target="slides/slide24.xml"/><Relationship Id="rId34" Type="http://schemas.openxmlformats.org/officeDocument/2006/relationships/slide" Target="slides/slide25.xml"/><Relationship Id="rId35" Type="http://schemas.openxmlformats.org/officeDocument/2006/relationships/slide" Target="slides/slide26.xml"/><Relationship Id="rId36" Type="http://schemas.openxmlformats.org/officeDocument/2006/relationships/slide" Target="slides/slide27.xml"/><Relationship Id="rId37" Type="http://schemas.openxmlformats.org/officeDocument/2006/relationships/slide" Target="slides/slide28.xml"/><Relationship Id="rId38" Type="http://schemas.openxmlformats.org/officeDocument/2006/relationships/slide" Target="slides/slide29.xml"/><Relationship Id="rId39" Type="http://schemas.openxmlformats.org/officeDocument/2006/relationships/slide" Target="slides/slide30.xml"/><Relationship Id="rId20" Type="http://schemas.openxmlformats.org/officeDocument/2006/relationships/slide" Target="slides/slide11.xml"/><Relationship Id="rId21" Type="http://schemas.openxmlformats.org/officeDocument/2006/relationships/slide" Target="slides/slide12.xml"/><Relationship Id="rId22" Type="http://schemas.openxmlformats.org/officeDocument/2006/relationships/slide" Target="slides/slide13.xml"/><Relationship Id="rId23" Type="http://schemas.openxmlformats.org/officeDocument/2006/relationships/slide" Target="slides/slide14.xml"/><Relationship Id="rId24" Type="http://schemas.openxmlformats.org/officeDocument/2006/relationships/slide" Target="slides/slide15.xml"/><Relationship Id="rId25" Type="http://schemas.openxmlformats.org/officeDocument/2006/relationships/slide" Target="slides/slide16.xml"/><Relationship Id="rId26" Type="http://schemas.openxmlformats.org/officeDocument/2006/relationships/slide" Target="slides/slide17.xml"/><Relationship Id="rId27" Type="http://schemas.openxmlformats.org/officeDocument/2006/relationships/slide" Target="slides/slide18.xml"/><Relationship Id="rId28" Type="http://schemas.openxmlformats.org/officeDocument/2006/relationships/slide" Target="slides/slide19.xml"/><Relationship Id="rId29" Type="http://schemas.openxmlformats.org/officeDocument/2006/relationships/slide" Target="slides/slide20.xml"/><Relationship Id="rId60" Type="http://schemas.openxmlformats.org/officeDocument/2006/relationships/presProps" Target="presProps.xml"/><Relationship Id="rId61" Type="http://schemas.openxmlformats.org/officeDocument/2006/relationships/viewProps" Target="viewProps.xml"/><Relationship Id="rId62" Type="http://schemas.openxmlformats.org/officeDocument/2006/relationships/theme" Target="theme/theme1.xml"/><Relationship Id="rId10" Type="http://schemas.openxmlformats.org/officeDocument/2006/relationships/slide" Target="slides/slide1.xml"/><Relationship Id="rId11" Type="http://schemas.openxmlformats.org/officeDocument/2006/relationships/slide" Target="slides/slide2.xml"/><Relationship Id="rId12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718FB3-CFCA-47D4-A7BB-321292EB79DD}" type="doc">
      <dgm:prSet loTypeId="urn:microsoft.com/office/officeart/2005/8/layout/hierarchy3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2AD7F1E-4B01-46A5-945A-0662DC90F0B2}">
      <dgm:prSet phldrT="[Text]" custT="1"/>
      <dgm:spPr>
        <a:xfrm>
          <a:off x="1422011" y="470"/>
          <a:ext cx="1357618" cy="678809"/>
        </a:xfrm>
        <a:solidFill>
          <a:srgbClr val="FFC000"/>
        </a:solidFill>
        <a:ln>
          <a:solidFill>
            <a:srgbClr val="002060"/>
          </a:solidFill>
        </a:ln>
      </dgm:spPr>
      <dgm:t>
        <a:bodyPr/>
        <a:lstStyle/>
        <a:p>
          <a:r>
            <a:rPr lang="en-GB" sz="18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5G Infrastructure</a:t>
          </a:r>
          <a:endParaRPr lang="en-US" sz="1800" dirty="0">
            <a:solidFill>
              <a:schemeClr val="tx1"/>
            </a:solidFill>
            <a:latin typeface="Calibri" panose="020F0502020204030204"/>
            <a:ea typeface="+mn-ea"/>
            <a:cs typeface="+mn-cs"/>
          </a:endParaRPr>
        </a:p>
      </dgm:t>
    </dgm:pt>
    <dgm:pt modelId="{DCCB9685-C56D-47A8-B218-0534903BF2AF}" type="parTrans" cxnId="{6796B192-5A0E-4BE5-9BF2-5845ED13413B}">
      <dgm:prSet/>
      <dgm:spPr/>
      <dgm:t>
        <a:bodyPr/>
        <a:lstStyle/>
        <a:p>
          <a:endParaRPr lang="en-US"/>
        </a:p>
      </dgm:t>
    </dgm:pt>
    <dgm:pt modelId="{0DC5A1DA-9E3C-42B1-87D5-509292A08203}" type="sibTrans" cxnId="{6796B192-5A0E-4BE5-9BF2-5845ED13413B}">
      <dgm:prSet/>
      <dgm:spPr/>
      <dgm:t>
        <a:bodyPr/>
        <a:lstStyle/>
        <a:p>
          <a:endParaRPr lang="en-US"/>
        </a:p>
      </dgm:t>
    </dgm:pt>
    <dgm:pt modelId="{F21A2281-0D40-4619-B00B-0D618C1F7C7A}">
      <dgm:prSet custT="1"/>
      <dgm:spPr>
        <a:xfrm>
          <a:off x="1693535" y="1697493"/>
          <a:ext cx="1086094" cy="678809"/>
        </a:xfrm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400" dirty="0">
              <a:solidFill>
                <a:srgbClr val="7030A0"/>
              </a:solidFill>
              <a:latin typeface="Calibri" panose="020F0502020204030204"/>
              <a:ea typeface="+mn-ea"/>
              <a:cs typeface="+mn-cs"/>
            </a:rPr>
            <a:t>5G Communities </a:t>
          </a:r>
        </a:p>
      </dgm:t>
    </dgm:pt>
    <dgm:pt modelId="{11F1E4F1-808D-45A0-9E98-B3BC4E87622A}" type="parTrans" cxnId="{3F191F96-10CF-4B79-AD8B-A27227010CC3}">
      <dgm:prSet/>
      <dgm:spPr>
        <a:xfrm>
          <a:off x="1557773" y="679279"/>
          <a:ext cx="135761" cy="1357618"/>
        </a:xfrm>
      </dgm:spPr>
      <dgm:t>
        <a:bodyPr/>
        <a:lstStyle/>
        <a:p>
          <a:endParaRPr lang="en-US" sz="2400"/>
        </a:p>
      </dgm:t>
    </dgm:pt>
    <dgm:pt modelId="{7639EFD9-7389-4357-A47B-CFC8BB7A43A1}" type="sibTrans" cxnId="{3F191F96-10CF-4B79-AD8B-A27227010CC3}">
      <dgm:prSet/>
      <dgm:spPr/>
      <dgm:t>
        <a:bodyPr/>
        <a:lstStyle/>
        <a:p>
          <a:endParaRPr lang="en-US"/>
        </a:p>
      </dgm:t>
    </dgm:pt>
    <dgm:pt modelId="{14D64AF6-9923-489E-932C-8CE38648149C}">
      <dgm:prSet custT="1"/>
      <dgm:spPr>
        <a:xfrm>
          <a:off x="3119034" y="470"/>
          <a:ext cx="1357618" cy="678809"/>
        </a:xfrm>
        <a:solidFill>
          <a:srgbClr val="FFC000"/>
        </a:solidFill>
        <a:ln>
          <a:solidFill>
            <a:srgbClr val="002060"/>
          </a:solidFill>
        </a:ln>
      </dgm:spPr>
      <dgm:t>
        <a:bodyPr/>
        <a:lstStyle/>
        <a:p>
          <a:r>
            <a:rPr lang="en-GB" sz="18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Backbone Infrastructure</a:t>
          </a:r>
        </a:p>
      </dgm:t>
    </dgm:pt>
    <dgm:pt modelId="{03858EE5-B656-4EF4-BF2A-8847FC39A3B7}" type="parTrans" cxnId="{59CA81AA-583E-4D47-A331-BFB9341D1740}">
      <dgm:prSet/>
      <dgm:spPr/>
      <dgm:t>
        <a:bodyPr/>
        <a:lstStyle/>
        <a:p>
          <a:endParaRPr lang="en-US"/>
        </a:p>
      </dgm:t>
    </dgm:pt>
    <dgm:pt modelId="{7D7DC0BD-BBEC-4E9C-8056-448BC0F59DFA}" type="sibTrans" cxnId="{59CA81AA-583E-4D47-A331-BFB9341D1740}">
      <dgm:prSet/>
      <dgm:spPr/>
      <dgm:t>
        <a:bodyPr/>
        <a:lstStyle/>
        <a:p>
          <a:endParaRPr lang="en-US"/>
        </a:p>
      </dgm:t>
    </dgm:pt>
    <dgm:pt modelId="{1DE57BC9-066B-4C22-BCF4-B7671E328CA9}">
      <dgm:prSet custT="1"/>
      <dgm:spPr>
        <a:xfrm>
          <a:off x="3390558" y="1697493"/>
          <a:ext cx="1086094" cy="678809"/>
        </a:xfrm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400" dirty="0">
              <a:solidFill>
                <a:srgbClr val="7030A0"/>
              </a:solidFill>
              <a:latin typeface="Calibri" panose="020F0502020204030204"/>
              <a:ea typeface="+mn-ea"/>
              <a:cs typeface="+mn-cs"/>
            </a:rPr>
            <a:t>Cloud Federations</a:t>
          </a:r>
        </a:p>
      </dgm:t>
    </dgm:pt>
    <dgm:pt modelId="{DD7D26D4-FEB8-4526-8045-7A714C3E31EF}" type="parTrans" cxnId="{CE1B2695-8BA6-48FB-B5A9-15294F84E65A}">
      <dgm:prSet/>
      <dgm:spPr>
        <a:xfrm>
          <a:off x="3254796" y="679279"/>
          <a:ext cx="135761" cy="1357618"/>
        </a:xfrm>
      </dgm:spPr>
      <dgm:t>
        <a:bodyPr/>
        <a:lstStyle/>
        <a:p>
          <a:endParaRPr lang="en-US" sz="2400"/>
        </a:p>
      </dgm:t>
    </dgm:pt>
    <dgm:pt modelId="{B4022FDC-CE0C-4C4D-A70D-6074C65FC1D3}" type="sibTrans" cxnId="{CE1B2695-8BA6-48FB-B5A9-15294F84E65A}">
      <dgm:prSet/>
      <dgm:spPr/>
      <dgm:t>
        <a:bodyPr/>
        <a:lstStyle/>
        <a:p>
          <a:endParaRPr lang="en-US"/>
        </a:p>
      </dgm:t>
    </dgm:pt>
    <dgm:pt modelId="{878558CE-D34D-44B8-A70E-89B2A2BB0DCF}">
      <dgm:prSet custT="1"/>
      <dgm:spPr>
        <a:xfrm>
          <a:off x="3390558" y="2546005"/>
          <a:ext cx="1086094" cy="678809"/>
        </a:xfrm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400" dirty="0" smtClean="0">
              <a:solidFill>
                <a:srgbClr val="7030A0"/>
              </a:solidFill>
              <a:latin typeface="Calibri" panose="020F0502020204030204"/>
              <a:ea typeface="+mn-ea"/>
              <a:cs typeface="+mn-cs"/>
            </a:rPr>
            <a:t>Global Gateways</a:t>
          </a:r>
          <a:endParaRPr lang="en-GB" sz="1400" dirty="0">
            <a:solidFill>
              <a:srgbClr val="7030A0"/>
            </a:solidFill>
            <a:latin typeface="Calibri" panose="020F0502020204030204"/>
            <a:ea typeface="+mn-ea"/>
            <a:cs typeface="+mn-cs"/>
          </a:endParaRPr>
        </a:p>
      </dgm:t>
    </dgm:pt>
    <dgm:pt modelId="{A766A285-4C55-4FC6-AE8C-2761663DAC19}" type="parTrans" cxnId="{572B479D-65CE-4F26-9B8A-3C9FB33979DD}">
      <dgm:prSet/>
      <dgm:spPr>
        <a:xfrm>
          <a:off x="3254796" y="679279"/>
          <a:ext cx="135761" cy="2206129"/>
        </a:xfrm>
      </dgm:spPr>
      <dgm:t>
        <a:bodyPr/>
        <a:lstStyle/>
        <a:p>
          <a:endParaRPr lang="en-US" sz="2400"/>
        </a:p>
      </dgm:t>
    </dgm:pt>
    <dgm:pt modelId="{A0280C7F-0EEE-4F6F-AAE9-2F8E02EAC881}" type="sibTrans" cxnId="{572B479D-65CE-4F26-9B8A-3C9FB33979DD}">
      <dgm:prSet/>
      <dgm:spPr/>
      <dgm:t>
        <a:bodyPr/>
        <a:lstStyle/>
        <a:p>
          <a:endParaRPr lang="en-US"/>
        </a:p>
      </dgm:t>
    </dgm:pt>
    <dgm:pt modelId="{CE580CE0-9189-4E2F-97F2-7B5B629C6CCC}">
      <dgm:prSet custT="1"/>
      <dgm:spPr>
        <a:xfrm>
          <a:off x="3390558" y="3394516"/>
          <a:ext cx="1086094" cy="678809"/>
        </a:xfrm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400" dirty="0" smtClean="0">
              <a:latin typeface="Calibri" panose="020F0502020204030204"/>
              <a:ea typeface="+mn-ea"/>
              <a:cs typeface="+mn-cs"/>
            </a:rPr>
            <a:t>HPC interconnection</a:t>
          </a:r>
          <a:endParaRPr lang="en-GB" sz="1400" dirty="0">
            <a:latin typeface="Calibri" panose="020F0502020204030204"/>
            <a:ea typeface="+mn-ea"/>
            <a:cs typeface="+mn-cs"/>
          </a:endParaRPr>
        </a:p>
      </dgm:t>
    </dgm:pt>
    <dgm:pt modelId="{4D96B62F-3B7E-4E9D-9413-3BB11E4762C4}" type="parTrans" cxnId="{B06540F4-4BA2-41AF-8CB6-5B9A615549BB}">
      <dgm:prSet/>
      <dgm:spPr>
        <a:xfrm>
          <a:off x="3254796" y="679279"/>
          <a:ext cx="135761" cy="3054641"/>
        </a:xfrm>
      </dgm:spPr>
      <dgm:t>
        <a:bodyPr/>
        <a:lstStyle/>
        <a:p>
          <a:endParaRPr lang="en-US" sz="2400"/>
        </a:p>
      </dgm:t>
    </dgm:pt>
    <dgm:pt modelId="{709CC7A0-6324-467A-BC08-A02CB4F364FB}" type="sibTrans" cxnId="{B06540F4-4BA2-41AF-8CB6-5B9A615549BB}">
      <dgm:prSet/>
      <dgm:spPr/>
      <dgm:t>
        <a:bodyPr/>
        <a:lstStyle/>
        <a:p>
          <a:endParaRPr lang="en-US"/>
        </a:p>
      </dgm:t>
    </dgm:pt>
    <dgm:pt modelId="{CC7F9790-20CB-4D76-803B-315384B3A93B}">
      <dgm:prSet custT="1"/>
      <dgm:spPr>
        <a:xfrm>
          <a:off x="4816057" y="470"/>
          <a:ext cx="1357618" cy="678809"/>
        </a:xfrm>
        <a:solidFill>
          <a:srgbClr val="FFC000"/>
        </a:solidFill>
        <a:ln>
          <a:solidFill>
            <a:srgbClr val="002060"/>
          </a:solidFill>
        </a:ln>
      </dgm:spPr>
      <dgm:t>
        <a:bodyPr/>
        <a:lstStyle/>
        <a:p>
          <a:r>
            <a:rPr lang="en-GB" sz="18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Synergy Actions</a:t>
          </a:r>
        </a:p>
      </dgm:t>
    </dgm:pt>
    <dgm:pt modelId="{C9D2A843-F00F-46D5-941C-937B363EF51E}" type="parTrans" cxnId="{0E8D1114-1B21-44AD-8D4A-BCB8B25CCCD9}">
      <dgm:prSet/>
      <dgm:spPr/>
      <dgm:t>
        <a:bodyPr/>
        <a:lstStyle/>
        <a:p>
          <a:endParaRPr lang="en-US"/>
        </a:p>
      </dgm:t>
    </dgm:pt>
    <dgm:pt modelId="{FDD79D60-BAFE-4049-98CB-E7B183C6AFC3}" type="sibTrans" cxnId="{0E8D1114-1B21-44AD-8D4A-BCB8B25CCCD9}">
      <dgm:prSet/>
      <dgm:spPr/>
      <dgm:t>
        <a:bodyPr/>
        <a:lstStyle/>
        <a:p>
          <a:endParaRPr lang="en-US"/>
        </a:p>
      </dgm:t>
    </dgm:pt>
    <dgm:pt modelId="{7611DBB5-8744-4F16-A474-2A783F03453C}">
      <dgm:prSet phldrT="[Text]" custT="1"/>
      <dgm:spPr>
        <a:xfrm>
          <a:off x="1693535" y="848982"/>
          <a:ext cx="1086094" cy="678809"/>
        </a:xfrm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400" dirty="0">
              <a:solidFill>
                <a:srgbClr val="7030A0"/>
              </a:solidFill>
              <a:latin typeface="Calibri" panose="020F0502020204030204"/>
              <a:ea typeface="+mn-ea"/>
              <a:cs typeface="+mn-cs"/>
            </a:rPr>
            <a:t>5G Corridors</a:t>
          </a:r>
          <a:endParaRPr lang="en-US" sz="1400" dirty="0">
            <a:solidFill>
              <a:srgbClr val="7030A0"/>
            </a:solidFill>
            <a:latin typeface="Calibri" panose="020F0502020204030204"/>
            <a:ea typeface="+mn-ea"/>
            <a:cs typeface="+mn-cs"/>
          </a:endParaRPr>
        </a:p>
      </dgm:t>
    </dgm:pt>
    <dgm:pt modelId="{45788A5D-EA9E-43C2-B7C0-497672D2A5B4}" type="parTrans" cxnId="{42E6D25D-DA28-470F-B868-592F3609C45C}">
      <dgm:prSet/>
      <dgm:spPr>
        <a:xfrm>
          <a:off x="1557773" y="679279"/>
          <a:ext cx="135761" cy="509106"/>
        </a:xfrm>
      </dgm:spPr>
      <dgm:t>
        <a:bodyPr/>
        <a:lstStyle/>
        <a:p>
          <a:endParaRPr lang="en-US" sz="2400"/>
        </a:p>
      </dgm:t>
    </dgm:pt>
    <dgm:pt modelId="{C879791D-DFE1-403A-A15E-FE4CF318644A}" type="sibTrans" cxnId="{42E6D25D-DA28-470F-B868-592F3609C45C}">
      <dgm:prSet/>
      <dgm:spPr/>
      <dgm:t>
        <a:bodyPr/>
        <a:lstStyle/>
        <a:p>
          <a:endParaRPr lang="en-US"/>
        </a:p>
      </dgm:t>
    </dgm:pt>
    <dgm:pt modelId="{31C9FA25-544B-4370-B4EF-923EF967F66D}">
      <dgm:prSet custT="1"/>
      <dgm:spPr>
        <a:xfrm>
          <a:off x="3390558" y="848982"/>
          <a:ext cx="1086094" cy="678809"/>
        </a:xfrm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400" dirty="0">
              <a:latin typeface="Calibri" panose="020F0502020204030204"/>
              <a:ea typeface="+mn-ea"/>
              <a:cs typeface="+mn-cs"/>
            </a:rPr>
            <a:t>Quantum Communication Infrastructure</a:t>
          </a:r>
        </a:p>
      </dgm:t>
    </dgm:pt>
    <dgm:pt modelId="{64F88E25-46B8-4F71-A10C-1B383A3BF4FF}" type="parTrans" cxnId="{31B75C02-94D5-4EC3-A2A7-AEDC41594229}">
      <dgm:prSet/>
      <dgm:spPr>
        <a:xfrm>
          <a:off x="3254796" y="679279"/>
          <a:ext cx="135761" cy="509106"/>
        </a:xfrm>
      </dgm:spPr>
      <dgm:t>
        <a:bodyPr/>
        <a:lstStyle/>
        <a:p>
          <a:endParaRPr lang="en-US" sz="2400"/>
        </a:p>
      </dgm:t>
    </dgm:pt>
    <dgm:pt modelId="{E0B2AF6E-1D22-492F-95EA-82B8D47266EB}" type="sibTrans" cxnId="{31B75C02-94D5-4EC3-A2A7-AEDC41594229}">
      <dgm:prSet/>
      <dgm:spPr/>
      <dgm:t>
        <a:bodyPr/>
        <a:lstStyle/>
        <a:p>
          <a:endParaRPr lang="en-US"/>
        </a:p>
      </dgm:t>
    </dgm:pt>
    <dgm:pt modelId="{024E3C6B-3A11-445D-BCBF-FB25C427940B}">
      <dgm:prSet custT="1"/>
      <dgm:spPr>
        <a:xfrm>
          <a:off x="5087580" y="848982"/>
          <a:ext cx="1086094" cy="678809"/>
        </a:xfrm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400" dirty="0">
              <a:solidFill>
                <a:srgbClr val="7030A0"/>
              </a:solidFill>
              <a:latin typeface="Calibri" panose="020F0502020204030204"/>
              <a:ea typeface="+mn-ea"/>
              <a:cs typeface="+mn-cs"/>
            </a:rPr>
            <a:t>Operational Digital Platforms</a:t>
          </a:r>
        </a:p>
      </dgm:t>
    </dgm:pt>
    <dgm:pt modelId="{82E7A5F8-6359-46C9-8A0E-711D8DDBC081}" type="parTrans" cxnId="{C6F022A0-0715-4252-BD4C-6828991FF833}">
      <dgm:prSet/>
      <dgm:spPr>
        <a:xfrm>
          <a:off x="4951819" y="679279"/>
          <a:ext cx="135761" cy="509106"/>
        </a:xfrm>
      </dgm:spPr>
      <dgm:t>
        <a:bodyPr/>
        <a:lstStyle/>
        <a:p>
          <a:endParaRPr lang="en-US" sz="2400"/>
        </a:p>
      </dgm:t>
    </dgm:pt>
    <dgm:pt modelId="{4CCFBF85-408E-4F5B-9AFC-3CBA5DF09B43}" type="sibTrans" cxnId="{C6F022A0-0715-4252-BD4C-6828991FF833}">
      <dgm:prSet/>
      <dgm:spPr/>
      <dgm:t>
        <a:bodyPr/>
        <a:lstStyle/>
        <a:p>
          <a:endParaRPr lang="en-US"/>
        </a:p>
      </dgm:t>
    </dgm:pt>
    <dgm:pt modelId="{7524735B-6825-4775-B3F6-CD988CBAA712}">
      <dgm:prSet custT="1"/>
      <dgm:spPr>
        <a:xfrm>
          <a:off x="6513080" y="470"/>
          <a:ext cx="1357618" cy="678809"/>
        </a:xfrm>
        <a:solidFill>
          <a:srgbClr val="FFC000"/>
        </a:solidFill>
        <a:ln>
          <a:solidFill>
            <a:srgbClr val="002060"/>
          </a:solidFill>
        </a:ln>
      </dgm:spPr>
      <dgm:t>
        <a:bodyPr/>
        <a:lstStyle/>
        <a:p>
          <a:r>
            <a:rPr lang="en-GB" sz="18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Programme Support Actions</a:t>
          </a:r>
        </a:p>
      </dgm:t>
    </dgm:pt>
    <dgm:pt modelId="{AF8011B7-F640-4441-A786-41D9FEBA6AF2}" type="sibTrans" cxnId="{AB87D3FE-5F59-4BED-A315-5AADBE6F6DC4}">
      <dgm:prSet/>
      <dgm:spPr/>
      <dgm:t>
        <a:bodyPr/>
        <a:lstStyle/>
        <a:p>
          <a:endParaRPr lang="en-US"/>
        </a:p>
      </dgm:t>
    </dgm:pt>
    <dgm:pt modelId="{21D13904-A85D-4ABA-9175-B8C69A7AFC00}" type="parTrans" cxnId="{AB87D3FE-5F59-4BED-A315-5AADBE6F6DC4}">
      <dgm:prSet/>
      <dgm:spPr/>
      <dgm:t>
        <a:bodyPr/>
        <a:lstStyle/>
        <a:p>
          <a:endParaRPr lang="en-US"/>
        </a:p>
      </dgm:t>
    </dgm:pt>
    <dgm:pt modelId="{478BDF67-8D4F-4AE2-BF27-BBFFEE5F8742}">
      <dgm:prSet custT="1"/>
      <dgm:spPr>
        <a:xfrm>
          <a:off x="8210103" y="470"/>
          <a:ext cx="1357618" cy="678809"/>
        </a:xfrm>
        <a:solidFill>
          <a:schemeClr val="accent5">
            <a:lumMod val="40000"/>
            <a:lumOff val="60000"/>
          </a:schemeClr>
        </a:solidFill>
        <a:ln w="28575">
          <a:solidFill>
            <a:schemeClr val="tx2">
              <a:lumMod val="75000"/>
            </a:schemeClr>
          </a:solidFill>
          <a:prstDash val="dashDot"/>
        </a:ln>
      </dgm:spPr>
      <dgm:t>
        <a:bodyPr/>
        <a:lstStyle/>
        <a:p>
          <a:r>
            <a:rPr lang="en-GB" sz="1800" b="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Blending Implementing Modes</a:t>
          </a:r>
          <a:endParaRPr lang="en-GB" sz="1800" b="0" dirty="0">
            <a:solidFill>
              <a:schemeClr val="tx1"/>
            </a:solidFill>
            <a:latin typeface="Calibri" panose="020F0502020204030204"/>
            <a:ea typeface="+mn-ea"/>
            <a:cs typeface="+mn-cs"/>
          </a:endParaRPr>
        </a:p>
      </dgm:t>
    </dgm:pt>
    <dgm:pt modelId="{353ADA71-D6B1-48E1-BEE6-9F79151D3CA6}" type="sibTrans" cxnId="{1B7E8FE5-78FF-4EE6-B142-B8D9CF4E8B2A}">
      <dgm:prSet/>
      <dgm:spPr/>
      <dgm:t>
        <a:bodyPr/>
        <a:lstStyle/>
        <a:p>
          <a:endParaRPr lang="en-US"/>
        </a:p>
      </dgm:t>
    </dgm:pt>
    <dgm:pt modelId="{352F1FF2-E6C1-48FB-AEDE-C76066CA4C6D}" type="parTrans" cxnId="{1B7E8FE5-78FF-4EE6-B142-B8D9CF4E8B2A}">
      <dgm:prSet/>
      <dgm:spPr/>
      <dgm:t>
        <a:bodyPr/>
        <a:lstStyle/>
        <a:p>
          <a:endParaRPr lang="en-US"/>
        </a:p>
      </dgm:t>
    </dgm:pt>
    <dgm:pt modelId="{7CD6C9C8-10C3-49C0-9687-852D449C830B}">
      <dgm:prSet custT="1"/>
      <dgm:spPr>
        <a:xfrm>
          <a:off x="6784603" y="848982"/>
          <a:ext cx="1086094" cy="678809"/>
        </a:xfrm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400" dirty="0">
              <a:latin typeface="Calibri" panose="020F0502020204030204"/>
              <a:ea typeface="+mn-ea"/>
              <a:cs typeface="+mn-cs"/>
            </a:rPr>
            <a:t>Studies, Communications &amp; Other measures</a:t>
          </a:r>
        </a:p>
      </dgm:t>
    </dgm:pt>
    <dgm:pt modelId="{7CDAB264-542E-4FF6-9DFD-1C8933261A03}" type="parTrans" cxnId="{76E6B62C-74DB-46D2-92BB-54AF8FE333F4}">
      <dgm:prSet/>
      <dgm:spPr>
        <a:xfrm>
          <a:off x="6648842" y="679279"/>
          <a:ext cx="135761" cy="509106"/>
        </a:xfrm>
      </dgm:spPr>
      <dgm:t>
        <a:bodyPr/>
        <a:lstStyle/>
        <a:p>
          <a:endParaRPr lang="en-US" sz="2400"/>
        </a:p>
      </dgm:t>
    </dgm:pt>
    <dgm:pt modelId="{02BEA847-16EE-4A57-9DBE-0C7AA0CE6044}" type="sibTrans" cxnId="{76E6B62C-74DB-46D2-92BB-54AF8FE333F4}">
      <dgm:prSet/>
      <dgm:spPr/>
      <dgm:t>
        <a:bodyPr/>
        <a:lstStyle/>
        <a:p>
          <a:endParaRPr lang="en-US"/>
        </a:p>
      </dgm:t>
    </dgm:pt>
    <dgm:pt modelId="{445655BD-D588-4B45-BEA9-8D7F9EDEAA5A}">
      <dgm:prSet custT="1"/>
      <dgm:spPr>
        <a:xfrm>
          <a:off x="6784603" y="3394516"/>
          <a:ext cx="1086094" cy="678809"/>
        </a:xfrm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400" dirty="0">
              <a:solidFill>
                <a:srgbClr val="7030A0"/>
              </a:solidFill>
              <a:latin typeface="Calibri" panose="020F0502020204030204"/>
              <a:ea typeface="+mn-ea"/>
              <a:cs typeface="+mn-cs"/>
            </a:rPr>
            <a:t>Broadband Competence Offices </a:t>
          </a:r>
        </a:p>
      </dgm:t>
    </dgm:pt>
    <dgm:pt modelId="{A2643349-88F9-4AEC-8E00-11FBA0E1DAB7}" type="parTrans" cxnId="{38F9CAAF-F9F5-4C52-831A-8BB7AE23E68F}">
      <dgm:prSet/>
      <dgm:spPr>
        <a:xfrm>
          <a:off x="6648842" y="679279"/>
          <a:ext cx="135761" cy="3054641"/>
        </a:xfrm>
      </dgm:spPr>
      <dgm:t>
        <a:bodyPr/>
        <a:lstStyle/>
        <a:p>
          <a:endParaRPr lang="en-US" sz="2400"/>
        </a:p>
      </dgm:t>
    </dgm:pt>
    <dgm:pt modelId="{951CC3E0-4DCD-4CF5-AB3E-627AB2D9FB0A}" type="sibTrans" cxnId="{38F9CAAF-F9F5-4C52-831A-8BB7AE23E68F}">
      <dgm:prSet/>
      <dgm:spPr/>
      <dgm:t>
        <a:bodyPr/>
        <a:lstStyle/>
        <a:p>
          <a:endParaRPr lang="en-US"/>
        </a:p>
      </dgm:t>
    </dgm:pt>
    <dgm:pt modelId="{95B88B97-2C74-46F2-B977-0E7E99D88013}">
      <dgm:prSet custT="1"/>
      <dgm:spPr>
        <a:xfrm>
          <a:off x="6784603" y="1697493"/>
          <a:ext cx="1086094" cy="678809"/>
        </a:xfrm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400" b="0" dirty="0">
              <a:solidFill>
                <a:srgbClr val="7030A0"/>
              </a:solidFill>
              <a:latin typeface="Calibri" panose="020F0502020204030204"/>
              <a:ea typeface="+mn-ea"/>
              <a:cs typeface="+mn-cs"/>
            </a:rPr>
            <a:t>Smart Communities Support Platform</a:t>
          </a:r>
        </a:p>
      </dgm:t>
    </dgm:pt>
    <dgm:pt modelId="{D0CFF007-E51D-4961-9A65-F5D771367294}" type="parTrans" cxnId="{EA61017E-B08D-40EB-94C5-B947FA249DED}">
      <dgm:prSet/>
      <dgm:spPr>
        <a:xfrm>
          <a:off x="6648842" y="679279"/>
          <a:ext cx="135761" cy="1357618"/>
        </a:xfrm>
      </dgm:spPr>
      <dgm:t>
        <a:bodyPr/>
        <a:lstStyle/>
        <a:p>
          <a:endParaRPr lang="en-US" sz="2400"/>
        </a:p>
      </dgm:t>
    </dgm:pt>
    <dgm:pt modelId="{7D6A8763-58D7-4F7D-B64D-0EC7812CFCDE}" type="sibTrans" cxnId="{EA61017E-B08D-40EB-94C5-B947FA249DED}">
      <dgm:prSet/>
      <dgm:spPr/>
      <dgm:t>
        <a:bodyPr/>
        <a:lstStyle/>
        <a:p>
          <a:endParaRPr lang="en-US"/>
        </a:p>
      </dgm:t>
    </dgm:pt>
    <dgm:pt modelId="{2473F775-9758-4FE0-A16D-AD6D8D9B7D84}">
      <dgm:prSet custT="1"/>
      <dgm:spPr>
        <a:xfrm>
          <a:off x="6784603" y="4243028"/>
          <a:ext cx="1086094" cy="678809"/>
        </a:xfrm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400" dirty="0">
              <a:solidFill>
                <a:srgbClr val="7030A0"/>
              </a:solidFill>
              <a:latin typeface="Calibri" panose="020F0502020204030204"/>
              <a:ea typeface="+mn-ea"/>
              <a:cs typeface="+mn-cs"/>
            </a:rPr>
            <a:t>5G Strategic Deployment Agenda </a:t>
          </a:r>
        </a:p>
      </dgm:t>
    </dgm:pt>
    <dgm:pt modelId="{9A7F2F95-F7F1-4D73-B724-46B3B6DCF87C}" type="parTrans" cxnId="{1DA73C06-E1E3-468C-8A26-9064C88672B0}">
      <dgm:prSet/>
      <dgm:spPr>
        <a:xfrm>
          <a:off x="6648842" y="679279"/>
          <a:ext cx="135761" cy="3903152"/>
        </a:xfrm>
      </dgm:spPr>
      <dgm:t>
        <a:bodyPr/>
        <a:lstStyle/>
        <a:p>
          <a:endParaRPr lang="en-US" sz="2400"/>
        </a:p>
      </dgm:t>
    </dgm:pt>
    <dgm:pt modelId="{05B7470E-689D-4D65-8896-28A0F8A7ECB8}" type="sibTrans" cxnId="{1DA73C06-E1E3-468C-8A26-9064C88672B0}">
      <dgm:prSet/>
      <dgm:spPr/>
      <dgm:t>
        <a:bodyPr/>
        <a:lstStyle/>
        <a:p>
          <a:endParaRPr lang="en-US"/>
        </a:p>
      </dgm:t>
    </dgm:pt>
    <dgm:pt modelId="{F719E825-AB99-4574-B3CB-D6CB5AE795D0}">
      <dgm:prSet custT="1"/>
      <dgm:spPr>
        <a:xfrm>
          <a:off x="6784603" y="2546005"/>
          <a:ext cx="1086094" cy="678809"/>
        </a:xfrm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400" b="0" dirty="0">
              <a:latin typeface="Calibri" panose="020F0502020204030204"/>
              <a:ea typeface="+mn-ea"/>
              <a:cs typeface="+mn-cs"/>
            </a:rPr>
            <a:t>Programme Monitoring and Impact</a:t>
          </a:r>
        </a:p>
      </dgm:t>
    </dgm:pt>
    <dgm:pt modelId="{DA63BB74-A78C-46EC-B23C-508BD33833B2}" type="parTrans" cxnId="{E787DC18-279B-4C0D-9D05-36C5CBCDADFC}">
      <dgm:prSet/>
      <dgm:spPr>
        <a:xfrm>
          <a:off x="6648842" y="679279"/>
          <a:ext cx="135761" cy="2206129"/>
        </a:xfrm>
      </dgm:spPr>
      <dgm:t>
        <a:bodyPr/>
        <a:lstStyle/>
        <a:p>
          <a:endParaRPr lang="en-US" sz="2400"/>
        </a:p>
      </dgm:t>
    </dgm:pt>
    <dgm:pt modelId="{AFAD4E09-DCFE-4037-87B8-0A9BA0399C38}" type="sibTrans" cxnId="{E787DC18-279B-4C0D-9D05-36C5CBCDADFC}">
      <dgm:prSet/>
      <dgm:spPr/>
      <dgm:t>
        <a:bodyPr/>
        <a:lstStyle/>
        <a:p>
          <a:endParaRPr lang="en-US"/>
        </a:p>
      </dgm:t>
    </dgm:pt>
    <dgm:pt modelId="{3B591142-9E80-491C-B3E6-ECD452B01AA1}" type="pres">
      <dgm:prSet presAssocID="{63718FB3-CFCA-47D4-A7BB-321292EB79D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1B71BA1-9B68-4D4F-A536-E1FC8A544F8A}" type="pres">
      <dgm:prSet presAssocID="{B2AD7F1E-4B01-46A5-945A-0662DC90F0B2}" presName="root" presStyleCnt="0"/>
      <dgm:spPr/>
    </dgm:pt>
    <dgm:pt modelId="{9893AD5F-3394-48AD-9880-D63E925B912C}" type="pres">
      <dgm:prSet presAssocID="{B2AD7F1E-4B01-46A5-945A-0662DC90F0B2}" presName="rootComposite" presStyleCnt="0"/>
      <dgm:spPr/>
    </dgm:pt>
    <dgm:pt modelId="{F38FDC7C-22D4-48A5-B68D-8B26CBF3FC33}" type="pres">
      <dgm:prSet presAssocID="{B2AD7F1E-4B01-46A5-945A-0662DC90F0B2}" presName="rootText" presStyleLbl="node1" presStyleIdx="0" presStyleCnt="5" custScaleX="112884" custLinFactNeighborX="-2545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0A82DC94-1C42-4870-8279-02EB70D3F11A}" type="pres">
      <dgm:prSet presAssocID="{B2AD7F1E-4B01-46A5-945A-0662DC90F0B2}" presName="rootConnector" presStyleLbl="node1" presStyleIdx="0" presStyleCnt="5"/>
      <dgm:spPr/>
      <dgm:t>
        <a:bodyPr/>
        <a:lstStyle/>
        <a:p>
          <a:endParaRPr lang="en-US"/>
        </a:p>
      </dgm:t>
    </dgm:pt>
    <dgm:pt modelId="{F34A2CB2-6910-4F41-93BD-C357A267256E}" type="pres">
      <dgm:prSet presAssocID="{B2AD7F1E-4B01-46A5-945A-0662DC90F0B2}" presName="childShape" presStyleCnt="0"/>
      <dgm:spPr/>
    </dgm:pt>
    <dgm:pt modelId="{2964D5EC-CFF2-4576-8885-DB25408BEA23}" type="pres">
      <dgm:prSet presAssocID="{45788A5D-EA9E-43C2-B7C0-497672D2A5B4}" presName="Name13" presStyleLbl="parChTrans1D2" presStyleIdx="0" presStyleCnt="1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9106"/>
              </a:lnTo>
              <a:lnTo>
                <a:pt x="135761" y="50910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F05D95EF-4B99-47BD-97C7-D62A17468F50}" type="pres">
      <dgm:prSet presAssocID="{7611DBB5-8744-4F16-A474-2A783F03453C}" presName="childText" presStyleLbl="bgAcc1" presStyleIdx="0" presStyleCnt="12" custScaleX="108838" custLinFactNeighborX="-1525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375AA53B-117F-4AD5-A859-67E33C432B9F}" type="pres">
      <dgm:prSet presAssocID="{11F1E4F1-808D-45A0-9E98-B3BC4E87622A}" presName="Name13" presStyleLbl="parChTrans1D2" presStyleIdx="1" presStyleCnt="1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7618"/>
              </a:lnTo>
              <a:lnTo>
                <a:pt x="135761" y="1357618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3B9E4401-FB5A-42BB-8F76-27E82F073503}" type="pres">
      <dgm:prSet presAssocID="{F21A2281-0D40-4619-B00B-0D618C1F7C7A}" presName="childText" presStyleLbl="bgAcc1" presStyleIdx="1" presStyleCnt="12" custScaleX="113245" custLinFactNeighborX="-1525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2FE5091-DD94-4E1C-936C-51B1639AF04A}" type="pres">
      <dgm:prSet presAssocID="{14D64AF6-9923-489E-932C-8CE38648149C}" presName="root" presStyleCnt="0"/>
      <dgm:spPr/>
    </dgm:pt>
    <dgm:pt modelId="{3E1B301F-B1AC-4B9D-A92F-A9B1861524E6}" type="pres">
      <dgm:prSet presAssocID="{14D64AF6-9923-489E-932C-8CE38648149C}" presName="rootComposite" presStyleCnt="0"/>
      <dgm:spPr/>
    </dgm:pt>
    <dgm:pt modelId="{9910E27D-7E0E-4266-AE01-32582E070DAB}" type="pres">
      <dgm:prSet presAssocID="{14D64AF6-9923-489E-932C-8CE38648149C}" presName="rootText" presStyleLbl="node1" presStyleIdx="1" presStyleCnt="5" custScaleX="117769" custLinFactNeighborX="-17675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D94BFE9D-9562-4A5B-BE5D-619A698998CC}" type="pres">
      <dgm:prSet presAssocID="{14D64AF6-9923-489E-932C-8CE38648149C}" presName="rootConnector" presStyleLbl="node1" presStyleIdx="1" presStyleCnt="5"/>
      <dgm:spPr/>
      <dgm:t>
        <a:bodyPr/>
        <a:lstStyle/>
        <a:p>
          <a:endParaRPr lang="en-US"/>
        </a:p>
      </dgm:t>
    </dgm:pt>
    <dgm:pt modelId="{F6F168F6-7136-4227-B3CB-D5F6835FB6A1}" type="pres">
      <dgm:prSet presAssocID="{14D64AF6-9923-489E-932C-8CE38648149C}" presName="childShape" presStyleCnt="0"/>
      <dgm:spPr/>
    </dgm:pt>
    <dgm:pt modelId="{C9B04988-2A2B-4442-AAB9-C19F3B612D32}" type="pres">
      <dgm:prSet presAssocID="{64F88E25-46B8-4F71-A10C-1B383A3BF4FF}" presName="Name13" presStyleLbl="parChTrans1D2" presStyleIdx="2" presStyleCnt="1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9106"/>
              </a:lnTo>
              <a:lnTo>
                <a:pt x="135761" y="50910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33E7E4DA-B5EC-4ABB-AADE-D28E9647E07C}" type="pres">
      <dgm:prSet presAssocID="{31C9FA25-544B-4370-B4EF-923EF967F66D}" presName="childText" presStyleLbl="bgAcc1" presStyleIdx="2" presStyleCnt="12" custScaleX="139913" custLinFactNeighborX="-2210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F728407B-BFD5-46F9-8A92-A575DDF8D301}" type="pres">
      <dgm:prSet presAssocID="{DD7D26D4-FEB8-4526-8045-7A714C3E31EF}" presName="Name13" presStyleLbl="parChTrans1D2" presStyleIdx="3" presStyleCnt="1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7618"/>
              </a:lnTo>
              <a:lnTo>
                <a:pt x="135761" y="1357618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EA587D33-28D7-40B6-98F0-E059F0B61F67}" type="pres">
      <dgm:prSet presAssocID="{1DE57BC9-066B-4C22-BCF4-B7671E328CA9}" presName="childText" presStyleLbl="bgAcc1" presStyleIdx="3" presStyleCnt="12" custScaleX="140130" custLinFactNeighborX="-2210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01D8C82E-AD02-47A8-B82C-578306BC7D75}" type="pres">
      <dgm:prSet presAssocID="{A766A285-4C55-4FC6-AE8C-2761663DAC19}" presName="Name13" presStyleLbl="parChTrans1D2" presStyleIdx="4" presStyleCnt="1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06129"/>
              </a:lnTo>
              <a:lnTo>
                <a:pt x="135761" y="2206129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6DBAF331-A64D-40A0-9672-D64D041A14AA}" type="pres">
      <dgm:prSet presAssocID="{878558CE-D34D-44B8-A70E-89B2A2BB0DCF}" presName="childText" presStyleLbl="bgAcc1" presStyleIdx="4" presStyleCnt="12" custScaleX="138547" custLinFactNeighborX="-2210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D9BC5FF8-29A4-4DD8-BD9F-285E9CD11CDC}" type="pres">
      <dgm:prSet presAssocID="{4D96B62F-3B7E-4E9D-9413-3BB11E4762C4}" presName="Name13" presStyleLbl="parChTrans1D2" presStyleIdx="5" presStyleCnt="1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4641"/>
              </a:lnTo>
              <a:lnTo>
                <a:pt x="135761" y="3054641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ACFDCD1E-47FA-4F52-946A-D29A4F3BD724}" type="pres">
      <dgm:prSet presAssocID="{CE580CE0-9189-4E2F-97F2-7B5B629C6CCC}" presName="childText" presStyleLbl="bgAcc1" presStyleIdx="5" presStyleCnt="12" custScaleX="137122" custLinFactNeighborX="-2210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2BEDBCEF-4586-4CC3-956C-E815778ACF3F}" type="pres">
      <dgm:prSet presAssocID="{CC7F9790-20CB-4D76-803B-315384B3A93B}" presName="root" presStyleCnt="0"/>
      <dgm:spPr/>
    </dgm:pt>
    <dgm:pt modelId="{1DEF3C25-52DC-4F2C-8492-858852AE4369}" type="pres">
      <dgm:prSet presAssocID="{CC7F9790-20CB-4D76-803B-315384B3A93B}" presName="rootComposite" presStyleCnt="0"/>
      <dgm:spPr/>
    </dgm:pt>
    <dgm:pt modelId="{30E02EBB-F304-47E8-A769-99AFFC9EC174}" type="pres">
      <dgm:prSet presAssocID="{CC7F9790-20CB-4D76-803B-315384B3A93B}" presName="rootText" presStyleLbl="node1" presStyleIdx="2" presStyleCnt="5" custLinFactNeighborX="-1131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24EB6E0-2AF9-4818-BCEA-8C8BB062DEEC}" type="pres">
      <dgm:prSet presAssocID="{CC7F9790-20CB-4D76-803B-315384B3A93B}" presName="rootConnector" presStyleLbl="node1" presStyleIdx="2" presStyleCnt="5"/>
      <dgm:spPr/>
      <dgm:t>
        <a:bodyPr/>
        <a:lstStyle/>
        <a:p>
          <a:endParaRPr lang="en-US"/>
        </a:p>
      </dgm:t>
    </dgm:pt>
    <dgm:pt modelId="{BF55864F-C4DF-4507-97E5-FFD9402A0F9C}" type="pres">
      <dgm:prSet presAssocID="{CC7F9790-20CB-4D76-803B-315384B3A93B}" presName="childShape" presStyleCnt="0"/>
      <dgm:spPr/>
    </dgm:pt>
    <dgm:pt modelId="{CD8FDE79-D3FD-4699-A681-DD9163575FDF}" type="pres">
      <dgm:prSet presAssocID="{82E7A5F8-6359-46C9-8A0E-711D8DDBC081}" presName="Name13" presStyleLbl="parChTrans1D2" presStyleIdx="6" presStyleCnt="1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9106"/>
              </a:lnTo>
              <a:lnTo>
                <a:pt x="135761" y="50910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DBC8B0DF-BD7F-403A-A5B6-B124FD789ED4}" type="pres">
      <dgm:prSet presAssocID="{024E3C6B-3A11-445D-BCBF-FB25C427940B}" presName="childText" presStyleLbl="bgAcc1" presStyleIdx="6" presStyleCnt="12" custScaleX="130431" custLinFactNeighborX="-11546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3EB41381-96AA-47D7-8996-BB3825B111B6}" type="pres">
      <dgm:prSet presAssocID="{7524735B-6825-4775-B3F6-CD988CBAA712}" presName="root" presStyleCnt="0"/>
      <dgm:spPr/>
    </dgm:pt>
    <dgm:pt modelId="{FDF18420-6E94-4C82-B47D-318D882AFE20}" type="pres">
      <dgm:prSet presAssocID="{7524735B-6825-4775-B3F6-CD988CBAA712}" presName="rootComposite" presStyleCnt="0"/>
      <dgm:spPr/>
    </dgm:pt>
    <dgm:pt modelId="{CBF3A81C-B98A-4C36-B461-D2AE3237A393}" type="pres">
      <dgm:prSet presAssocID="{7524735B-6825-4775-B3F6-CD988CBAA712}" presName="rootText" presStyleLbl="node1" presStyleIdx="3" presStyleCnt="5" custScaleX="151765" custScaleY="98785" custLinFactNeighborX="1201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A2063C8A-7194-41B8-BF5D-1D2AC25A39F3}" type="pres">
      <dgm:prSet presAssocID="{7524735B-6825-4775-B3F6-CD988CBAA712}" presName="rootConnector" presStyleLbl="node1" presStyleIdx="3" presStyleCnt="5"/>
      <dgm:spPr/>
      <dgm:t>
        <a:bodyPr/>
        <a:lstStyle/>
        <a:p>
          <a:endParaRPr lang="en-US"/>
        </a:p>
      </dgm:t>
    </dgm:pt>
    <dgm:pt modelId="{70FA0EFB-C991-47CF-81DD-2152C2FB7D01}" type="pres">
      <dgm:prSet presAssocID="{7524735B-6825-4775-B3F6-CD988CBAA712}" presName="childShape" presStyleCnt="0"/>
      <dgm:spPr/>
    </dgm:pt>
    <dgm:pt modelId="{B0881E17-F12E-434B-9A1A-7D131381D827}" type="pres">
      <dgm:prSet presAssocID="{7CDAB264-542E-4FF6-9DFD-1C8933261A03}" presName="Name13" presStyleLbl="parChTrans1D2" presStyleIdx="7" presStyleCnt="1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9106"/>
              </a:lnTo>
              <a:lnTo>
                <a:pt x="135761" y="50910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EEC35F6C-23DB-467C-BE62-6D6114251EB9}" type="pres">
      <dgm:prSet presAssocID="{7CD6C9C8-10C3-49C0-9687-852D449C830B}" presName="childText" presStyleLbl="bgAcc1" presStyleIdx="7" presStyleCnt="12" custScaleX="176092" custScaleY="73223" custLinFactNeighborX="1502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97A91716-48D0-4A50-8527-5112E7919D60}" type="pres">
      <dgm:prSet presAssocID="{D0CFF007-E51D-4961-9A65-F5D771367294}" presName="Name13" presStyleLbl="parChTrans1D2" presStyleIdx="8" presStyleCnt="1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7618"/>
              </a:lnTo>
              <a:lnTo>
                <a:pt x="135761" y="1357618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0657632E-44A6-46AA-8E7F-75752F7C1BDD}" type="pres">
      <dgm:prSet presAssocID="{95B88B97-2C74-46F2-B977-0E7E99D88013}" presName="childText" presStyleLbl="bgAcc1" presStyleIdx="8" presStyleCnt="12" custScaleX="177949" custScaleY="76791" custLinFactNeighborX="1502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F5E89986-3768-4F79-ACD5-C7B39E6A7CD7}" type="pres">
      <dgm:prSet presAssocID="{DA63BB74-A78C-46EC-B23C-508BD33833B2}" presName="Name13" presStyleLbl="parChTrans1D2" presStyleIdx="9" presStyleCnt="1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06129"/>
              </a:lnTo>
              <a:lnTo>
                <a:pt x="135761" y="2206129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47FB6BF3-B9E1-4E1F-A32D-9C5E6A1CF179}" type="pres">
      <dgm:prSet presAssocID="{F719E825-AB99-4574-B3CB-D6CB5AE795D0}" presName="childText" presStyleLbl="bgAcc1" presStyleIdx="9" presStyleCnt="12" custScaleX="181903" custScaleY="74518" custLinFactNeighborX="12376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6BFA0750-B6D4-488E-A0F1-15C49A555C79}" type="pres">
      <dgm:prSet presAssocID="{A2643349-88F9-4AEC-8E00-11FBA0E1DAB7}" presName="Name13" presStyleLbl="parChTrans1D2" presStyleIdx="10" presStyleCnt="1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4641"/>
              </a:lnTo>
              <a:lnTo>
                <a:pt x="135761" y="3054641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D4BA4378-6F12-493C-B8A2-5BA1C8F86778}" type="pres">
      <dgm:prSet presAssocID="{445655BD-D588-4B45-BEA9-8D7F9EDEAA5A}" presName="childText" presStyleLbl="bgAcc1" presStyleIdx="10" presStyleCnt="12" custScaleX="180939" custScaleY="68876" custLinFactNeighborX="1502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4AFD5DD6-0F00-4DF4-B0C2-3B2FA3400E3C}" type="pres">
      <dgm:prSet presAssocID="{9A7F2F95-F7F1-4D73-B724-46B3B6DCF87C}" presName="Name13" presStyleLbl="parChTrans1D2" presStyleIdx="11" presStyleCnt="1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03152"/>
              </a:lnTo>
              <a:lnTo>
                <a:pt x="135761" y="3903152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0A4D3C55-1F43-485E-AD76-39E310ADC817}" type="pres">
      <dgm:prSet presAssocID="{2473F775-9758-4FE0-A16D-AD6D8D9B7D84}" presName="childText" presStyleLbl="bgAcc1" presStyleIdx="11" presStyleCnt="12" custScaleX="182869" custScaleY="75056" custLinFactNeighborX="13260" custLinFactNeighborY="-4242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C0184451-735E-403B-A456-17EE6C671357}" type="pres">
      <dgm:prSet presAssocID="{478BDF67-8D4F-4AE2-BF27-BBFFEE5F8742}" presName="root" presStyleCnt="0"/>
      <dgm:spPr/>
    </dgm:pt>
    <dgm:pt modelId="{3760AF72-5336-46F2-A03D-F1C649C185D8}" type="pres">
      <dgm:prSet presAssocID="{478BDF67-8D4F-4AE2-BF27-BBFFEE5F8742}" presName="rootComposite" presStyleCnt="0"/>
      <dgm:spPr/>
    </dgm:pt>
    <dgm:pt modelId="{C3574AF9-F3F1-4698-8B29-B592EC076412}" type="pres">
      <dgm:prSet presAssocID="{478BDF67-8D4F-4AE2-BF27-BBFFEE5F8742}" presName="rootText" presStyleLbl="node1" presStyleIdx="4" presStyleCnt="5" custScaleX="153109" custScaleY="97375" custLinFactNeighborX="24745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65245F60-E6DE-46DC-B3DE-74C7EE26951A}" type="pres">
      <dgm:prSet presAssocID="{478BDF67-8D4F-4AE2-BF27-BBFFEE5F8742}" presName="rootConnector" presStyleLbl="node1" presStyleIdx="4" presStyleCnt="5"/>
      <dgm:spPr/>
      <dgm:t>
        <a:bodyPr/>
        <a:lstStyle/>
        <a:p>
          <a:endParaRPr lang="en-US"/>
        </a:p>
      </dgm:t>
    </dgm:pt>
    <dgm:pt modelId="{E4638C36-5740-475F-A5ED-661EFCF85676}" type="pres">
      <dgm:prSet presAssocID="{478BDF67-8D4F-4AE2-BF27-BBFFEE5F8742}" presName="childShape" presStyleCnt="0"/>
      <dgm:spPr/>
    </dgm:pt>
  </dgm:ptLst>
  <dgm:cxnLst>
    <dgm:cxn modelId="{31A5C5FE-D216-4A4A-8BE5-B4D13519A1CF}" type="presOf" srcId="{DA63BB74-A78C-46EC-B23C-508BD33833B2}" destId="{F5E89986-3768-4F79-ACD5-C7B39E6A7CD7}" srcOrd="0" destOrd="0" presId="urn:microsoft.com/office/officeart/2005/8/layout/hierarchy3"/>
    <dgm:cxn modelId="{76E6B62C-74DB-46D2-92BB-54AF8FE333F4}" srcId="{7524735B-6825-4775-B3F6-CD988CBAA712}" destId="{7CD6C9C8-10C3-49C0-9687-852D449C830B}" srcOrd="0" destOrd="0" parTransId="{7CDAB264-542E-4FF6-9DFD-1C8933261A03}" sibTransId="{02BEA847-16EE-4A57-9DBE-0C7AA0CE6044}"/>
    <dgm:cxn modelId="{AB87D3FE-5F59-4BED-A315-5AADBE6F6DC4}" srcId="{63718FB3-CFCA-47D4-A7BB-321292EB79DD}" destId="{7524735B-6825-4775-B3F6-CD988CBAA712}" srcOrd="3" destOrd="0" parTransId="{21D13904-A85D-4ABA-9175-B8C69A7AFC00}" sibTransId="{AF8011B7-F640-4441-A786-41D9FEBA6AF2}"/>
    <dgm:cxn modelId="{4CD60F08-442A-C143-94F0-302A836D963C}" type="presOf" srcId="{7524735B-6825-4775-B3F6-CD988CBAA712}" destId="{CBF3A81C-B98A-4C36-B461-D2AE3237A393}" srcOrd="0" destOrd="0" presId="urn:microsoft.com/office/officeart/2005/8/layout/hierarchy3"/>
    <dgm:cxn modelId="{5F277179-E642-5848-826A-514482AF8079}" type="presOf" srcId="{F719E825-AB99-4574-B3CB-D6CB5AE795D0}" destId="{47FB6BF3-B9E1-4E1F-A32D-9C5E6A1CF179}" srcOrd="0" destOrd="0" presId="urn:microsoft.com/office/officeart/2005/8/layout/hierarchy3"/>
    <dgm:cxn modelId="{01ECAA2B-C76C-3846-B514-6CE9833E3F40}" type="presOf" srcId="{1DE57BC9-066B-4C22-BCF4-B7671E328CA9}" destId="{EA587D33-28D7-40B6-98F0-E059F0B61F67}" srcOrd="0" destOrd="0" presId="urn:microsoft.com/office/officeart/2005/8/layout/hierarchy3"/>
    <dgm:cxn modelId="{68F92408-6ACB-EB43-87A4-E01B94F337BF}" type="presOf" srcId="{A766A285-4C55-4FC6-AE8C-2761663DAC19}" destId="{01D8C82E-AD02-47A8-B82C-578306BC7D75}" srcOrd="0" destOrd="0" presId="urn:microsoft.com/office/officeart/2005/8/layout/hierarchy3"/>
    <dgm:cxn modelId="{255CBB31-55B0-744C-B013-349BF56701CB}" type="presOf" srcId="{7CD6C9C8-10C3-49C0-9687-852D449C830B}" destId="{EEC35F6C-23DB-467C-BE62-6D6114251EB9}" srcOrd="0" destOrd="0" presId="urn:microsoft.com/office/officeart/2005/8/layout/hierarchy3"/>
    <dgm:cxn modelId="{40D5E174-40D6-5E48-AC8E-C70E65980D70}" type="presOf" srcId="{CC7F9790-20CB-4D76-803B-315384B3A93B}" destId="{B24EB6E0-2AF9-4818-BCEA-8C8BB062DEEC}" srcOrd="1" destOrd="0" presId="urn:microsoft.com/office/officeart/2005/8/layout/hierarchy3"/>
    <dgm:cxn modelId="{524E5163-FC5C-F243-A61B-DE8F115A0075}" type="presOf" srcId="{CE580CE0-9189-4E2F-97F2-7B5B629C6CCC}" destId="{ACFDCD1E-47FA-4F52-946A-D29A4F3BD724}" srcOrd="0" destOrd="0" presId="urn:microsoft.com/office/officeart/2005/8/layout/hierarchy3"/>
    <dgm:cxn modelId="{9BDC3A29-5B46-B440-80F5-D66529EA2C68}" type="presOf" srcId="{4D96B62F-3B7E-4E9D-9413-3BB11E4762C4}" destId="{D9BC5FF8-29A4-4DD8-BD9F-285E9CD11CDC}" srcOrd="0" destOrd="0" presId="urn:microsoft.com/office/officeart/2005/8/layout/hierarchy3"/>
    <dgm:cxn modelId="{1B31CA40-B32B-7340-BB2E-75F2932E29A6}" type="presOf" srcId="{7CDAB264-542E-4FF6-9DFD-1C8933261A03}" destId="{B0881E17-F12E-434B-9A1A-7D131381D827}" srcOrd="0" destOrd="0" presId="urn:microsoft.com/office/officeart/2005/8/layout/hierarchy3"/>
    <dgm:cxn modelId="{8D6A8A61-148A-E544-8AF4-2B829640D221}" type="presOf" srcId="{B2AD7F1E-4B01-46A5-945A-0662DC90F0B2}" destId="{0A82DC94-1C42-4870-8279-02EB70D3F11A}" srcOrd="1" destOrd="0" presId="urn:microsoft.com/office/officeart/2005/8/layout/hierarchy3"/>
    <dgm:cxn modelId="{C93E6B35-EA23-E249-9B87-A78FE4FA3978}" type="presOf" srcId="{14D64AF6-9923-489E-932C-8CE38648149C}" destId="{D94BFE9D-9562-4A5B-BE5D-619A698998CC}" srcOrd="1" destOrd="0" presId="urn:microsoft.com/office/officeart/2005/8/layout/hierarchy3"/>
    <dgm:cxn modelId="{1B7E8FE5-78FF-4EE6-B142-B8D9CF4E8B2A}" srcId="{63718FB3-CFCA-47D4-A7BB-321292EB79DD}" destId="{478BDF67-8D4F-4AE2-BF27-BBFFEE5F8742}" srcOrd="4" destOrd="0" parTransId="{352F1FF2-E6C1-48FB-AEDE-C76066CA4C6D}" sibTransId="{353ADA71-D6B1-48E1-BEE6-9F79151D3CA6}"/>
    <dgm:cxn modelId="{F7C97E3B-D638-0249-A65F-1C76396A3E60}" type="presOf" srcId="{478BDF67-8D4F-4AE2-BF27-BBFFEE5F8742}" destId="{65245F60-E6DE-46DC-B3DE-74C7EE26951A}" srcOrd="1" destOrd="0" presId="urn:microsoft.com/office/officeart/2005/8/layout/hierarchy3"/>
    <dgm:cxn modelId="{6123177D-56D2-F544-9BE7-BD479DAE82FF}" type="presOf" srcId="{F21A2281-0D40-4619-B00B-0D618C1F7C7A}" destId="{3B9E4401-FB5A-42BB-8F76-27E82F073503}" srcOrd="0" destOrd="0" presId="urn:microsoft.com/office/officeart/2005/8/layout/hierarchy3"/>
    <dgm:cxn modelId="{E787DC18-279B-4C0D-9D05-36C5CBCDADFC}" srcId="{7524735B-6825-4775-B3F6-CD988CBAA712}" destId="{F719E825-AB99-4574-B3CB-D6CB5AE795D0}" srcOrd="2" destOrd="0" parTransId="{DA63BB74-A78C-46EC-B23C-508BD33833B2}" sibTransId="{AFAD4E09-DCFE-4037-87B8-0A9BA0399C38}"/>
    <dgm:cxn modelId="{B64E28BB-5FA2-8140-A741-883297E68C99}" type="presOf" srcId="{11F1E4F1-808D-45A0-9E98-B3BC4E87622A}" destId="{375AA53B-117F-4AD5-A859-67E33C432B9F}" srcOrd="0" destOrd="0" presId="urn:microsoft.com/office/officeart/2005/8/layout/hierarchy3"/>
    <dgm:cxn modelId="{D54C590D-F72C-6B46-8804-8C8A1F4F9364}" type="presOf" srcId="{D0CFF007-E51D-4961-9A65-F5D771367294}" destId="{97A91716-48D0-4A50-8527-5112E7919D60}" srcOrd="0" destOrd="0" presId="urn:microsoft.com/office/officeart/2005/8/layout/hierarchy3"/>
    <dgm:cxn modelId="{8B2D2135-096B-6F47-ABDF-1CF0E766410B}" type="presOf" srcId="{45788A5D-EA9E-43C2-B7C0-497672D2A5B4}" destId="{2964D5EC-CFF2-4576-8885-DB25408BEA23}" srcOrd="0" destOrd="0" presId="urn:microsoft.com/office/officeart/2005/8/layout/hierarchy3"/>
    <dgm:cxn modelId="{B06540F4-4BA2-41AF-8CB6-5B9A615549BB}" srcId="{14D64AF6-9923-489E-932C-8CE38648149C}" destId="{CE580CE0-9189-4E2F-97F2-7B5B629C6CCC}" srcOrd="3" destOrd="0" parTransId="{4D96B62F-3B7E-4E9D-9413-3BB11E4762C4}" sibTransId="{709CC7A0-6324-467A-BC08-A02CB4F364FB}"/>
    <dgm:cxn modelId="{4079653C-BA5E-B341-9B09-00ABA464CFE6}" type="presOf" srcId="{024E3C6B-3A11-445D-BCBF-FB25C427940B}" destId="{DBC8B0DF-BD7F-403A-A5B6-B124FD789ED4}" srcOrd="0" destOrd="0" presId="urn:microsoft.com/office/officeart/2005/8/layout/hierarchy3"/>
    <dgm:cxn modelId="{C6F022A0-0715-4252-BD4C-6828991FF833}" srcId="{CC7F9790-20CB-4D76-803B-315384B3A93B}" destId="{024E3C6B-3A11-445D-BCBF-FB25C427940B}" srcOrd="0" destOrd="0" parTransId="{82E7A5F8-6359-46C9-8A0E-711D8DDBC081}" sibTransId="{4CCFBF85-408E-4F5B-9AFC-3CBA5DF09B43}"/>
    <dgm:cxn modelId="{EA61017E-B08D-40EB-94C5-B947FA249DED}" srcId="{7524735B-6825-4775-B3F6-CD988CBAA712}" destId="{95B88B97-2C74-46F2-B977-0E7E99D88013}" srcOrd="1" destOrd="0" parTransId="{D0CFF007-E51D-4961-9A65-F5D771367294}" sibTransId="{7D6A8763-58D7-4F7D-B64D-0EC7812CFCDE}"/>
    <dgm:cxn modelId="{CE1B2695-8BA6-48FB-B5A9-15294F84E65A}" srcId="{14D64AF6-9923-489E-932C-8CE38648149C}" destId="{1DE57BC9-066B-4C22-BCF4-B7671E328CA9}" srcOrd="1" destOrd="0" parTransId="{DD7D26D4-FEB8-4526-8045-7A714C3E31EF}" sibTransId="{B4022FDC-CE0C-4C4D-A70D-6074C65FC1D3}"/>
    <dgm:cxn modelId="{40A13A77-07A5-2741-B6C1-AB74EC6F403D}" type="presOf" srcId="{CC7F9790-20CB-4D76-803B-315384B3A93B}" destId="{30E02EBB-F304-47E8-A769-99AFFC9EC174}" srcOrd="0" destOrd="0" presId="urn:microsoft.com/office/officeart/2005/8/layout/hierarchy3"/>
    <dgm:cxn modelId="{6796B192-5A0E-4BE5-9BF2-5845ED13413B}" srcId="{63718FB3-CFCA-47D4-A7BB-321292EB79DD}" destId="{B2AD7F1E-4B01-46A5-945A-0662DC90F0B2}" srcOrd="0" destOrd="0" parTransId="{DCCB9685-C56D-47A8-B218-0534903BF2AF}" sibTransId="{0DC5A1DA-9E3C-42B1-87D5-509292A08203}"/>
    <dgm:cxn modelId="{59CA81AA-583E-4D47-A331-BFB9341D1740}" srcId="{63718FB3-CFCA-47D4-A7BB-321292EB79DD}" destId="{14D64AF6-9923-489E-932C-8CE38648149C}" srcOrd="1" destOrd="0" parTransId="{03858EE5-B656-4EF4-BF2A-8847FC39A3B7}" sibTransId="{7D7DC0BD-BBEC-4E9C-8056-448BC0F59DFA}"/>
    <dgm:cxn modelId="{F0E6E22E-BB73-1F45-AAED-76F846766A13}" type="presOf" srcId="{9A7F2F95-F7F1-4D73-B724-46B3B6DCF87C}" destId="{4AFD5DD6-0F00-4DF4-B0C2-3B2FA3400E3C}" srcOrd="0" destOrd="0" presId="urn:microsoft.com/office/officeart/2005/8/layout/hierarchy3"/>
    <dgm:cxn modelId="{0E8D1114-1B21-44AD-8D4A-BCB8B25CCCD9}" srcId="{63718FB3-CFCA-47D4-A7BB-321292EB79DD}" destId="{CC7F9790-20CB-4D76-803B-315384B3A93B}" srcOrd="2" destOrd="0" parTransId="{C9D2A843-F00F-46D5-941C-937B363EF51E}" sibTransId="{FDD79D60-BAFE-4049-98CB-E7B183C6AFC3}"/>
    <dgm:cxn modelId="{1DA73C06-E1E3-468C-8A26-9064C88672B0}" srcId="{7524735B-6825-4775-B3F6-CD988CBAA712}" destId="{2473F775-9758-4FE0-A16D-AD6D8D9B7D84}" srcOrd="4" destOrd="0" parTransId="{9A7F2F95-F7F1-4D73-B724-46B3B6DCF87C}" sibTransId="{05B7470E-689D-4D65-8896-28A0F8A7ECB8}"/>
    <dgm:cxn modelId="{1749960C-A6FB-A94E-AB42-B0B78D864C6E}" type="presOf" srcId="{95B88B97-2C74-46F2-B977-0E7E99D88013}" destId="{0657632E-44A6-46AA-8E7F-75752F7C1BDD}" srcOrd="0" destOrd="0" presId="urn:microsoft.com/office/officeart/2005/8/layout/hierarchy3"/>
    <dgm:cxn modelId="{33684B8A-B445-E848-913E-FC3DB4467186}" type="presOf" srcId="{64F88E25-46B8-4F71-A10C-1B383A3BF4FF}" destId="{C9B04988-2A2B-4442-AAB9-C19F3B612D32}" srcOrd="0" destOrd="0" presId="urn:microsoft.com/office/officeart/2005/8/layout/hierarchy3"/>
    <dgm:cxn modelId="{F1B751E0-8A4B-304D-8144-1B988A5C7950}" type="presOf" srcId="{DD7D26D4-FEB8-4526-8045-7A714C3E31EF}" destId="{F728407B-BFD5-46F9-8A92-A575DDF8D301}" srcOrd="0" destOrd="0" presId="urn:microsoft.com/office/officeart/2005/8/layout/hierarchy3"/>
    <dgm:cxn modelId="{84BCD236-C9C2-7544-B6BC-9F77EFE9ABD5}" type="presOf" srcId="{A2643349-88F9-4AEC-8E00-11FBA0E1DAB7}" destId="{6BFA0750-B6D4-488E-A0F1-15C49A555C79}" srcOrd="0" destOrd="0" presId="urn:microsoft.com/office/officeart/2005/8/layout/hierarchy3"/>
    <dgm:cxn modelId="{948543C1-9CF6-5C4F-BFD5-3A35435E8CF0}" type="presOf" srcId="{878558CE-D34D-44B8-A70E-89B2A2BB0DCF}" destId="{6DBAF331-A64D-40A0-9672-D64D041A14AA}" srcOrd="0" destOrd="0" presId="urn:microsoft.com/office/officeart/2005/8/layout/hierarchy3"/>
    <dgm:cxn modelId="{42E6D25D-DA28-470F-B868-592F3609C45C}" srcId="{B2AD7F1E-4B01-46A5-945A-0662DC90F0B2}" destId="{7611DBB5-8744-4F16-A474-2A783F03453C}" srcOrd="0" destOrd="0" parTransId="{45788A5D-EA9E-43C2-B7C0-497672D2A5B4}" sibTransId="{C879791D-DFE1-403A-A15E-FE4CF318644A}"/>
    <dgm:cxn modelId="{3F191F96-10CF-4B79-AD8B-A27227010CC3}" srcId="{B2AD7F1E-4B01-46A5-945A-0662DC90F0B2}" destId="{F21A2281-0D40-4619-B00B-0D618C1F7C7A}" srcOrd="1" destOrd="0" parTransId="{11F1E4F1-808D-45A0-9E98-B3BC4E87622A}" sibTransId="{7639EFD9-7389-4357-A47B-CFC8BB7A43A1}"/>
    <dgm:cxn modelId="{172A61E8-CA51-9A46-93BD-D3ACF4A0B7C4}" type="presOf" srcId="{7524735B-6825-4775-B3F6-CD988CBAA712}" destId="{A2063C8A-7194-41B8-BF5D-1D2AC25A39F3}" srcOrd="1" destOrd="0" presId="urn:microsoft.com/office/officeart/2005/8/layout/hierarchy3"/>
    <dgm:cxn modelId="{31B75C02-94D5-4EC3-A2A7-AEDC41594229}" srcId="{14D64AF6-9923-489E-932C-8CE38648149C}" destId="{31C9FA25-544B-4370-B4EF-923EF967F66D}" srcOrd="0" destOrd="0" parTransId="{64F88E25-46B8-4F71-A10C-1B383A3BF4FF}" sibTransId="{E0B2AF6E-1D22-492F-95EA-82B8D47266EB}"/>
    <dgm:cxn modelId="{E5F98534-1738-C541-88D8-5F53D1255690}" type="presOf" srcId="{7611DBB5-8744-4F16-A474-2A783F03453C}" destId="{F05D95EF-4B99-47BD-97C7-D62A17468F50}" srcOrd="0" destOrd="0" presId="urn:microsoft.com/office/officeart/2005/8/layout/hierarchy3"/>
    <dgm:cxn modelId="{667AB49B-1F67-334E-B66C-505208C15360}" type="presOf" srcId="{63718FB3-CFCA-47D4-A7BB-321292EB79DD}" destId="{3B591142-9E80-491C-B3E6-ECD452B01AA1}" srcOrd="0" destOrd="0" presId="urn:microsoft.com/office/officeart/2005/8/layout/hierarchy3"/>
    <dgm:cxn modelId="{7460A1AD-5C05-8842-8942-06D0F2E86CBB}" type="presOf" srcId="{B2AD7F1E-4B01-46A5-945A-0662DC90F0B2}" destId="{F38FDC7C-22D4-48A5-B68D-8B26CBF3FC33}" srcOrd="0" destOrd="0" presId="urn:microsoft.com/office/officeart/2005/8/layout/hierarchy3"/>
    <dgm:cxn modelId="{2B379430-5DE4-9A49-A058-E5FEA632F055}" type="presOf" srcId="{2473F775-9758-4FE0-A16D-AD6D8D9B7D84}" destId="{0A4D3C55-1F43-485E-AD76-39E310ADC817}" srcOrd="0" destOrd="0" presId="urn:microsoft.com/office/officeart/2005/8/layout/hierarchy3"/>
    <dgm:cxn modelId="{38F9CAAF-F9F5-4C52-831A-8BB7AE23E68F}" srcId="{7524735B-6825-4775-B3F6-CD988CBAA712}" destId="{445655BD-D588-4B45-BEA9-8D7F9EDEAA5A}" srcOrd="3" destOrd="0" parTransId="{A2643349-88F9-4AEC-8E00-11FBA0E1DAB7}" sibTransId="{951CC3E0-4DCD-4CF5-AB3E-627AB2D9FB0A}"/>
    <dgm:cxn modelId="{37DE38D9-FE88-5A41-926F-3154FB4AA9F1}" type="presOf" srcId="{478BDF67-8D4F-4AE2-BF27-BBFFEE5F8742}" destId="{C3574AF9-F3F1-4698-8B29-B592EC076412}" srcOrd="0" destOrd="0" presId="urn:microsoft.com/office/officeart/2005/8/layout/hierarchy3"/>
    <dgm:cxn modelId="{6CAEF467-CB05-1145-B3FD-001CE66D7EC6}" type="presOf" srcId="{82E7A5F8-6359-46C9-8A0E-711D8DDBC081}" destId="{CD8FDE79-D3FD-4699-A681-DD9163575FDF}" srcOrd="0" destOrd="0" presId="urn:microsoft.com/office/officeart/2005/8/layout/hierarchy3"/>
    <dgm:cxn modelId="{ACE97FC3-DFE7-9444-B8E0-EF00249A030A}" type="presOf" srcId="{31C9FA25-544B-4370-B4EF-923EF967F66D}" destId="{33E7E4DA-B5EC-4ABB-AADE-D28E9647E07C}" srcOrd="0" destOrd="0" presId="urn:microsoft.com/office/officeart/2005/8/layout/hierarchy3"/>
    <dgm:cxn modelId="{0E81E83C-5ACD-4348-B611-E10E4A1B1F99}" type="presOf" srcId="{445655BD-D588-4B45-BEA9-8D7F9EDEAA5A}" destId="{D4BA4378-6F12-493C-B8A2-5BA1C8F86778}" srcOrd="0" destOrd="0" presId="urn:microsoft.com/office/officeart/2005/8/layout/hierarchy3"/>
    <dgm:cxn modelId="{1C68D4B7-90A8-3540-B0FE-8581FFA6DE58}" type="presOf" srcId="{14D64AF6-9923-489E-932C-8CE38648149C}" destId="{9910E27D-7E0E-4266-AE01-32582E070DAB}" srcOrd="0" destOrd="0" presId="urn:microsoft.com/office/officeart/2005/8/layout/hierarchy3"/>
    <dgm:cxn modelId="{572B479D-65CE-4F26-9B8A-3C9FB33979DD}" srcId="{14D64AF6-9923-489E-932C-8CE38648149C}" destId="{878558CE-D34D-44B8-A70E-89B2A2BB0DCF}" srcOrd="2" destOrd="0" parTransId="{A766A285-4C55-4FC6-AE8C-2761663DAC19}" sibTransId="{A0280C7F-0EEE-4F6F-AAE9-2F8E02EAC881}"/>
    <dgm:cxn modelId="{4767D9D6-90D0-6F4E-ABA8-E38AC35A5C6D}" type="presParOf" srcId="{3B591142-9E80-491C-B3E6-ECD452B01AA1}" destId="{51B71BA1-9B68-4D4F-A536-E1FC8A544F8A}" srcOrd="0" destOrd="0" presId="urn:microsoft.com/office/officeart/2005/8/layout/hierarchy3"/>
    <dgm:cxn modelId="{B70C8A9F-AB6A-504E-BA72-375956D2B0CD}" type="presParOf" srcId="{51B71BA1-9B68-4D4F-A536-E1FC8A544F8A}" destId="{9893AD5F-3394-48AD-9880-D63E925B912C}" srcOrd="0" destOrd="0" presId="urn:microsoft.com/office/officeart/2005/8/layout/hierarchy3"/>
    <dgm:cxn modelId="{C6025798-258C-5145-A146-27FAEEDD4D41}" type="presParOf" srcId="{9893AD5F-3394-48AD-9880-D63E925B912C}" destId="{F38FDC7C-22D4-48A5-B68D-8B26CBF3FC33}" srcOrd="0" destOrd="0" presId="urn:microsoft.com/office/officeart/2005/8/layout/hierarchy3"/>
    <dgm:cxn modelId="{B13BE5FC-E576-AA49-84E6-2A5AD3B1059D}" type="presParOf" srcId="{9893AD5F-3394-48AD-9880-D63E925B912C}" destId="{0A82DC94-1C42-4870-8279-02EB70D3F11A}" srcOrd="1" destOrd="0" presId="urn:microsoft.com/office/officeart/2005/8/layout/hierarchy3"/>
    <dgm:cxn modelId="{56567198-A26B-A945-A19E-88C7D9777622}" type="presParOf" srcId="{51B71BA1-9B68-4D4F-A536-E1FC8A544F8A}" destId="{F34A2CB2-6910-4F41-93BD-C357A267256E}" srcOrd="1" destOrd="0" presId="urn:microsoft.com/office/officeart/2005/8/layout/hierarchy3"/>
    <dgm:cxn modelId="{D701E9A1-B80B-DA4A-86B6-F0970E54B7AC}" type="presParOf" srcId="{F34A2CB2-6910-4F41-93BD-C357A267256E}" destId="{2964D5EC-CFF2-4576-8885-DB25408BEA23}" srcOrd="0" destOrd="0" presId="urn:microsoft.com/office/officeart/2005/8/layout/hierarchy3"/>
    <dgm:cxn modelId="{B31ACCAD-C524-E44C-A729-F18943DBD7E3}" type="presParOf" srcId="{F34A2CB2-6910-4F41-93BD-C357A267256E}" destId="{F05D95EF-4B99-47BD-97C7-D62A17468F50}" srcOrd="1" destOrd="0" presId="urn:microsoft.com/office/officeart/2005/8/layout/hierarchy3"/>
    <dgm:cxn modelId="{87FD0917-2FE4-1542-B041-29D4060330C0}" type="presParOf" srcId="{F34A2CB2-6910-4F41-93BD-C357A267256E}" destId="{375AA53B-117F-4AD5-A859-67E33C432B9F}" srcOrd="2" destOrd="0" presId="urn:microsoft.com/office/officeart/2005/8/layout/hierarchy3"/>
    <dgm:cxn modelId="{8A909114-7952-F248-9F1F-CC4C71A3995F}" type="presParOf" srcId="{F34A2CB2-6910-4F41-93BD-C357A267256E}" destId="{3B9E4401-FB5A-42BB-8F76-27E82F073503}" srcOrd="3" destOrd="0" presId="urn:microsoft.com/office/officeart/2005/8/layout/hierarchy3"/>
    <dgm:cxn modelId="{A846CE50-2A1D-5E45-8EE0-91EF117C0F66}" type="presParOf" srcId="{3B591142-9E80-491C-B3E6-ECD452B01AA1}" destId="{B2FE5091-DD94-4E1C-936C-51B1639AF04A}" srcOrd="1" destOrd="0" presId="urn:microsoft.com/office/officeart/2005/8/layout/hierarchy3"/>
    <dgm:cxn modelId="{8338EEB6-7168-E54B-AC7F-24C6A8EA26B0}" type="presParOf" srcId="{B2FE5091-DD94-4E1C-936C-51B1639AF04A}" destId="{3E1B301F-B1AC-4B9D-A92F-A9B1861524E6}" srcOrd="0" destOrd="0" presId="urn:microsoft.com/office/officeart/2005/8/layout/hierarchy3"/>
    <dgm:cxn modelId="{1F498153-0B9B-E741-A05E-91F59175F3DC}" type="presParOf" srcId="{3E1B301F-B1AC-4B9D-A92F-A9B1861524E6}" destId="{9910E27D-7E0E-4266-AE01-32582E070DAB}" srcOrd="0" destOrd="0" presId="urn:microsoft.com/office/officeart/2005/8/layout/hierarchy3"/>
    <dgm:cxn modelId="{8F087D61-B396-F248-9F48-D890E879E215}" type="presParOf" srcId="{3E1B301F-B1AC-4B9D-A92F-A9B1861524E6}" destId="{D94BFE9D-9562-4A5B-BE5D-619A698998CC}" srcOrd="1" destOrd="0" presId="urn:microsoft.com/office/officeart/2005/8/layout/hierarchy3"/>
    <dgm:cxn modelId="{D20377B7-91F3-DC4A-B4AE-310500902C39}" type="presParOf" srcId="{B2FE5091-DD94-4E1C-936C-51B1639AF04A}" destId="{F6F168F6-7136-4227-B3CB-D5F6835FB6A1}" srcOrd="1" destOrd="0" presId="urn:microsoft.com/office/officeart/2005/8/layout/hierarchy3"/>
    <dgm:cxn modelId="{19D2A91C-ABCD-A547-BA72-FF55408957DD}" type="presParOf" srcId="{F6F168F6-7136-4227-B3CB-D5F6835FB6A1}" destId="{C9B04988-2A2B-4442-AAB9-C19F3B612D32}" srcOrd="0" destOrd="0" presId="urn:microsoft.com/office/officeart/2005/8/layout/hierarchy3"/>
    <dgm:cxn modelId="{24F8B469-EB32-5E44-8481-AAF21926CB0B}" type="presParOf" srcId="{F6F168F6-7136-4227-B3CB-D5F6835FB6A1}" destId="{33E7E4DA-B5EC-4ABB-AADE-D28E9647E07C}" srcOrd="1" destOrd="0" presId="urn:microsoft.com/office/officeart/2005/8/layout/hierarchy3"/>
    <dgm:cxn modelId="{50B87B25-A59B-AA4F-8ACD-DE05DADAC4A9}" type="presParOf" srcId="{F6F168F6-7136-4227-B3CB-D5F6835FB6A1}" destId="{F728407B-BFD5-46F9-8A92-A575DDF8D301}" srcOrd="2" destOrd="0" presId="urn:microsoft.com/office/officeart/2005/8/layout/hierarchy3"/>
    <dgm:cxn modelId="{E78376C9-6B15-894E-9616-5E889FCFD25B}" type="presParOf" srcId="{F6F168F6-7136-4227-B3CB-D5F6835FB6A1}" destId="{EA587D33-28D7-40B6-98F0-E059F0B61F67}" srcOrd="3" destOrd="0" presId="urn:microsoft.com/office/officeart/2005/8/layout/hierarchy3"/>
    <dgm:cxn modelId="{6A18182A-82E7-1240-BA6F-27E8384044C5}" type="presParOf" srcId="{F6F168F6-7136-4227-B3CB-D5F6835FB6A1}" destId="{01D8C82E-AD02-47A8-B82C-578306BC7D75}" srcOrd="4" destOrd="0" presId="urn:microsoft.com/office/officeart/2005/8/layout/hierarchy3"/>
    <dgm:cxn modelId="{A9CC6E94-3BED-9247-858D-702B8BD91D88}" type="presParOf" srcId="{F6F168F6-7136-4227-B3CB-D5F6835FB6A1}" destId="{6DBAF331-A64D-40A0-9672-D64D041A14AA}" srcOrd="5" destOrd="0" presId="urn:microsoft.com/office/officeart/2005/8/layout/hierarchy3"/>
    <dgm:cxn modelId="{58AD25AE-7AF3-5B4A-B4B6-ECF34FED01EA}" type="presParOf" srcId="{F6F168F6-7136-4227-B3CB-D5F6835FB6A1}" destId="{D9BC5FF8-29A4-4DD8-BD9F-285E9CD11CDC}" srcOrd="6" destOrd="0" presId="urn:microsoft.com/office/officeart/2005/8/layout/hierarchy3"/>
    <dgm:cxn modelId="{EEF8EA2A-939D-2B4B-A684-AACCC37ED0AF}" type="presParOf" srcId="{F6F168F6-7136-4227-B3CB-D5F6835FB6A1}" destId="{ACFDCD1E-47FA-4F52-946A-D29A4F3BD724}" srcOrd="7" destOrd="0" presId="urn:microsoft.com/office/officeart/2005/8/layout/hierarchy3"/>
    <dgm:cxn modelId="{20754795-3EE5-B24A-A196-EF5EE48C435A}" type="presParOf" srcId="{3B591142-9E80-491C-B3E6-ECD452B01AA1}" destId="{2BEDBCEF-4586-4CC3-956C-E815778ACF3F}" srcOrd="2" destOrd="0" presId="urn:microsoft.com/office/officeart/2005/8/layout/hierarchy3"/>
    <dgm:cxn modelId="{37B2FFC0-6C21-4346-A926-99729F7406A6}" type="presParOf" srcId="{2BEDBCEF-4586-4CC3-956C-E815778ACF3F}" destId="{1DEF3C25-52DC-4F2C-8492-858852AE4369}" srcOrd="0" destOrd="0" presId="urn:microsoft.com/office/officeart/2005/8/layout/hierarchy3"/>
    <dgm:cxn modelId="{5C102F71-648B-A947-A4A1-86EC17E0DE91}" type="presParOf" srcId="{1DEF3C25-52DC-4F2C-8492-858852AE4369}" destId="{30E02EBB-F304-47E8-A769-99AFFC9EC174}" srcOrd="0" destOrd="0" presId="urn:microsoft.com/office/officeart/2005/8/layout/hierarchy3"/>
    <dgm:cxn modelId="{00C3CCD6-B2B6-354B-85D1-5CABA52145A4}" type="presParOf" srcId="{1DEF3C25-52DC-4F2C-8492-858852AE4369}" destId="{B24EB6E0-2AF9-4818-BCEA-8C8BB062DEEC}" srcOrd="1" destOrd="0" presId="urn:microsoft.com/office/officeart/2005/8/layout/hierarchy3"/>
    <dgm:cxn modelId="{21F74DDA-DD87-7F4C-B781-07126CAE07C5}" type="presParOf" srcId="{2BEDBCEF-4586-4CC3-956C-E815778ACF3F}" destId="{BF55864F-C4DF-4507-97E5-FFD9402A0F9C}" srcOrd="1" destOrd="0" presId="urn:microsoft.com/office/officeart/2005/8/layout/hierarchy3"/>
    <dgm:cxn modelId="{96EADB25-B765-ED4C-AD29-63FD771B687E}" type="presParOf" srcId="{BF55864F-C4DF-4507-97E5-FFD9402A0F9C}" destId="{CD8FDE79-D3FD-4699-A681-DD9163575FDF}" srcOrd="0" destOrd="0" presId="urn:microsoft.com/office/officeart/2005/8/layout/hierarchy3"/>
    <dgm:cxn modelId="{6C660DB3-4292-E04B-A8C3-4871F7EE9F96}" type="presParOf" srcId="{BF55864F-C4DF-4507-97E5-FFD9402A0F9C}" destId="{DBC8B0DF-BD7F-403A-A5B6-B124FD789ED4}" srcOrd="1" destOrd="0" presId="urn:microsoft.com/office/officeart/2005/8/layout/hierarchy3"/>
    <dgm:cxn modelId="{2F702AFC-CB28-F84A-B2AE-72D0E502C534}" type="presParOf" srcId="{3B591142-9E80-491C-B3E6-ECD452B01AA1}" destId="{3EB41381-96AA-47D7-8996-BB3825B111B6}" srcOrd="3" destOrd="0" presId="urn:microsoft.com/office/officeart/2005/8/layout/hierarchy3"/>
    <dgm:cxn modelId="{8DE89F67-1CF3-EC4C-A28B-B78EB5E498D9}" type="presParOf" srcId="{3EB41381-96AA-47D7-8996-BB3825B111B6}" destId="{FDF18420-6E94-4C82-B47D-318D882AFE20}" srcOrd="0" destOrd="0" presId="urn:microsoft.com/office/officeart/2005/8/layout/hierarchy3"/>
    <dgm:cxn modelId="{9406ACA6-F9F9-D747-8FDB-971261590F6E}" type="presParOf" srcId="{FDF18420-6E94-4C82-B47D-318D882AFE20}" destId="{CBF3A81C-B98A-4C36-B461-D2AE3237A393}" srcOrd="0" destOrd="0" presId="urn:microsoft.com/office/officeart/2005/8/layout/hierarchy3"/>
    <dgm:cxn modelId="{2CCB17B6-55C3-BB48-B000-3A57CA6B8D35}" type="presParOf" srcId="{FDF18420-6E94-4C82-B47D-318D882AFE20}" destId="{A2063C8A-7194-41B8-BF5D-1D2AC25A39F3}" srcOrd="1" destOrd="0" presId="urn:microsoft.com/office/officeart/2005/8/layout/hierarchy3"/>
    <dgm:cxn modelId="{C571CF8B-A39C-2049-8E65-C547936C0FA6}" type="presParOf" srcId="{3EB41381-96AA-47D7-8996-BB3825B111B6}" destId="{70FA0EFB-C991-47CF-81DD-2152C2FB7D01}" srcOrd="1" destOrd="0" presId="urn:microsoft.com/office/officeart/2005/8/layout/hierarchy3"/>
    <dgm:cxn modelId="{B36C9539-92C0-CE47-A0CE-976CA2B9554A}" type="presParOf" srcId="{70FA0EFB-C991-47CF-81DD-2152C2FB7D01}" destId="{B0881E17-F12E-434B-9A1A-7D131381D827}" srcOrd="0" destOrd="0" presId="urn:microsoft.com/office/officeart/2005/8/layout/hierarchy3"/>
    <dgm:cxn modelId="{EFD997D6-4A6D-BE4C-9C9F-246699A6E9BD}" type="presParOf" srcId="{70FA0EFB-C991-47CF-81DD-2152C2FB7D01}" destId="{EEC35F6C-23DB-467C-BE62-6D6114251EB9}" srcOrd="1" destOrd="0" presId="urn:microsoft.com/office/officeart/2005/8/layout/hierarchy3"/>
    <dgm:cxn modelId="{82CC81D3-A981-B14A-917D-539E0537D23B}" type="presParOf" srcId="{70FA0EFB-C991-47CF-81DD-2152C2FB7D01}" destId="{97A91716-48D0-4A50-8527-5112E7919D60}" srcOrd="2" destOrd="0" presId="urn:microsoft.com/office/officeart/2005/8/layout/hierarchy3"/>
    <dgm:cxn modelId="{A5AA5B92-2D91-744B-8CED-FA33F8BB77B8}" type="presParOf" srcId="{70FA0EFB-C991-47CF-81DD-2152C2FB7D01}" destId="{0657632E-44A6-46AA-8E7F-75752F7C1BDD}" srcOrd="3" destOrd="0" presId="urn:microsoft.com/office/officeart/2005/8/layout/hierarchy3"/>
    <dgm:cxn modelId="{9CB95FD1-AB42-3F4F-A74C-A15DDD494E42}" type="presParOf" srcId="{70FA0EFB-C991-47CF-81DD-2152C2FB7D01}" destId="{F5E89986-3768-4F79-ACD5-C7B39E6A7CD7}" srcOrd="4" destOrd="0" presId="urn:microsoft.com/office/officeart/2005/8/layout/hierarchy3"/>
    <dgm:cxn modelId="{96D28A3C-DF62-A04B-9936-3AE915ED8DEB}" type="presParOf" srcId="{70FA0EFB-C991-47CF-81DD-2152C2FB7D01}" destId="{47FB6BF3-B9E1-4E1F-A32D-9C5E6A1CF179}" srcOrd="5" destOrd="0" presId="urn:microsoft.com/office/officeart/2005/8/layout/hierarchy3"/>
    <dgm:cxn modelId="{ED2E3637-7920-9843-BB68-00F06FAAE721}" type="presParOf" srcId="{70FA0EFB-C991-47CF-81DD-2152C2FB7D01}" destId="{6BFA0750-B6D4-488E-A0F1-15C49A555C79}" srcOrd="6" destOrd="0" presId="urn:microsoft.com/office/officeart/2005/8/layout/hierarchy3"/>
    <dgm:cxn modelId="{C564A4EF-8CA5-EA42-A5F3-63510E6B4D84}" type="presParOf" srcId="{70FA0EFB-C991-47CF-81DD-2152C2FB7D01}" destId="{D4BA4378-6F12-493C-B8A2-5BA1C8F86778}" srcOrd="7" destOrd="0" presId="urn:microsoft.com/office/officeart/2005/8/layout/hierarchy3"/>
    <dgm:cxn modelId="{553C2111-7E0A-FB42-B8AC-A39BCD7D6BFD}" type="presParOf" srcId="{70FA0EFB-C991-47CF-81DD-2152C2FB7D01}" destId="{4AFD5DD6-0F00-4DF4-B0C2-3B2FA3400E3C}" srcOrd="8" destOrd="0" presId="urn:microsoft.com/office/officeart/2005/8/layout/hierarchy3"/>
    <dgm:cxn modelId="{273FE67B-681A-704E-87B1-45A4FE231A53}" type="presParOf" srcId="{70FA0EFB-C991-47CF-81DD-2152C2FB7D01}" destId="{0A4D3C55-1F43-485E-AD76-39E310ADC817}" srcOrd="9" destOrd="0" presId="urn:microsoft.com/office/officeart/2005/8/layout/hierarchy3"/>
    <dgm:cxn modelId="{AC11D5A5-B6D2-B84A-A35A-AF7CCF6DD325}" type="presParOf" srcId="{3B591142-9E80-491C-B3E6-ECD452B01AA1}" destId="{C0184451-735E-403B-A456-17EE6C671357}" srcOrd="4" destOrd="0" presId="urn:microsoft.com/office/officeart/2005/8/layout/hierarchy3"/>
    <dgm:cxn modelId="{FF511FE9-E911-E746-A111-3F361DEF54FE}" type="presParOf" srcId="{C0184451-735E-403B-A456-17EE6C671357}" destId="{3760AF72-5336-46F2-A03D-F1C649C185D8}" srcOrd="0" destOrd="0" presId="urn:microsoft.com/office/officeart/2005/8/layout/hierarchy3"/>
    <dgm:cxn modelId="{AF4F54BD-82C6-1D44-B7B3-B08FD852235C}" type="presParOf" srcId="{3760AF72-5336-46F2-A03D-F1C649C185D8}" destId="{C3574AF9-F3F1-4698-8B29-B592EC076412}" srcOrd="0" destOrd="0" presId="urn:microsoft.com/office/officeart/2005/8/layout/hierarchy3"/>
    <dgm:cxn modelId="{C715B82E-1A15-9A45-808F-02AA2A927BA4}" type="presParOf" srcId="{3760AF72-5336-46F2-A03D-F1C649C185D8}" destId="{65245F60-E6DE-46DC-B3DE-74C7EE26951A}" srcOrd="1" destOrd="0" presId="urn:microsoft.com/office/officeart/2005/8/layout/hierarchy3"/>
    <dgm:cxn modelId="{87624E8A-4CF0-1149-A8A4-D2FB5D86512B}" type="presParOf" srcId="{C0184451-735E-403B-A456-17EE6C671357}" destId="{E4638C36-5740-475F-A5ED-661EFCF85676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8FDC7C-22D4-48A5-B68D-8B26CBF3FC33}">
      <dsp:nvSpPr>
        <dsp:cNvPr id="0" name=""/>
        <dsp:cNvSpPr/>
      </dsp:nvSpPr>
      <dsp:spPr>
        <a:xfrm>
          <a:off x="0" y="2903"/>
          <a:ext cx="1614626" cy="715170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5G Infrastructure</a:t>
          </a:r>
          <a:endParaRPr lang="en-US" sz="1800" kern="1200" dirty="0">
            <a:solidFill>
              <a:schemeClr val="tx1"/>
            </a:solidFill>
            <a:latin typeface="Calibri" panose="020F0502020204030204"/>
            <a:ea typeface="+mn-ea"/>
            <a:cs typeface="+mn-cs"/>
          </a:endParaRPr>
        </a:p>
      </dsp:txBody>
      <dsp:txXfrm>
        <a:off x="20947" y="23850"/>
        <a:ext cx="1572732" cy="673276"/>
      </dsp:txXfrm>
    </dsp:sp>
    <dsp:sp modelId="{2964D5EC-CFF2-4576-8885-DB25408BEA23}">
      <dsp:nvSpPr>
        <dsp:cNvPr id="0" name=""/>
        <dsp:cNvSpPr/>
      </dsp:nvSpPr>
      <dsp:spPr>
        <a:xfrm>
          <a:off x="115742" y="718074"/>
          <a:ext cx="91440" cy="536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9106"/>
              </a:lnTo>
              <a:lnTo>
                <a:pt x="135761" y="509106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5D95EF-4B99-47BD-97C7-D62A17468F50}">
      <dsp:nvSpPr>
        <dsp:cNvPr id="0" name=""/>
        <dsp:cNvSpPr/>
      </dsp:nvSpPr>
      <dsp:spPr>
        <a:xfrm>
          <a:off x="243351" y="896867"/>
          <a:ext cx="1245404" cy="715170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>
              <a:solidFill>
                <a:srgbClr val="7030A0"/>
              </a:solidFill>
              <a:latin typeface="Calibri" panose="020F0502020204030204"/>
              <a:ea typeface="+mn-ea"/>
              <a:cs typeface="+mn-cs"/>
            </a:rPr>
            <a:t>5G Corridors</a:t>
          </a:r>
          <a:endParaRPr lang="en-US" sz="1400" kern="1200" dirty="0">
            <a:solidFill>
              <a:srgbClr val="7030A0"/>
            </a:solidFill>
            <a:latin typeface="Calibri" panose="020F0502020204030204"/>
            <a:ea typeface="+mn-ea"/>
            <a:cs typeface="+mn-cs"/>
          </a:endParaRPr>
        </a:p>
      </dsp:txBody>
      <dsp:txXfrm>
        <a:off x="264298" y="917814"/>
        <a:ext cx="1203510" cy="673276"/>
      </dsp:txXfrm>
    </dsp:sp>
    <dsp:sp modelId="{375AA53B-117F-4AD5-A859-67E33C432B9F}">
      <dsp:nvSpPr>
        <dsp:cNvPr id="0" name=""/>
        <dsp:cNvSpPr/>
      </dsp:nvSpPr>
      <dsp:spPr>
        <a:xfrm>
          <a:off x="115742" y="718074"/>
          <a:ext cx="91440" cy="1430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7618"/>
              </a:lnTo>
              <a:lnTo>
                <a:pt x="135761" y="135761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9E4401-FB5A-42BB-8F76-27E82F073503}">
      <dsp:nvSpPr>
        <dsp:cNvPr id="0" name=""/>
        <dsp:cNvSpPr/>
      </dsp:nvSpPr>
      <dsp:spPr>
        <a:xfrm>
          <a:off x="243351" y="1790830"/>
          <a:ext cx="1295832" cy="715170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>
              <a:solidFill>
                <a:srgbClr val="7030A0"/>
              </a:solidFill>
              <a:latin typeface="Calibri" panose="020F0502020204030204"/>
              <a:ea typeface="+mn-ea"/>
              <a:cs typeface="+mn-cs"/>
            </a:rPr>
            <a:t>5G Communities </a:t>
          </a:r>
        </a:p>
      </dsp:txBody>
      <dsp:txXfrm>
        <a:off x="264298" y="1811777"/>
        <a:ext cx="1253938" cy="673276"/>
      </dsp:txXfrm>
    </dsp:sp>
    <dsp:sp modelId="{9910E27D-7E0E-4266-AE01-32582E070DAB}">
      <dsp:nvSpPr>
        <dsp:cNvPr id="0" name=""/>
        <dsp:cNvSpPr/>
      </dsp:nvSpPr>
      <dsp:spPr>
        <a:xfrm>
          <a:off x="1814407" y="2903"/>
          <a:ext cx="1684498" cy="715170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Backbone Infrastructure</a:t>
          </a:r>
        </a:p>
      </dsp:txBody>
      <dsp:txXfrm>
        <a:off x="1835354" y="23850"/>
        <a:ext cx="1642604" cy="673276"/>
      </dsp:txXfrm>
    </dsp:sp>
    <dsp:sp modelId="{C9B04988-2A2B-4442-AAB9-C19F3B612D32}">
      <dsp:nvSpPr>
        <dsp:cNvPr id="0" name=""/>
        <dsp:cNvSpPr/>
      </dsp:nvSpPr>
      <dsp:spPr>
        <a:xfrm>
          <a:off x="1982857" y="718074"/>
          <a:ext cx="168378" cy="536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9106"/>
              </a:lnTo>
              <a:lnTo>
                <a:pt x="135761" y="509106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E7E4DA-B5EC-4ABB-AADE-D28E9647E07C}">
      <dsp:nvSpPr>
        <dsp:cNvPr id="0" name=""/>
        <dsp:cNvSpPr/>
      </dsp:nvSpPr>
      <dsp:spPr>
        <a:xfrm>
          <a:off x="2151235" y="896867"/>
          <a:ext cx="1600987" cy="715170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>
              <a:latin typeface="Calibri" panose="020F0502020204030204"/>
              <a:ea typeface="+mn-ea"/>
              <a:cs typeface="+mn-cs"/>
            </a:rPr>
            <a:t>Quantum Communication Infrastructure</a:t>
          </a:r>
        </a:p>
      </dsp:txBody>
      <dsp:txXfrm>
        <a:off x="2172182" y="917814"/>
        <a:ext cx="1559093" cy="673276"/>
      </dsp:txXfrm>
    </dsp:sp>
    <dsp:sp modelId="{F728407B-BFD5-46F9-8A92-A575DDF8D301}">
      <dsp:nvSpPr>
        <dsp:cNvPr id="0" name=""/>
        <dsp:cNvSpPr/>
      </dsp:nvSpPr>
      <dsp:spPr>
        <a:xfrm>
          <a:off x="1982857" y="718074"/>
          <a:ext cx="168378" cy="1430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7618"/>
              </a:lnTo>
              <a:lnTo>
                <a:pt x="135761" y="135761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587D33-28D7-40B6-98F0-E059F0B61F67}">
      <dsp:nvSpPr>
        <dsp:cNvPr id="0" name=""/>
        <dsp:cNvSpPr/>
      </dsp:nvSpPr>
      <dsp:spPr>
        <a:xfrm>
          <a:off x="2151235" y="1790830"/>
          <a:ext cx="1603470" cy="715170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>
              <a:solidFill>
                <a:srgbClr val="7030A0"/>
              </a:solidFill>
              <a:latin typeface="Calibri" panose="020F0502020204030204"/>
              <a:ea typeface="+mn-ea"/>
              <a:cs typeface="+mn-cs"/>
            </a:rPr>
            <a:t>Cloud Federations</a:t>
          </a:r>
        </a:p>
      </dsp:txBody>
      <dsp:txXfrm>
        <a:off x="2172182" y="1811777"/>
        <a:ext cx="1561576" cy="673276"/>
      </dsp:txXfrm>
    </dsp:sp>
    <dsp:sp modelId="{01D8C82E-AD02-47A8-B82C-578306BC7D75}">
      <dsp:nvSpPr>
        <dsp:cNvPr id="0" name=""/>
        <dsp:cNvSpPr/>
      </dsp:nvSpPr>
      <dsp:spPr>
        <a:xfrm>
          <a:off x="1982857" y="718074"/>
          <a:ext cx="168378" cy="23243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06129"/>
              </a:lnTo>
              <a:lnTo>
                <a:pt x="135761" y="220612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BAF331-A64D-40A0-9672-D64D041A14AA}">
      <dsp:nvSpPr>
        <dsp:cNvPr id="0" name=""/>
        <dsp:cNvSpPr/>
      </dsp:nvSpPr>
      <dsp:spPr>
        <a:xfrm>
          <a:off x="2151235" y="2684794"/>
          <a:ext cx="1585356" cy="715170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>
              <a:solidFill>
                <a:srgbClr val="7030A0"/>
              </a:solidFill>
              <a:latin typeface="Calibri" panose="020F0502020204030204"/>
              <a:ea typeface="+mn-ea"/>
              <a:cs typeface="+mn-cs"/>
            </a:rPr>
            <a:t>Global Gateways</a:t>
          </a:r>
          <a:endParaRPr lang="en-GB" sz="1400" kern="1200" dirty="0">
            <a:solidFill>
              <a:srgbClr val="7030A0"/>
            </a:solidFill>
            <a:latin typeface="Calibri" panose="020F0502020204030204"/>
            <a:ea typeface="+mn-ea"/>
            <a:cs typeface="+mn-cs"/>
          </a:endParaRPr>
        </a:p>
      </dsp:txBody>
      <dsp:txXfrm>
        <a:off x="2172182" y="2705741"/>
        <a:ext cx="1543462" cy="673276"/>
      </dsp:txXfrm>
    </dsp:sp>
    <dsp:sp modelId="{D9BC5FF8-29A4-4DD8-BD9F-285E9CD11CDC}">
      <dsp:nvSpPr>
        <dsp:cNvPr id="0" name=""/>
        <dsp:cNvSpPr/>
      </dsp:nvSpPr>
      <dsp:spPr>
        <a:xfrm>
          <a:off x="1982857" y="718074"/>
          <a:ext cx="168378" cy="32182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4641"/>
              </a:lnTo>
              <a:lnTo>
                <a:pt x="135761" y="3054641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FDCD1E-47FA-4F52-946A-D29A4F3BD724}">
      <dsp:nvSpPr>
        <dsp:cNvPr id="0" name=""/>
        <dsp:cNvSpPr/>
      </dsp:nvSpPr>
      <dsp:spPr>
        <a:xfrm>
          <a:off x="2151235" y="3578757"/>
          <a:ext cx="1569050" cy="715170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>
              <a:latin typeface="Calibri" panose="020F0502020204030204"/>
              <a:ea typeface="+mn-ea"/>
              <a:cs typeface="+mn-cs"/>
            </a:rPr>
            <a:t>HPC interconnection</a:t>
          </a:r>
          <a:endParaRPr lang="en-GB" sz="1400" kern="1200" dirty="0">
            <a:latin typeface="Calibri" panose="020F0502020204030204"/>
            <a:ea typeface="+mn-ea"/>
            <a:cs typeface="+mn-cs"/>
          </a:endParaRPr>
        </a:p>
      </dsp:txBody>
      <dsp:txXfrm>
        <a:off x="2172182" y="3599704"/>
        <a:ext cx="1527156" cy="673276"/>
      </dsp:txXfrm>
    </dsp:sp>
    <dsp:sp modelId="{30E02EBB-F304-47E8-A769-99AFFC9EC174}">
      <dsp:nvSpPr>
        <dsp:cNvPr id="0" name=""/>
        <dsp:cNvSpPr/>
      </dsp:nvSpPr>
      <dsp:spPr>
        <a:xfrm>
          <a:off x="3947504" y="2903"/>
          <a:ext cx="1430341" cy="715170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Synergy Actions</a:t>
          </a:r>
        </a:p>
      </dsp:txBody>
      <dsp:txXfrm>
        <a:off x="3968451" y="23850"/>
        <a:ext cx="1388447" cy="673276"/>
      </dsp:txXfrm>
    </dsp:sp>
    <dsp:sp modelId="{CD8FDE79-D3FD-4699-A681-DD9163575FDF}">
      <dsp:nvSpPr>
        <dsp:cNvPr id="0" name=""/>
        <dsp:cNvSpPr/>
      </dsp:nvSpPr>
      <dsp:spPr>
        <a:xfrm>
          <a:off x="4090538" y="718074"/>
          <a:ext cx="172716" cy="536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9106"/>
              </a:lnTo>
              <a:lnTo>
                <a:pt x="135761" y="509106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C8B0DF-BD7F-403A-A5B6-B124FD789ED4}">
      <dsp:nvSpPr>
        <dsp:cNvPr id="0" name=""/>
        <dsp:cNvSpPr/>
      </dsp:nvSpPr>
      <dsp:spPr>
        <a:xfrm>
          <a:off x="4263255" y="896867"/>
          <a:ext cx="1492487" cy="715170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>
              <a:solidFill>
                <a:srgbClr val="7030A0"/>
              </a:solidFill>
              <a:latin typeface="Calibri" panose="020F0502020204030204"/>
              <a:ea typeface="+mn-ea"/>
              <a:cs typeface="+mn-cs"/>
            </a:rPr>
            <a:t>Operational Digital Platforms</a:t>
          </a:r>
        </a:p>
      </dsp:txBody>
      <dsp:txXfrm>
        <a:off x="4284202" y="917814"/>
        <a:ext cx="1450593" cy="673276"/>
      </dsp:txXfrm>
    </dsp:sp>
    <dsp:sp modelId="{CBF3A81C-B98A-4C36-B461-D2AE3237A393}">
      <dsp:nvSpPr>
        <dsp:cNvPr id="0" name=""/>
        <dsp:cNvSpPr/>
      </dsp:nvSpPr>
      <dsp:spPr>
        <a:xfrm>
          <a:off x="6069144" y="2903"/>
          <a:ext cx="2170757" cy="706481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Programme Support Actions</a:t>
          </a:r>
        </a:p>
      </dsp:txBody>
      <dsp:txXfrm>
        <a:off x="6089836" y="23595"/>
        <a:ext cx="2129373" cy="665097"/>
      </dsp:txXfrm>
    </dsp:sp>
    <dsp:sp modelId="{B0881E17-F12E-434B-9A1A-7D131381D827}">
      <dsp:nvSpPr>
        <dsp:cNvPr id="0" name=""/>
        <dsp:cNvSpPr/>
      </dsp:nvSpPr>
      <dsp:spPr>
        <a:xfrm>
          <a:off x="6286220" y="709385"/>
          <a:ext cx="217124" cy="4406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9106"/>
              </a:lnTo>
              <a:lnTo>
                <a:pt x="135761" y="509106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C35F6C-23DB-467C-BE62-6D6114251EB9}">
      <dsp:nvSpPr>
        <dsp:cNvPr id="0" name=""/>
        <dsp:cNvSpPr/>
      </dsp:nvSpPr>
      <dsp:spPr>
        <a:xfrm>
          <a:off x="6503344" y="888177"/>
          <a:ext cx="2014973" cy="523669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>
              <a:latin typeface="Calibri" panose="020F0502020204030204"/>
              <a:ea typeface="+mn-ea"/>
              <a:cs typeface="+mn-cs"/>
            </a:rPr>
            <a:t>Studies, Communications &amp; Other measures</a:t>
          </a:r>
        </a:p>
      </dsp:txBody>
      <dsp:txXfrm>
        <a:off x="6518682" y="903515"/>
        <a:ext cx="1984297" cy="492993"/>
      </dsp:txXfrm>
    </dsp:sp>
    <dsp:sp modelId="{97A91716-48D0-4A50-8527-5112E7919D60}">
      <dsp:nvSpPr>
        <dsp:cNvPr id="0" name=""/>
        <dsp:cNvSpPr/>
      </dsp:nvSpPr>
      <dsp:spPr>
        <a:xfrm>
          <a:off x="6286220" y="709385"/>
          <a:ext cx="217124" cy="11558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7618"/>
              </a:lnTo>
              <a:lnTo>
                <a:pt x="135761" y="135761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7632E-44A6-46AA-8E7F-75752F7C1BDD}">
      <dsp:nvSpPr>
        <dsp:cNvPr id="0" name=""/>
        <dsp:cNvSpPr/>
      </dsp:nvSpPr>
      <dsp:spPr>
        <a:xfrm>
          <a:off x="6503344" y="1590640"/>
          <a:ext cx="2036222" cy="549186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>
              <a:solidFill>
                <a:srgbClr val="7030A0"/>
              </a:solidFill>
              <a:latin typeface="Calibri" panose="020F0502020204030204"/>
              <a:ea typeface="+mn-ea"/>
              <a:cs typeface="+mn-cs"/>
            </a:rPr>
            <a:t>Smart Communities Support Platform</a:t>
          </a:r>
        </a:p>
      </dsp:txBody>
      <dsp:txXfrm>
        <a:off x="6519429" y="1606725"/>
        <a:ext cx="2004052" cy="517016"/>
      </dsp:txXfrm>
    </dsp:sp>
    <dsp:sp modelId="{F5E89986-3768-4F79-ACD5-C7B39E6A7CD7}">
      <dsp:nvSpPr>
        <dsp:cNvPr id="0" name=""/>
        <dsp:cNvSpPr/>
      </dsp:nvSpPr>
      <dsp:spPr>
        <a:xfrm>
          <a:off x="6286220" y="709385"/>
          <a:ext cx="186778" cy="18756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06129"/>
              </a:lnTo>
              <a:lnTo>
                <a:pt x="135761" y="220612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FB6BF3-B9E1-4E1F-A32D-9C5E6A1CF179}">
      <dsp:nvSpPr>
        <dsp:cNvPr id="0" name=""/>
        <dsp:cNvSpPr/>
      </dsp:nvSpPr>
      <dsp:spPr>
        <a:xfrm>
          <a:off x="6472998" y="2318619"/>
          <a:ext cx="2081467" cy="532930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>
              <a:latin typeface="Calibri" panose="020F0502020204030204"/>
              <a:ea typeface="+mn-ea"/>
              <a:cs typeface="+mn-cs"/>
            </a:rPr>
            <a:t>Programme Monitoring and Impact</a:t>
          </a:r>
        </a:p>
      </dsp:txBody>
      <dsp:txXfrm>
        <a:off x="6488607" y="2334228"/>
        <a:ext cx="2050249" cy="501712"/>
      </dsp:txXfrm>
    </dsp:sp>
    <dsp:sp modelId="{6BFA0750-B6D4-488E-A0F1-15C49A555C79}">
      <dsp:nvSpPr>
        <dsp:cNvPr id="0" name=""/>
        <dsp:cNvSpPr/>
      </dsp:nvSpPr>
      <dsp:spPr>
        <a:xfrm>
          <a:off x="6286220" y="709385"/>
          <a:ext cx="217124" cy="2567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4641"/>
              </a:lnTo>
              <a:lnTo>
                <a:pt x="135761" y="3054641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BA4378-6F12-493C-B8A2-5BA1C8F86778}">
      <dsp:nvSpPr>
        <dsp:cNvPr id="0" name=""/>
        <dsp:cNvSpPr/>
      </dsp:nvSpPr>
      <dsp:spPr>
        <a:xfrm>
          <a:off x="6503344" y="3030343"/>
          <a:ext cx="2070436" cy="492581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>
              <a:solidFill>
                <a:srgbClr val="7030A0"/>
              </a:solidFill>
              <a:latin typeface="Calibri" panose="020F0502020204030204"/>
              <a:ea typeface="+mn-ea"/>
              <a:cs typeface="+mn-cs"/>
            </a:rPr>
            <a:t>Broadband Competence Offices </a:t>
          </a:r>
        </a:p>
      </dsp:txBody>
      <dsp:txXfrm>
        <a:off x="6517771" y="3044770"/>
        <a:ext cx="2041582" cy="463727"/>
      </dsp:txXfrm>
    </dsp:sp>
    <dsp:sp modelId="{4AFD5DD6-0F00-4DF4-B0C2-3B2FA3400E3C}">
      <dsp:nvSpPr>
        <dsp:cNvPr id="0" name=""/>
        <dsp:cNvSpPr/>
      </dsp:nvSpPr>
      <dsp:spPr>
        <a:xfrm>
          <a:off x="6286220" y="709385"/>
          <a:ext cx="196893" cy="32303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03152"/>
              </a:lnTo>
              <a:lnTo>
                <a:pt x="135761" y="3903152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4D3C55-1F43-485E-AD76-39E310ADC817}">
      <dsp:nvSpPr>
        <dsp:cNvPr id="0" name=""/>
        <dsp:cNvSpPr/>
      </dsp:nvSpPr>
      <dsp:spPr>
        <a:xfrm>
          <a:off x="6483113" y="3671379"/>
          <a:ext cx="2092521" cy="536778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>
              <a:solidFill>
                <a:srgbClr val="7030A0"/>
              </a:solidFill>
              <a:latin typeface="Calibri" panose="020F0502020204030204"/>
              <a:ea typeface="+mn-ea"/>
              <a:cs typeface="+mn-cs"/>
            </a:rPr>
            <a:t>5G Strategic Deployment Agenda </a:t>
          </a:r>
        </a:p>
      </dsp:txBody>
      <dsp:txXfrm>
        <a:off x="6498835" y="3687101"/>
        <a:ext cx="2061077" cy="505334"/>
      </dsp:txXfrm>
    </dsp:sp>
    <dsp:sp modelId="{C3574AF9-F3F1-4698-8B29-B592EC076412}">
      <dsp:nvSpPr>
        <dsp:cNvPr id="0" name=""/>
        <dsp:cNvSpPr/>
      </dsp:nvSpPr>
      <dsp:spPr>
        <a:xfrm>
          <a:off x="8520583" y="2903"/>
          <a:ext cx="2189981" cy="696397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28575" cap="flat" cmpd="sng" algn="ctr">
          <a:solidFill>
            <a:schemeClr val="tx2">
              <a:lumMod val="75000"/>
            </a:schemeClr>
          </a:solidFill>
          <a:prstDash val="dashDot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Blending Implementing Modes</a:t>
          </a:r>
          <a:endParaRPr lang="en-GB" sz="1800" b="0" kern="1200" dirty="0">
            <a:solidFill>
              <a:schemeClr val="tx1"/>
            </a:solidFill>
            <a:latin typeface="Calibri" panose="020F0502020204030204"/>
            <a:ea typeface="+mn-ea"/>
            <a:cs typeface="+mn-cs"/>
          </a:endParaRPr>
        </a:p>
      </dsp:txBody>
      <dsp:txXfrm>
        <a:off x="8540980" y="23300"/>
        <a:ext cx="2149187" cy="6556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AF1499-360A-43DC-83BA-9CC51B1A4733}" type="datetimeFigureOut">
              <a:rPr lang="fr-BE" smtClean="0"/>
              <a:t>14/06/22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13F67-51C8-4CFB-9E3C-6CC6536DE695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71198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33516-6FD1-4243-8E05-1346C3D3E54A}" type="slidenum">
              <a:rPr lang="en-GB" smtClean="0">
                <a:solidFill>
                  <a:prstClr val="black"/>
                </a:solidFill>
                <a:latin typeface="Calibri" panose="020F0502020204030204"/>
              </a:rPr>
              <a:pPr>
                <a:defRPr/>
              </a:pPr>
              <a:t>5</a:t>
            </a:fld>
            <a:endParaRPr lang="en-GB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494482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FE2344-5CC2-4599-B8A3-7B01B76CB5DB}" type="slidenum">
              <a:rPr lang="en-GB" smtClean="0">
                <a:solidFill>
                  <a:prstClr val="black"/>
                </a:solidFill>
                <a:latin typeface="Calibri" panose="020F0502020204030204"/>
              </a:rPr>
              <a:pPr>
                <a:defRPr/>
              </a:pPr>
              <a:t>20</a:t>
            </a:fld>
            <a:endParaRPr lang="en-GB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570436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1" name="Google Shape;1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3" name="Google Shape;153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7" name="Google Shape;177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6" name="Google Shape;186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8" name="Google Shape;37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5" name="Google Shape;38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5" name="Google Shape;39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2" name="Google Shape;40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33516-6FD1-4243-8E05-1346C3D3E54A}" type="slidenum">
              <a:rPr lang="en-GB" smtClean="0">
                <a:solidFill>
                  <a:prstClr val="black"/>
                </a:solidFill>
                <a:latin typeface="Calibri" panose="020F0502020204030204"/>
              </a:rPr>
              <a:pPr>
                <a:defRPr/>
              </a:pPr>
              <a:t>6</a:t>
            </a:fld>
            <a:endParaRPr lang="en-GB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005229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8" name="Google Shape;408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1" name="Google Shape;42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FE2344-5CC2-4599-B8A3-7B01B76CB5DB}" type="slidenum">
              <a:rPr lang="en-GB" smtClean="0">
                <a:solidFill>
                  <a:prstClr val="black"/>
                </a:solidFill>
                <a:latin typeface="Calibri" panose="020F0502020204030204"/>
              </a:rPr>
              <a:pPr>
                <a:defRPr/>
              </a:pPr>
              <a:t>13</a:t>
            </a:fld>
            <a:endParaRPr lang="en-GB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095549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FE2344-5CC2-4599-B8A3-7B01B76CB5DB}" type="slidenum">
              <a:rPr lang="en-GB" smtClean="0">
                <a:solidFill>
                  <a:prstClr val="black"/>
                </a:solidFill>
                <a:latin typeface="Calibri" panose="020F0502020204030204"/>
              </a:rPr>
              <a:pPr>
                <a:defRPr/>
              </a:pPr>
              <a:t>14</a:t>
            </a:fld>
            <a:endParaRPr lang="en-GB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82906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33516-6FD1-4243-8E05-1346C3D3E54A}" type="slidenum">
              <a:rPr lang="en-GB" smtClean="0">
                <a:solidFill>
                  <a:prstClr val="black"/>
                </a:solidFill>
                <a:latin typeface="Calibri" panose="020F0502020204030204"/>
              </a:rPr>
              <a:pPr>
                <a:defRPr/>
              </a:pPr>
              <a:t>15</a:t>
            </a:fld>
            <a:endParaRPr lang="en-GB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05223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58EB10-D553-4B4C-A206-E61549C4FA8B}" type="slidenum">
              <a:rPr lang="en-CA" smtClean="0">
                <a:solidFill>
                  <a:prstClr val="black"/>
                </a:solidFill>
                <a:latin typeface="Calibri"/>
              </a:rPr>
              <a:pPr>
                <a:defRPr/>
              </a:pPr>
              <a:t>16</a:t>
            </a:fld>
            <a:endParaRPr lang="en-CA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809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CF2995-AB43-4B7C-B8CD-9DC7C3692A9C}" type="slidenum">
              <a:rPr lang="en-GB" smtClean="0">
                <a:solidFill>
                  <a:prstClr val="black"/>
                </a:solidFill>
                <a:latin typeface="Calibri" panose="020F0502020204030204"/>
              </a:rPr>
              <a:pPr>
                <a:defRPr/>
              </a:pPr>
              <a:t>17</a:t>
            </a:fld>
            <a:endParaRPr lang="en-GB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08812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CF2995-AB43-4B7C-B8CD-9DC7C3692A9C}" type="slidenum">
              <a:rPr lang="en-GB" smtClean="0">
                <a:solidFill>
                  <a:prstClr val="black"/>
                </a:solidFill>
                <a:latin typeface="Calibri" panose="020F0502020204030204"/>
              </a:rPr>
              <a:pPr>
                <a:defRPr/>
              </a:pPr>
              <a:t>18</a:t>
            </a:fld>
            <a:endParaRPr lang="en-GB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447536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CF2995-AB43-4B7C-B8CD-9DC7C3692A9C}" type="slidenum">
              <a:rPr lang="en-GB" smtClean="0">
                <a:solidFill>
                  <a:prstClr val="black"/>
                </a:solidFill>
                <a:latin typeface="Calibri" panose="020F0502020204030204"/>
              </a:rPr>
              <a:pPr>
                <a:defRPr/>
              </a:pPr>
              <a:t>19</a:t>
            </a:fld>
            <a:endParaRPr lang="en-GB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95653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14/06/22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0669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14/06/22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449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14/06/22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7753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09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4055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1814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505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2816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191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233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289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14/06/22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8602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560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1935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401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4143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6385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07265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438047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756225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33548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11788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14/06/22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0553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4125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11103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505325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56758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233140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481107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792391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8415494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1" y="133382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1" y="421354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157159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61929"/>
            <a:ext cx="10515600" cy="1325563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6224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6224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4076422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141609"/>
            <a:ext cx="10515600" cy="1325563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9" y="145764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9" y="228155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2" y="145764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2" y="228155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257875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3248875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14/06/22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86441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52391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5201275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2276076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8755668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2" y="172085"/>
            <a:ext cx="2628900" cy="5811838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2" y="17208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0415505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inal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722673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3869" y="2159957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713868" y="3968881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324547" y="2159956"/>
            <a:ext cx="2461593" cy="1638159"/>
          </a:xfr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8935227" y="3968880"/>
            <a:ext cx="2520000" cy="1638158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1033617" y="2159957"/>
            <a:ext cx="2520000" cy="1638159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324549" y="3968880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1033617" y="3968881"/>
            <a:ext cx="2520000" cy="1638158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8966322" y="2159956"/>
            <a:ext cx="2520000" cy="1638159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144041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798350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lnSpc>
                <a:spcPct val="100000"/>
              </a:lnSpc>
              <a:spcAft>
                <a:spcPts val="1800"/>
              </a:spcAft>
              <a:defRPr/>
            </a:lvl2pPr>
            <a:lvl3pPr>
              <a:lnSpc>
                <a:spcPct val="100000"/>
              </a:lnSpc>
              <a:spcAft>
                <a:spcPts val="1800"/>
              </a:spcAft>
              <a:defRPr/>
            </a:lvl3pPr>
            <a:lvl4pPr>
              <a:lnSpc>
                <a:spcPct val="100000"/>
              </a:lnSpc>
              <a:spcAft>
                <a:spcPts val="1800"/>
              </a:spcAft>
              <a:defRPr/>
            </a:lvl4pPr>
            <a:lvl5pPr>
              <a:lnSpc>
                <a:spcPct val="100000"/>
              </a:lnSpc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26706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6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04979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8371761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8445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14/06/22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964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2205395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26263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0718332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9810074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0588612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426290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469260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256345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30605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421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14/06/22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4984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639705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o de título">
  <p:cSld name="Diapositivo de título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2"/>
          <p:cNvSpPr txBox="1">
            <a:spLocks noGrp="1"/>
          </p:cNvSpPr>
          <p:nvPr>
            <p:ph type="body" idx="1"/>
          </p:nvPr>
        </p:nvSpPr>
        <p:spPr>
          <a:xfrm>
            <a:off x="5025154" y="6053138"/>
            <a:ext cx="3487021" cy="67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32"/>
          <p:cNvSpPr txBox="1">
            <a:spLocks noGrp="1"/>
          </p:cNvSpPr>
          <p:nvPr>
            <p:ph type="title"/>
          </p:nvPr>
        </p:nvSpPr>
        <p:spPr>
          <a:xfrm>
            <a:off x="460808" y="857756"/>
            <a:ext cx="6938246" cy="4878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6911248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Duplo">
  <p:cSld name="Conteúdo Duplo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4"/>
          <p:cNvSpPr txBox="1">
            <a:spLocks noGrp="1"/>
          </p:cNvSpPr>
          <p:nvPr>
            <p:ph type="title"/>
          </p:nvPr>
        </p:nvSpPr>
        <p:spPr>
          <a:xfrm>
            <a:off x="1844984" y="219469"/>
            <a:ext cx="9508816" cy="460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34"/>
          <p:cNvSpPr txBox="1">
            <a:spLocks noGrp="1"/>
          </p:cNvSpPr>
          <p:nvPr>
            <p:ph type="body" idx="1"/>
          </p:nvPr>
        </p:nvSpPr>
        <p:spPr>
          <a:xfrm>
            <a:off x="833438" y="1513211"/>
            <a:ext cx="5195887" cy="4499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2562"/>
              </a:buClr>
              <a:buSzPts val="24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34"/>
          <p:cNvSpPr txBox="1">
            <a:spLocks noGrp="1"/>
          </p:cNvSpPr>
          <p:nvPr>
            <p:ph type="body" idx="2"/>
          </p:nvPr>
        </p:nvSpPr>
        <p:spPr>
          <a:xfrm>
            <a:off x="6157913" y="1513211"/>
            <a:ext cx="5195887" cy="4499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2562"/>
              </a:buClr>
              <a:buSzPts val="24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60706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objeto">
  <p:cSld name="Título e objeto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5"/>
          <p:cNvSpPr txBox="1">
            <a:spLocks noGrp="1"/>
          </p:cNvSpPr>
          <p:nvPr>
            <p:ph type="title"/>
          </p:nvPr>
        </p:nvSpPr>
        <p:spPr>
          <a:xfrm>
            <a:off x="1844984" y="219469"/>
            <a:ext cx="9508816" cy="460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35"/>
          <p:cNvSpPr txBox="1">
            <a:spLocks noGrp="1"/>
          </p:cNvSpPr>
          <p:nvPr>
            <p:ph type="body" idx="1"/>
          </p:nvPr>
        </p:nvSpPr>
        <p:spPr>
          <a:xfrm>
            <a:off x="674688" y="1157288"/>
            <a:ext cx="10842625" cy="4895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2562"/>
              </a:buClr>
              <a:buSzPts val="24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508181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887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659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8711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700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532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381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14/06/22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48471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314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5710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531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3684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002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0199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065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6313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200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3855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14/06/22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8432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994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1443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218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640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4676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840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14/06/22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6976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9.xml"/><Relationship Id="rId17" Type="http://schemas.openxmlformats.org/officeDocument/2006/relationships/theme" Target="../theme/theme4.xml"/><Relationship Id="rId18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0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50.xml"/><Relationship Id="rId2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7.xml"/><Relationship Id="rId9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61.xml"/><Relationship Id="rId2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4" Type="http://schemas.openxmlformats.org/officeDocument/2006/relationships/image" Target="../media/image5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3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4.xml"/><Relationship Id="rId12" Type="http://schemas.openxmlformats.org/officeDocument/2006/relationships/theme" Target="../theme/theme8.xml"/><Relationship Id="rId1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8.xml"/><Relationship Id="rId6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0.xml"/><Relationship Id="rId8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3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5.xml"/><Relationship Id="rId12" Type="http://schemas.openxmlformats.org/officeDocument/2006/relationships/theme" Target="../theme/theme9.xml"/><Relationship Id="rId1" Type="http://schemas.openxmlformats.org/officeDocument/2006/relationships/slideLayout" Target="../slideLayouts/slideLayout75.xml"/><Relationship Id="rId2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1.xml"/><Relationship Id="rId8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14F18-5F8D-498B-B124-FADE0289FDE3}" type="datetimeFigureOut">
              <a:rPr lang="fr-BE" smtClean="0"/>
              <a:t>14/06/22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24568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31603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04713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9"/>
            <a:ext cx="10515600" cy="4046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36393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kern="0"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kern="0"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 kern="0"/>
              <a:pPr/>
              <a:t>‹#›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30970930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58"/>
            <a:ext cx="12192000" cy="6856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212092"/>
            <a:ext cx="1448710" cy="64566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31"/>
          <p:cNvGrpSpPr/>
          <p:nvPr/>
        </p:nvGrpSpPr>
        <p:grpSpPr>
          <a:xfrm>
            <a:off x="9856099" y="5513455"/>
            <a:ext cx="2122192" cy="1004179"/>
            <a:chOff x="9438815" y="5122230"/>
            <a:chExt cx="2555660" cy="1209287"/>
          </a:xfrm>
        </p:grpSpPr>
        <p:pic>
          <p:nvPicPr>
            <p:cNvPr id="88" name="Google Shape;88;p3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9438815" y="5122230"/>
              <a:ext cx="1736254" cy="6797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" name="Google Shape;89;p3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9622989" y="6044750"/>
              <a:ext cx="2371486" cy="28676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0" name="Google Shape;90;p31"/>
          <p:cNvSpPr txBox="1">
            <a:spLocks noGrp="1"/>
          </p:cNvSpPr>
          <p:nvPr>
            <p:ph type="ftr" idx="11"/>
          </p:nvPr>
        </p:nvSpPr>
        <p:spPr>
          <a:xfrm>
            <a:off x="5324559" y="6295604"/>
            <a:ext cx="2872674" cy="320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kern="0">
              <a:solidFill>
                <a:srgbClr val="FFFFFF"/>
              </a:solidFill>
            </a:endParaRPr>
          </a:p>
        </p:txBody>
      </p:sp>
      <p:sp>
        <p:nvSpPr>
          <p:cNvPr id="91" name="Google Shape;91;p31"/>
          <p:cNvSpPr txBox="1">
            <a:spLocks noGrp="1"/>
          </p:cNvSpPr>
          <p:nvPr>
            <p:ph type="title"/>
          </p:nvPr>
        </p:nvSpPr>
        <p:spPr>
          <a:xfrm>
            <a:off x="460808" y="857756"/>
            <a:ext cx="6938246" cy="4878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  <a:defRPr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711782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6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1592" y="139946"/>
            <a:ext cx="1039845" cy="463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84" y="0"/>
            <a:ext cx="12190816" cy="6858666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33"/>
          <p:cNvSpPr txBox="1">
            <a:spLocks noGrp="1"/>
          </p:cNvSpPr>
          <p:nvPr>
            <p:ph type="title"/>
          </p:nvPr>
        </p:nvSpPr>
        <p:spPr>
          <a:xfrm>
            <a:off x="1844984" y="219469"/>
            <a:ext cx="9508816" cy="460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  <a:defRPr sz="2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33"/>
          <p:cNvSpPr txBox="1">
            <a:spLocks noGrp="1"/>
          </p:cNvSpPr>
          <p:nvPr>
            <p:ph type="body" idx="1"/>
          </p:nvPr>
        </p:nvSpPr>
        <p:spPr>
          <a:xfrm>
            <a:off x="838200" y="1060059"/>
            <a:ext cx="10515600" cy="4542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92562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29256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00" name="Google Shape;100;p33"/>
          <p:cNvGrpSpPr/>
          <p:nvPr/>
        </p:nvGrpSpPr>
        <p:grpSpPr>
          <a:xfrm>
            <a:off x="4351124" y="6160465"/>
            <a:ext cx="3489753" cy="524587"/>
            <a:chOff x="7529095" y="5956741"/>
            <a:chExt cx="4522024" cy="679760"/>
          </a:xfrm>
        </p:grpSpPr>
        <p:pic>
          <p:nvPicPr>
            <p:cNvPr id="101" name="Google Shape;101;p3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529095" y="5956741"/>
              <a:ext cx="1736254" cy="6797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" name="Google Shape;102;p33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9679633" y="6044750"/>
              <a:ext cx="2371486" cy="28676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6334614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8" r:id="rId1"/>
    <p:sldLayoutId id="2147483729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22559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14F18-5F8D-498B-B124-FADE0289FDE3}" type="datetimeFigureOut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15/06/22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C90DD-8CF0-4AD8-8C87-4D113EF0A4FE}" type="slidenum">
              <a:rPr lang="fr-B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688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4" Type="http://schemas.openxmlformats.org/officeDocument/2006/relationships/image" Target="../media/image35.jpeg"/><Relationship Id="rId5" Type="http://schemas.openxmlformats.org/officeDocument/2006/relationships/image" Target="../media/image36.jpe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39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Relationship Id="rId7" Type="http://schemas.openxmlformats.org/officeDocument/2006/relationships/image" Target="../media/image48.jpg"/><Relationship Id="rId8" Type="http://schemas.openxmlformats.org/officeDocument/2006/relationships/image" Target="../media/image49.jpg"/><Relationship Id="rId1" Type="http://schemas.openxmlformats.org/officeDocument/2006/relationships/slideLayout" Target="../slideLayouts/slideLayout62.xml"/><Relationship Id="rId2" Type="http://schemas.openxmlformats.org/officeDocument/2006/relationships/notesSlide" Target="../notesSlides/notesSlide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hyperlink" Target="mailto:carinadantas@shine2.eu" TargetMode="External"/><Relationship Id="rId5" Type="http://schemas.openxmlformats.org/officeDocument/2006/relationships/image" Target="../media/image60.jpg"/><Relationship Id="rId6" Type="http://schemas.openxmlformats.org/officeDocument/2006/relationships/image" Target="../media/image61.jpg"/><Relationship Id="rId7" Type="http://schemas.openxmlformats.org/officeDocument/2006/relationships/image" Target="../media/image48.jpg"/><Relationship Id="rId8" Type="http://schemas.openxmlformats.org/officeDocument/2006/relationships/image" Target="../media/image62.png"/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2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Relationship Id="rId2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Relationship Id="rId2" Type="http://schemas.openxmlformats.org/officeDocument/2006/relationships/image" Target="../media/image13.png"/><Relationship Id="rId3" Type="http://schemas.openxmlformats.org/officeDocument/2006/relationships/image" Target="../media/image64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Relationship Id="rId2" Type="http://schemas.openxmlformats.org/officeDocument/2006/relationships/image" Target="../media/image1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Relationship Id="rId2" Type="http://schemas.openxmlformats.org/officeDocument/2006/relationships/image" Target="../media/image1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Relationship Id="rId2" Type="http://schemas.openxmlformats.org/officeDocument/2006/relationships/image" Target="../media/image13.png"/><Relationship Id="rId3" Type="http://schemas.openxmlformats.org/officeDocument/2006/relationships/image" Target="../media/image66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Relationship Id="rId2" Type="http://schemas.openxmlformats.org/officeDocument/2006/relationships/image" Target="../media/image13.png"/><Relationship Id="rId3" Type="http://schemas.openxmlformats.org/officeDocument/2006/relationships/image" Target="../media/image6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3.jpg"/><Relationship Id="rId12" Type="http://schemas.openxmlformats.org/officeDocument/2006/relationships/image" Target="../media/image24.jpg"/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jpg"/><Relationship Id="rId7" Type="http://schemas.openxmlformats.org/officeDocument/2006/relationships/image" Target="../media/image19.jpg"/><Relationship Id="rId8" Type="http://schemas.openxmlformats.org/officeDocument/2006/relationships/image" Target="../media/image20.jpeg"/><Relationship Id="rId9" Type="http://schemas.openxmlformats.org/officeDocument/2006/relationships/image" Target="../media/image21.jpeg"/><Relationship Id="rId10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3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46" y="215153"/>
            <a:ext cx="12090905" cy="578777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475615" y="4206240"/>
            <a:ext cx="789709" cy="1796689"/>
          </a:xfrm>
          <a:prstGeom prst="rect">
            <a:avLst/>
          </a:prstGeom>
          <a:noFill/>
          <a:ln w="508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2111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054" y="-8879"/>
            <a:ext cx="11427311" cy="6048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429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676" y="158049"/>
            <a:ext cx="5262110" cy="30364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8287" y="3194513"/>
            <a:ext cx="27016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The challenge for the economic deployment of rural areas is </a:t>
            </a:r>
            <a:r>
              <a:rPr lang="en-US" b="1" dirty="0" smtClean="0">
                <a:solidFill>
                  <a:prstClr val="black"/>
                </a:solidFill>
                <a:latin typeface="Calibri"/>
              </a:rPr>
              <a:t>territorial coverage 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(tourism, agriculture…) and </a:t>
            </a:r>
            <a:r>
              <a:rPr lang="en-US" b="1" dirty="0" smtClean="0">
                <a:solidFill>
                  <a:prstClr val="black"/>
                </a:solidFill>
                <a:latin typeface="Calibri"/>
              </a:rPr>
              <a:t>5G;</a:t>
            </a:r>
          </a:p>
          <a:p>
            <a:endParaRPr lang="en-US" dirty="0" smtClean="0">
              <a:solidFill>
                <a:prstClr val="black"/>
              </a:solidFill>
              <a:latin typeface="Calibri"/>
            </a:endParaRPr>
          </a:p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65’8% of European households had some form of 5G in 2021, but </a:t>
            </a:r>
          </a:p>
          <a:p>
            <a:endParaRPr lang="en-US" dirty="0">
              <a:solidFill>
                <a:prstClr val="black"/>
              </a:solidFill>
              <a:latin typeface="Calibri"/>
            </a:endParaRPr>
          </a:p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only </a:t>
            </a:r>
            <a:r>
              <a:rPr lang="en-US" b="1" dirty="0" smtClean="0">
                <a:solidFill>
                  <a:prstClr val="black"/>
                </a:solidFill>
                <a:latin typeface="Calibri"/>
              </a:rPr>
              <a:t>34’7% of rural households</a:t>
            </a:r>
            <a:endParaRPr lang="en-US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791" y="3485985"/>
            <a:ext cx="8346381" cy="33720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59630" y="609190"/>
            <a:ext cx="29198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4G (LTE) is almost ubiquitous with 99.8% of populated areas covered by at least one operator </a:t>
            </a:r>
          </a:p>
          <a:p>
            <a:endParaRPr lang="en-US" dirty="0">
              <a:solidFill>
                <a:prstClr val="black"/>
              </a:solidFill>
              <a:latin typeface="Calibri"/>
            </a:endParaRPr>
          </a:p>
          <a:p>
            <a:r>
              <a:rPr lang="en-US" dirty="0">
                <a:solidFill>
                  <a:prstClr val="black"/>
                </a:solidFill>
                <a:latin typeface="Calibri"/>
              </a:rPr>
              <a:t>In the last years, the gap between rural and overall 4G coverage almost closed.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81116" y="122987"/>
            <a:ext cx="22060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dirty="0" smtClean="0">
                <a:solidFill>
                  <a:srgbClr val="44546A"/>
                </a:solidFill>
                <a:latin typeface="Calibri"/>
              </a:rPr>
              <a:t>Rural Mobile</a:t>
            </a:r>
            <a:endParaRPr lang="en-GB" sz="2800" dirty="0">
              <a:solidFill>
                <a:srgbClr val="44546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27532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7204" y="1239745"/>
            <a:ext cx="9174494" cy="1130922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133176"/>
                </a:solidFill>
                <a:latin typeface="+mn-lt"/>
                <a:cs typeface="Arial" panose="020B0604020202020204" pitchFamily="34" charset="0"/>
              </a:rPr>
              <a:t>How to accelerate the deployment of high capacity network in EU?</a:t>
            </a:r>
            <a:endParaRPr lang="en-US" sz="4000" b="1" dirty="0">
              <a:solidFill>
                <a:srgbClr val="133176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280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839" y="172945"/>
            <a:ext cx="9174494" cy="1130922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133176"/>
                </a:solidFill>
                <a:latin typeface="+mn-lt"/>
                <a:cs typeface="Arial" panose="020B0604020202020204" pitchFamily="34" charset="0"/>
              </a:rPr>
              <a:t>How to accelerate the deployment of high capacity network in EU?</a:t>
            </a:r>
            <a:endParaRPr lang="en-US" sz="4000" b="1" dirty="0">
              <a:solidFill>
                <a:srgbClr val="133176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7278" y="1937265"/>
            <a:ext cx="10891145" cy="3405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dirty="0" smtClean="0">
                <a:solidFill>
                  <a:srgbClr val="002060"/>
                </a:solidFill>
                <a:latin typeface="Calibri" panose="020F0502020204030204"/>
              </a:rPr>
              <a:t>Further </a:t>
            </a:r>
            <a:r>
              <a:rPr lang="en-US" sz="2400" b="1" dirty="0" smtClean="0">
                <a:solidFill>
                  <a:srgbClr val="002060"/>
                </a:solidFill>
                <a:latin typeface="Calibri" panose="020F0502020204030204"/>
              </a:rPr>
              <a:t>simplify</a:t>
            </a:r>
            <a:r>
              <a:rPr lang="en-US" sz="2400" dirty="0" smtClean="0">
                <a:solidFill>
                  <a:srgbClr val="002060"/>
                </a:solidFill>
                <a:latin typeface="Calibri" panose="020F0502020204030204"/>
              </a:rPr>
              <a:t> the regulatory framework and facilitate cost reduction </a:t>
            </a:r>
          </a:p>
          <a:p>
            <a:pPr marL="342900" indent="-342900">
              <a:lnSpc>
                <a:spcPct val="200000"/>
              </a:lnSpc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Calibri" panose="020F0502020204030204"/>
              </a:rPr>
              <a:t>Update</a:t>
            </a:r>
            <a:r>
              <a:rPr lang="en-US" sz="2400" dirty="0" smtClean="0">
                <a:solidFill>
                  <a:srgbClr val="002060"/>
                </a:solidFill>
                <a:latin typeface="Calibri" panose="020F0502020204030204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Calibri" panose="020F0502020204030204"/>
              </a:rPr>
              <a:t>state aid </a:t>
            </a:r>
            <a:r>
              <a:rPr lang="en-US" sz="2400" dirty="0" smtClean="0">
                <a:solidFill>
                  <a:srgbClr val="002060"/>
                </a:solidFill>
                <a:latin typeface="Calibri" panose="020F0502020204030204"/>
              </a:rPr>
              <a:t>Framework</a:t>
            </a:r>
          </a:p>
          <a:p>
            <a:pPr marL="342900" indent="-342900">
              <a:lnSpc>
                <a:spcPct val="200000"/>
              </a:lnSpc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sz="2400" dirty="0" smtClean="0">
                <a:solidFill>
                  <a:srgbClr val="002060"/>
                </a:solidFill>
                <a:latin typeface="Calibri" panose="020F0502020204030204"/>
              </a:rPr>
              <a:t>Boost </a:t>
            </a:r>
            <a:r>
              <a:rPr lang="en-US" sz="2400" b="1" dirty="0" smtClean="0">
                <a:solidFill>
                  <a:srgbClr val="002060"/>
                </a:solidFill>
                <a:latin typeface="Calibri" panose="020F0502020204030204"/>
              </a:rPr>
              <a:t>Investment</a:t>
            </a:r>
            <a:r>
              <a:rPr lang="en-US" sz="2400" dirty="0" smtClean="0">
                <a:solidFill>
                  <a:srgbClr val="002060"/>
                </a:solidFill>
                <a:latin typeface="Calibri" panose="020F0502020204030204"/>
              </a:rPr>
              <a:t> in Gigabit and 5g connectivity</a:t>
            </a:r>
          </a:p>
          <a:p>
            <a:pPr marL="342900" indent="-342900">
              <a:lnSpc>
                <a:spcPct val="200000"/>
              </a:lnSpc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Calibri" panose="020F0502020204030204"/>
              </a:rPr>
              <a:t>Involve</a:t>
            </a:r>
            <a:r>
              <a:rPr lang="en-US" sz="2400" dirty="0" smtClean="0">
                <a:solidFill>
                  <a:srgbClr val="002060"/>
                </a:solidFill>
                <a:latin typeface="Calibri" panose="020F0502020204030204"/>
              </a:rPr>
              <a:t> al key actors in the planning and execution of investments</a:t>
            </a:r>
          </a:p>
        </p:txBody>
      </p:sp>
    </p:spTree>
    <p:extLst>
      <p:ext uri="{BB962C8B-B14F-4D97-AF65-F5344CB8AC3E}">
        <p14:creationId xmlns:p14="http://schemas.microsoft.com/office/powerpoint/2010/main" val="16750409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Arrow Callout 3"/>
          <p:cNvSpPr/>
          <p:nvPr/>
        </p:nvSpPr>
        <p:spPr>
          <a:xfrm>
            <a:off x="222675" y="1321815"/>
            <a:ext cx="3847362" cy="4621922"/>
          </a:xfrm>
          <a:prstGeom prst="rightArrowCallout">
            <a:avLst>
              <a:gd name="adj1" fmla="val 7487"/>
              <a:gd name="adj2" fmla="val 5986"/>
              <a:gd name="adj3" fmla="val 7738"/>
              <a:gd name="adj4" fmla="val 85492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1534426" y="170210"/>
            <a:ext cx="9808052" cy="99968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Funding connectivity: a wide set of </a:t>
            </a:r>
            <a:r>
              <a:rPr lang="en-US" sz="4000" b="1" dirty="0" err="1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programmes</a:t>
            </a:r>
            <a:r>
              <a:rPr lang="en-US" sz="4000" b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 and implementing modes</a:t>
            </a:r>
            <a:endParaRPr lang="en-US" sz="4000" b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367746" y="2155096"/>
            <a:ext cx="2945037" cy="618791"/>
          </a:xfrm>
          <a:prstGeom prst="roundRect">
            <a:avLst/>
          </a:prstGeom>
          <a:solidFill>
            <a:srgbClr val="F7B900"/>
          </a:solidFill>
          <a:ln w="19050">
            <a:solidFill>
              <a:schemeClr val="tx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spcBef>
                <a:spcPts val="600"/>
              </a:spcBef>
              <a:defRPr/>
            </a:pPr>
            <a:endParaRPr lang="en-GB" sz="1400" b="1" kern="0" dirty="0" smtClean="0">
              <a:solidFill>
                <a:srgbClr val="002060"/>
              </a:solidFill>
              <a:latin typeface="Arial"/>
            </a:endParaRPr>
          </a:p>
          <a:p>
            <a:pPr algn="ctr" defTabSz="457200">
              <a:spcBef>
                <a:spcPts val="600"/>
              </a:spcBef>
              <a:defRPr/>
            </a:pPr>
            <a:r>
              <a:rPr lang="en-GB" sz="1400" b="1" kern="0" dirty="0" smtClean="0">
                <a:solidFill>
                  <a:srgbClr val="002060"/>
                </a:solidFill>
                <a:latin typeface="Arial"/>
              </a:rPr>
              <a:t>CEF– Digital</a:t>
            </a:r>
            <a:br>
              <a:rPr lang="en-GB" sz="1400" b="1" kern="0" dirty="0" smtClean="0">
                <a:solidFill>
                  <a:srgbClr val="002060"/>
                </a:solidFill>
                <a:latin typeface="Arial"/>
              </a:rPr>
            </a:br>
            <a:r>
              <a:rPr lang="it-IT" sz="1400" b="1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(€</a:t>
            </a:r>
            <a:r>
              <a:rPr lang="en-GB" sz="14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GB" sz="1400" b="1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billion)</a:t>
            </a:r>
            <a:r>
              <a:rPr lang="en-GB" sz="1400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t-EE" sz="1400" kern="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defTabSz="457200">
              <a:buFont typeface="Arial" panose="020B0604020202020204" pitchFamily="34" charset="0"/>
              <a:buChar char="•"/>
              <a:defRPr/>
            </a:pPr>
            <a:endParaRPr lang="en-GB" sz="1400" kern="0" dirty="0" smtClean="0">
              <a:solidFill>
                <a:srgbClr val="002060"/>
              </a:solidFill>
              <a:latin typeface="Arial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574395" y="1311474"/>
            <a:ext cx="4452860" cy="2409311"/>
            <a:chOff x="8237598" y="1005642"/>
            <a:chExt cx="4082562" cy="2409311"/>
          </a:xfrm>
          <a:solidFill>
            <a:srgbClr val="CDABC3"/>
          </a:solidFill>
        </p:grpSpPr>
        <p:sp>
          <p:nvSpPr>
            <p:cNvPr id="5" name="TextBox 4"/>
            <p:cNvSpPr txBox="1"/>
            <p:nvPr/>
          </p:nvSpPr>
          <p:spPr>
            <a:xfrm>
              <a:off x="9165457" y="1005642"/>
              <a:ext cx="2055046" cy="680918"/>
            </a:xfrm>
            <a:prstGeom prst="roundRect">
              <a:avLst>
                <a:gd name="adj" fmla="val 24641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</a:ln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>
                <a:defRPr sz="2000" b="1" ker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>
                <a:defRPr/>
              </a:pPr>
              <a:r>
                <a:rPr lang="en-GB" sz="1600" dirty="0" smtClean="0"/>
                <a:t>Connectivity targets</a:t>
              </a:r>
            </a:p>
            <a:p>
              <a:pPr>
                <a:defRPr/>
              </a:pPr>
              <a:endParaRPr lang="en-GB" sz="16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237598" y="1461137"/>
              <a:ext cx="4082562" cy="1953816"/>
            </a:xfrm>
            <a:prstGeom prst="roundRect">
              <a:avLst>
                <a:gd name="adj" fmla="val 10671"/>
              </a:avLst>
            </a:prstGeom>
            <a:grpFill/>
            <a:ln w="12700">
              <a:solidFill>
                <a:schemeClr val="accent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marL="285750" indent="-285750">
                <a:spcAft>
                  <a:spcPts val="1200"/>
                </a:spcAft>
                <a:buFont typeface="Wingdings" panose="05000000000000000000" pitchFamily="2" charset="2"/>
                <a:buChar char="q"/>
                <a:defRPr/>
              </a:pPr>
              <a:r>
                <a:rPr lang="en-US" sz="1200" u="sng" kern="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2025</a:t>
              </a:r>
              <a:r>
                <a:rPr lang="en-US" sz="1200" kern="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100 Mbps to all </a:t>
              </a:r>
              <a:r>
                <a:rPr lang="en-US" sz="1200" kern="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households</a:t>
              </a:r>
              <a:r>
                <a:rPr lang="en-US" sz="1200" kern="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1200" kern="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upgradable to 1Gbps</a:t>
              </a:r>
            </a:p>
            <a:p>
              <a:pPr marL="285750" indent="-285750">
                <a:spcAft>
                  <a:spcPts val="1200"/>
                </a:spcAft>
                <a:buFont typeface="Wingdings" panose="05000000000000000000" pitchFamily="2" charset="2"/>
                <a:buChar char="q"/>
                <a:defRPr/>
              </a:pPr>
              <a:r>
                <a:rPr lang="en-GB" sz="1200" u="sng" kern="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2025</a:t>
              </a:r>
              <a:r>
                <a:rPr lang="en-GB" sz="1200" kern="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1Gbps to all </a:t>
              </a:r>
              <a:r>
                <a:rPr lang="en-GB" sz="1200" kern="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main socio-economic </a:t>
              </a:r>
              <a:r>
                <a:rPr lang="en-GB" sz="1200" kern="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drivers</a:t>
              </a:r>
            </a:p>
            <a:p>
              <a:pPr marL="285750" indent="-285750">
                <a:spcAft>
                  <a:spcPts val="1200"/>
                </a:spcAft>
                <a:buFont typeface="Wingdings" panose="05000000000000000000" pitchFamily="2" charset="2"/>
                <a:buChar char="q"/>
                <a:defRPr/>
              </a:pPr>
              <a:r>
                <a:rPr lang="en-US" sz="1200" u="sng" kern="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2025</a:t>
              </a:r>
              <a:r>
                <a:rPr lang="en-US" sz="1200" kern="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Uninterrupted </a:t>
              </a:r>
              <a:r>
                <a:rPr lang="en-US" sz="1200" kern="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5G coverage in all urban areas and </a:t>
              </a:r>
              <a:r>
                <a:rPr lang="en-US" sz="1200" kern="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all </a:t>
              </a:r>
              <a:r>
                <a:rPr lang="en-US" sz="1200" kern="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major terrestrial transport </a:t>
              </a:r>
              <a:r>
                <a:rPr lang="en-US" sz="1200" kern="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paths</a:t>
              </a:r>
            </a:p>
            <a:p>
              <a:pPr marL="285750" indent="-285750">
                <a:spcAft>
                  <a:spcPts val="1200"/>
                </a:spcAft>
                <a:buFont typeface="Wingdings" panose="05000000000000000000" pitchFamily="2" charset="2"/>
                <a:buChar char="q"/>
                <a:defRPr/>
              </a:pPr>
              <a:r>
                <a:rPr lang="en-US" sz="1200" b="1" u="sng" kern="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2030</a:t>
              </a:r>
              <a:r>
                <a:rPr lang="en-US" sz="1200" b="1" kern="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lang="en-US" sz="1200" b="1" kern="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Digital Decade): </a:t>
              </a:r>
              <a:r>
                <a:rPr lang="en-US" sz="1200" b="1" kern="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1Gbps to all households (and SEDs); 5G in all populated areas</a:t>
              </a:r>
              <a:endParaRPr lang="en-US" sz="12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367746" y="1509276"/>
            <a:ext cx="2945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GB" sz="1600" b="1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Connectivity in MFF 2021-27</a:t>
            </a:r>
            <a:endParaRPr lang="en-GB" sz="1600" b="1" kern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2312" y="2977178"/>
            <a:ext cx="2417536" cy="513168"/>
          </a:xfrm>
          <a:prstGeom prst="roundRect">
            <a:avLst/>
          </a:prstGeom>
          <a:solidFill>
            <a:srgbClr val="FFE593"/>
          </a:solidFill>
          <a:ln w="19050" cap="flat" cmpd="sng" algn="ctr">
            <a:solidFill>
              <a:schemeClr val="tx2"/>
            </a:solidFill>
            <a:prstDash val="solid"/>
          </a:ln>
          <a:effectLst/>
        </p:spPr>
        <p:txBody>
          <a:bodyPr rtlCol="0" anchor="ctr"/>
          <a:lstStyle>
            <a:defPPr>
              <a:defRPr lang="fr-FR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50" b="1" i="0" u="none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defRPr/>
            </a:pPr>
            <a:r>
              <a:rPr lang="en-GB" sz="1400" dirty="0" smtClean="0"/>
              <a:t>InvestEU</a:t>
            </a:r>
            <a:endParaRPr lang="en-GB" sz="1400" dirty="0"/>
          </a:p>
        </p:txBody>
      </p:sp>
      <p:sp>
        <p:nvSpPr>
          <p:cNvPr id="37" name="Rounded Rectangle 36"/>
          <p:cNvSpPr/>
          <p:nvPr/>
        </p:nvSpPr>
        <p:spPr>
          <a:xfrm>
            <a:off x="622312" y="3717240"/>
            <a:ext cx="2417536" cy="491625"/>
          </a:xfrm>
          <a:prstGeom prst="roundRect">
            <a:avLst/>
          </a:prstGeom>
          <a:solidFill>
            <a:srgbClr val="FFE593"/>
          </a:solidFill>
          <a:ln w="19050" cap="flat" cmpd="sng" algn="ctr">
            <a:solidFill>
              <a:schemeClr val="tx2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en-GB" sz="1400" b="1" kern="0" dirty="0" smtClean="0">
                <a:solidFill>
                  <a:srgbClr val="002060"/>
                </a:solidFill>
                <a:latin typeface="Arial"/>
              </a:rPr>
              <a:t>ERDF</a:t>
            </a:r>
            <a:endParaRPr lang="en-GB" sz="1400" b="1" kern="0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22846" y="4929890"/>
            <a:ext cx="3224463" cy="1013848"/>
          </a:xfrm>
          <a:prstGeom prst="upArrowCallout">
            <a:avLst>
              <a:gd name="adj1" fmla="val 29724"/>
              <a:gd name="adj2" fmla="val 20276"/>
              <a:gd name="adj3" fmla="val 25000"/>
              <a:gd name="adj4" fmla="val 6473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en-GB" sz="14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Generation EU</a:t>
            </a:r>
            <a:br>
              <a:rPr lang="en-GB" sz="14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Recovery and Resilience Facility</a:t>
            </a:r>
          </a:p>
        </p:txBody>
      </p:sp>
      <p:sp>
        <p:nvSpPr>
          <p:cNvPr id="46" name="Up Arrow Callout 45"/>
          <p:cNvSpPr/>
          <p:nvPr/>
        </p:nvSpPr>
        <p:spPr>
          <a:xfrm>
            <a:off x="6882065" y="4929890"/>
            <a:ext cx="1501540" cy="1013847"/>
          </a:xfrm>
          <a:prstGeom prst="upArrowCallout">
            <a:avLst>
              <a:gd name="adj1" fmla="val 25000"/>
              <a:gd name="adj2" fmla="val 19304"/>
              <a:gd name="adj3" fmla="val 25000"/>
              <a:gd name="adj4" fmla="val 64977"/>
            </a:avLst>
          </a:prstGeom>
          <a:solidFill>
            <a:schemeClr val="accent1">
              <a:lumMod val="60000"/>
              <a:lumOff val="40000"/>
            </a:schemeClr>
          </a:solidFill>
          <a:ln w="19050" cap="flat" cmpd="sng" algn="ctr">
            <a:solidFill>
              <a:schemeClr val="tx2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en-GB" sz="14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 own investments</a:t>
            </a:r>
          </a:p>
        </p:txBody>
      </p:sp>
      <p:sp>
        <p:nvSpPr>
          <p:cNvPr id="49" name="Up Arrow Callout 48"/>
          <p:cNvSpPr/>
          <p:nvPr/>
        </p:nvSpPr>
        <p:spPr>
          <a:xfrm>
            <a:off x="8518362" y="4929891"/>
            <a:ext cx="2824116" cy="1013848"/>
          </a:xfrm>
          <a:prstGeom prst="upArrowCallout">
            <a:avLst>
              <a:gd name="adj1" fmla="val 25000"/>
              <a:gd name="adj2" fmla="val 20253"/>
              <a:gd name="adj3" fmla="val 25000"/>
              <a:gd name="adj4" fmla="val 64977"/>
            </a:avLst>
          </a:prstGeom>
          <a:solidFill>
            <a:schemeClr val="accent2"/>
          </a:solidFill>
          <a:ln w="19050" cap="flat" cmpd="sng" algn="ctr">
            <a:solidFill>
              <a:schemeClr val="tx2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en-GB" sz="14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Private investments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03987" y="4361265"/>
            <a:ext cx="2417536" cy="491625"/>
          </a:xfrm>
          <a:prstGeom prst="roundRect">
            <a:avLst/>
          </a:prstGeom>
          <a:solidFill>
            <a:srgbClr val="FFE593"/>
          </a:solidFill>
          <a:ln w="19050" cap="flat" cmpd="sng" algn="ctr">
            <a:solidFill>
              <a:schemeClr val="tx2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en-GB" sz="1400" b="1" kern="0" dirty="0" smtClean="0">
                <a:solidFill>
                  <a:srgbClr val="002060"/>
                </a:solidFill>
                <a:latin typeface="Arial"/>
              </a:rPr>
              <a:t>EAFRD</a:t>
            </a:r>
            <a:endParaRPr lang="en-GB" sz="1400" b="1" kern="0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587256" y="5051571"/>
            <a:ext cx="2417536" cy="491625"/>
          </a:xfrm>
          <a:prstGeom prst="roundRect">
            <a:avLst/>
          </a:prstGeom>
          <a:solidFill>
            <a:srgbClr val="FFE593"/>
          </a:solidFill>
          <a:ln w="19050" cap="flat" cmpd="sng" algn="ctr">
            <a:solidFill>
              <a:schemeClr val="tx2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en-GB" sz="1400" b="1" kern="0" dirty="0">
                <a:solidFill>
                  <a:srgbClr val="002060"/>
                </a:solidFill>
                <a:latin typeface="Arial"/>
              </a:rPr>
              <a:t>NDICI-Global Europe</a:t>
            </a:r>
          </a:p>
        </p:txBody>
      </p:sp>
      <p:sp>
        <p:nvSpPr>
          <p:cNvPr id="7" name="Half Frame 6"/>
          <p:cNvSpPr/>
          <p:nvPr/>
        </p:nvSpPr>
        <p:spPr>
          <a:xfrm rot="16200000">
            <a:off x="6145463" y="-420424"/>
            <a:ext cx="3310725" cy="6795203"/>
          </a:xfrm>
          <a:prstGeom prst="halfFrame">
            <a:avLst>
              <a:gd name="adj1" fmla="val 12592"/>
              <a:gd name="adj2" fmla="val 12704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600551" y="4284265"/>
            <a:ext cx="5888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GB" sz="14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Investment Modes (e.g. Grants, </a:t>
            </a:r>
            <a:r>
              <a:rPr lang="en-GB" sz="1400" b="1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Blending, Financial </a:t>
            </a:r>
            <a:r>
              <a:rPr lang="en-GB" sz="14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Instruments,…)</a:t>
            </a:r>
          </a:p>
        </p:txBody>
      </p:sp>
      <p:sp>
        <p:nvSpPr>
          <p:cNvPr id="2" name="Rectangle 1"/>
          <p:cNvSpPr/>
          <p:nvPr/>
        </p:nvSpPr>
        <p:spPr>
          <a:xfrm>
            <a:off x="3522846" y="6036905"/>
            <a:ext cx="32244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  <a:defRPr/>
            </a:pPr>
            <a:r>
              <a:rPr lang="en-US" sz="1200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11% of digital investments in the RRPs (approximately €13 billion out of a total of €117 billion), are dedicated to </a:t>
            </a:r>
            <a:r>
              <a:rPr lang="en-US" sz="1200" dirty="0" smtClean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connectivity!</a:t>
            </a:r>
            <a:endParaRPr lang="en-IE" sz="1200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16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70722" y="218566"/>
            <a:ext cx="10515600" cy="782357"/>
          </a:xfrm>
        </p:spPr>
        <p:txBody>
          <a:bodyPr/>
          <a:lstStyle/>
          <a:p>
            <a:r>
              <a:rPr lang="fr-BE" sz="3600" b="1" dirty="0" smtClean="0">
                <a:solidFill>
                  <a:srgbClr val="133176"/>
                </a:solidFill>
                <a:latin typeface="+mn-lt"/>
                <a:cs typeface="Arial" panose="020B0604020202020204" pitchFamily="34" charset="0"/>
              </a:rPr>
              <a:t>CEF </a:t>
            </a:r>
            <a:r>
              <a:rPr lang="fr-BE" sz="3600" b="1" dirty="0" err="1" smtClean="0">
                <a:solidFill>
                  <a:srgbClr val="133176"/>
                </a:solidFill>
                <a:latin typeface="+mn-lt"/>
                <a:cs typeface="Arial" panose="020B0604020202020204" pitchFamily="34" charset="0"/>
              </a:rPr>
              <a:t>Work</a:t>
            </a:r>
            <a:r>
              <a:rPr lang="fr-BE" sz="3600" b="1" dirty="0" smtClean="0">
                <a:solidFill>
                  <a:srgbClr val="133176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fr-BE" sz="3600" b="1" dirty="0">
                <a:solidFill>
                  <a:srgbClr val="133176"/>
                </a:solidFill>
                <a:latin typeface="+mn-lt"/>
                <a:cs typeface="Arial" panose="020B0604020202020204" pitchFamily="34" charset="0"/>
              </a:rPr>
              <a:t>Programme 2021-23 – Content </a:t>
            </a:r>
            <a:r>
              <a:rPr lang="fr-BE" sz="3600" b="1" dirty="0" err="1">
                <a:solidFill>
                  <a:srgbClr val="133176"/>
                </a:solidFill>
                <a:latin typeface="+mn-lt"/>
                <a:cs typeface="Arial" panose="020B0604020202020204" pitchFamily="34" charset="0"/>
              </a:rPr>
              <a:t>Overview</a:t>
            </a:r>
            <a:endParaRPr lang="en-IE" sz="3600" b="1" dirty="0">
              <a:solidFill>
                <a:srgbClr val="133176"/>
              </a:solidFill>
              <a:latin typeface="+mn-lt"/>
              <a:cs typeface="Arial" panose="020B0604020202020204" pitchFamily="34" charset="0"/>
            </a:endParaRP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/>
          </p:nvPr>
        </p:nvGraphicFramePr>
        <p:xfrm>
          <a:off x="775756" y="1553636"/>
          <a:ext cx="10710565" cy="4296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83967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idx="4294967295"/>
          </p:nvPr>
        </p:nvSpPr>
        <p:spPr>
          <a:xfrm>
            <a:off x="636062" y="117918"/>
            <a:ext cx="11040534" cy="57356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The 5G “continuum“</a:t>
            </a:r>
            <a:endParaRPr lang="en-US" sz="3600" b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61211" y="1529621"/>
            <a:ext cx="231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IE" dirty="0" smtClean="0">
                <a:solidFill>
                  <a:prstClr val="black"/>
                </a:solidFill>
                <a:latin typeface="Calibri" panose="020F0502020204030204"/>
              </a:rPr>
              <a:t>Major transport paths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6010" y="1529621"/>
            <a:ext cx="1439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IE" dirty="0" smtClean="0">
                <a:solidFill>
                  <a:prstClr val="black"/>
                </a:solidFill>
                <a:latin typeface="Calibri" panose="020F0502020204030204"/>
              </a:rPr>
              <a:t>Urban areas</a:t>
            </a:r>
            <a:endParaRPr lang="en-GB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026" name="Picture 2" descr="Smart cities | European Commiss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973" y="1905593"/>
            <a:ext cx="1958350" cy="123536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vitalisation of rural areas through 'Smart Villages' | The European  Network for Rural Development (ENRD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985" y="1905593"/>
            <a:ext cx="1970616" cy="123536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890934" y="1521766"/>
            <a:ext cx="1439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IE" dirty="0" smtClean="0">
                <a:solidFill>
                  <a:prstClr val="black"/>
                </a:solidFill>
                <a:latin typeface="Calibri" panose="020F0502020204030204"/>
              </a:rPr>
              <a:t>Rural areas</a:t>
            </a:r>
          </a:p>
        </p:txBody>
      </p:sp>
      <p:pic>
        <p:nvPicPr>
          <p:cNvPr id="1030" name="Picture 6" descr="Bulgaria, Greece and Serbia agreed on a 5G cross-border corridor -  Connected Automated Driving Europ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740" y="1890775"/>
            <a:ext cx="1995571" cy="123536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ight Arrow 2"/>
          <p:cNvSpPr/>
          <p:nvPr/>
        </p:nvSpPr>
        <p:spPr>
          <a:xfrm>
            <a:off x="1192741" y="920116"/>
            <a:ext cx="9102726" cy="714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IE" dirty="0" smtClean="0">
                <a:solidFill>
                  <a:prstClr val="white"/>
                </a:solidFill>
                <a:latin typeface="Calibri" panose="020F0502020204030204"/>
              </a:rPr>
              <a:t>Large-scale 5G deployments                                                                  Local 5G systems</a:t>
            </a:r>
            <a:endParaRPr lang="en-GB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5280" y="5519714"/>
            <a:ext cx="10737647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000" b="1" dirty="0" smtClean="0">
                <a:solidFill>
                  <a:srgbClr val="ED7D31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5G </a:t>
            </a:r>
            <a:r>
              <a:rPr lang="en-GB" sz="2000" b="1" dirty="0">
                <a:solidFill>
                  <a:srgbClr val="ED7D31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deployment and take </a:t>
            </a:r>
            <a:r>
              <a:rPr lang="en-GB" sz="2000" b="1" dirty="0" smtClean="0">
                <a:solidFill>
                  <a:srgbClr val="ED7D31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up </a:t>
            </a:r>
            <a:r>
              <a:rPr lang="en-GB" sz="2000" dirty="0" smtClean="0">
                <a:solidFill>
                  <a:srgbClr val="ED7D31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(bundling connectivity to applications via cloud-to-edge/data/</a:t>
            </a:r>
            <a:r>
              <a:rPr lang="en-GB" sz="2000" dirty="0" err="1" smtClean="0">
                <a:solidFill>
                  <a:srgbClr val="ED7D31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IoT</a:t>
            </a:r>
            <a:r>
              <a:rPr lang="en-GB" sz="2000" dirty="0" smtClean="0">
                <a:solidFill>
                  <a:srgbClr val="ED7D31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endParaRPr lang="en-GB" sz="2000" dirty="0">
              <a:solidFill>
                <a:srgbClr val="ED7D31">
                  <a:lumMod val="75000"/>
                </a:srgbClr>
              </a:solidFill>
              <a:latin typeface="Calibri" panose="020F050202020403020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610344" y="2139765"/>
            <a:ext cx="2581656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  <a:buClr>
                <a:srgbClr val="0F5494"/>
              </a:buClr>
              <a:buSzPts val="2000"/>
              <a:defRPr/>
            </a:pPr>
            <a:r>
              <a:rPr lang="en-US" sz="1400" u="sng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Geographical </a:t>
            </a:r>
            <a:r>
              <a:rPr lang="en-US" sz="1400" u="sng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continuum</a:t>
            </a:r>
            <a:r>
              <a:rPr lang="en-US" sz="1400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:</a:t>
            </a:r>
            <a:br>
              <a:rPr lang="en-US" sz="1400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</a:br>
            <a:r>
              <a:rPr lang="en-US" sz="1400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From </a:t>
            </a:r>
            <a:r>
              <a:rPr lang="en-US" sz="1400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main corridors and cities to local communities and villages</a:t>
            </a:r>
          </a:p>
          <a:p>
            <a:pPr>
              <a:spcBef>
                <a:spcPts val="1200"/>
              </a:spcBef>
              <a:spcAft>
                <a:spcPts val="600"/>
              </a:spcAft>
              <a:buClr>
                <a:srgbClr val="0F5494"/>
              </a:buClr>
              <a:buSzPts val="2000"/>
              <a:defRPr/>
            </a:pPr>
            <a:endParaRPr lang="en-US" sz="1400" dirty="0" smtClean="0">
              <a:solidFill>
                <a:srgbClr val="4472C4">
                  <a:lumMod val="50000"/>
                </a:srgbClr>
              </a:solidFill>
              <a:latin typeface="Calibri" panose="020F0502020204030204"/>
              <a:ea typeface="Verdana"/>
              <a:cs typeface="Verdana"/>
              <a:sym typeface="Verdana"/>
            </a:endParaRPr>
          </a:p>
          <a:p>
            <a:pPr>
              <a:spcBef>
                <a:spcPts val="1200"/>
              </a:spcBef>
              <a:spcAft>
                <a:spcPts val="600"/>
              </a:spcAft>
              <a:buClr>
                <a:srgbClr val="0F5494"/>
              </a:buClr>
              <a:buSzPts val="2000"/>
              <a:defRPr/>
            </a:pPr>
            <a:endParaRPr lang="en-US" sz="1400" dirty="0">
              <a:solidFill>
                <a:srgbClr val="4472C4">
                  <a:lumMod val="50000"/>
                </a:srgbClr>
              </a:solidFill>
              <a:latin typeface="Calibri" panose="020F0502020204030204"/>
              <a:ea typeface="Verdana"/>
              <a:cs typeface="Verdana"/>
              <a:sym typeface="Verdana"/>
            </a:endParaRPr>
          </a:p>
          <a:p>
            <a:pPr>
              <a:spcBef>
                <a:spcPts val="1200"/>
              </a:spcBef>
              <a:spcAft>
                <a:spcPts val="600"/>
              </a:spcAft>
              <a:buClr>
                <a:srgbClr val="0F5494"/>
              </a:buClr>
              <a:buSzPts val="2000"/>
              <a:defRPr/>
            </a:pPr>
            <a:r>
              <a:rPr lang="en-US" sz="1400" u="sng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Technological </a:t>
            </a:r>
            <a:r>
              <a:rPr lang="en-US" sz="1400" u="sng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continuum</a:t>
            </a:r>
            <a:r>
              <a:rPr lang="en-US" sz="1400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:</a:t>
            </a:r>
            <a:br>
              <a:rPr lang="en-US" sz="1400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</a:br>
            <a:r>
              <a:rPr lang="en-US" sz="1400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Application-driven vertical integration, stimulus to EU digital supply chain</a:t>
            </a:r>
            <a:endParaRPr lang="en-US" sz="1400" dirty="0">
              <a:solidFill>
                <a:srgbClr val="4472C4">
                  <a:lumMod val="50000"/>
                </a:srgbClr>
              </a:solidFill>
              <a:latin typeface="Calibri" panose="020F0502020204030204"/>
              <a:ea typeface="Verdana"/>
              <a:cs typeface="Verdana"/>
              <a:sym typeface="Verdana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0797" y="3331635"/>
            <a:ext cx="6759779" cy="19974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36062" y="3971036"/>
            <a:ext cx="17847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IE" sz="1400" dirty="0">
                <a:solidFill>
                  <a:srgbClr val="002060"/>
                </a:solidFill>
                <a:latin typeface="Calibri" panose="020F0502020204030204"/>
              </a:rPr>
              <a:t>Cloud Edge </a:t>
            </a:r>
          </a:p>
          <a:p>
            <a:pPr>
              <a:defRPr/>
            </a:pPr>
            <a:r>
              <a:rPr lang="en-IE" sz="1400" dirty="0">
                <a:solidFill>
                  <a:srgbClr val="002060"/>
                </a:solidFill>
                <a:latin typeface="Calibri" panose="020F0502020204030204"/>
              </a:rPr>
              <a:t>infrastructure</a:t>
            </a:r>
            <a:endParaRPr lang="en-GB" sz="1400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68843" y="4642000"/>
            <a:ext cx="17847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IE" sz="1400" dirty="0" smtClean="0">
                <a:solidFill>
                  <a:srgbClr val="002060"/>
                </a:solidFill>
                <a:latin typeface="Calibri" panose="020F0502020204030204"/>
              </a:rPr>
              <a:t>Connected objects and devices (</a:t>
            </a:r>
            <a:r>
              <a:rPr lang="en-IE" sz="1400" dirty="0" err="1" smtClean="0">
                <a:solidFill>
                  <a:srgbClr val="002060"/>
                </a:solidFill>
                <a:latin typeface="Calibri" panose="020F0502020204030204"/>
              </a:rPr>
              <a:t>IoT</a:t>
            </a:r>
            <a:r>
              <a:rPr lang="en-IE" sz="1400" dirty="0" smtClean="0">
                <a:solidFill>
                  <a:srgbClr val="002060"/>
                </a:solidFill>
                <a:latin typeface="Calibri" panose="020F0502020204030204"/>
              </a:rPr>
              <a:t>)</a:t>
            </a:r>
            <a:endParaRPr lang="en-GB" sz="1400" dirty="0">
              <a:solidFill>
                <a:srgbClr val="00206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95998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4"/>
          <p:cNvSpPr txBox="1"/>
          <p:nvPr/>
        </p:nvSpPr>
        <p:spPr>
          <a:xfrm>
            <a:off x="3714195" y="1508703"/>
            <a:ext cx="3166533" cy="3661868"/>
          </a:xfrm>
          <a:prstGeom prst="rect">
            <a:avLst/>
          </a:prstGeom>
          <a:solidFill>
            <a:srgbClr val="99D1EC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noAutofit/>
          </a:bodyPr>
          <a:lstStyle>
            <a:defPPr>
              <a:defRPr lang="fr-FR"/>
            </a:defPPr>
            <a:lvl1pPr marL="293688" marR="0" lvl="0" indent="-285750" defTabSz="1219139" fontAlgn="auto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rgbClr val="2D2D8A">
                    <a:lumMod val="75000"/>
                  </a:srgbClr>
                </a:solidFill>
                <a:effectLst/>
                <a:uLnTx/>
                <a:uFillTx/>
                <a:latin typeface="Verdana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7938" indent="0">
              <a:spcBef>
                <a:spcPts val="1800"/>
              </a:spcBef>
              <a:buFont typeface="Wingdings" panose="05000000000000000000" pitchFamily="2" charset="2"/>
              <a:buNone/>
              <a:defRPr/>
            </a:pPr>
            <a:endParaRPr lang="en-GB" sz="1400" b="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28609" y="42495"/>
            <a:ext cx="9978624" cy="56458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IE" sz="3200" b="1" dirty="0" smtClean="0">
                <a:solidFill>
                  <a:srgbClr val="002060"/>
                </a:solidFill>
                <a:latin typeface="Calibri" panose="020F0502020204030204"/>
              </a:rPr>
              <a:t>5G connectivity for Smart Communities</a:t>
            </a:r>
            <a:endParaRPr lang="en-GB" sz="3200" b="1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29105" y="1564080"/>
            <a:ext cx="4354063" cy="338554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2700" lvl="1">
              <a:spcAft>
                <a:spcPts val="1200"/>
              </a:spcAft>
              <a:defRPr/>
            </a:pPr>
            <a:r>
              <a:rPr lang="en-US" sz="2000" b="1" dirty="0" smtClean="0">
                <a:solidFill>
                  <a:srgbClr val="002060"/>
                </a:solidFill>
                <a:latin typeface="Calibri" panose="020F0502020204030204"/>
              </a:rPr>
              <a:t>Examples of use cases:</a:t>
            </a:r>
          </a:p>
          <a:p>
            <a:pPr marL="355600" lvl="1" indent="-342900"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en-US" dirty="0" smtClean="0">
                <a:solidFill>
                  <a:srgbClr val="002060"/>
                </a:solidFill>
                <a:latin typeface="Calibri" panose="020F0502020204030204"/>
              </a:rPr>
              <a:t>Healthcare: patient monitoring </a:t>
            </a:r>
            <a:r>
              <a:rPr lang="en-US" dirty="0">
                <a:solidFill>
                  <a:srgbClr val="002060"/>
                </a:solidFill>
                <a:latin typeface="Calibri" panose="020F0502020204030204"/>
              </a:rPr>
              <a:t>and </a:t>
            </a:r>
            <a:r>
              <a:rPr lang="en-US" dirty="0" smtClean="0">
                <a:solidFill>
                  <a:srgbClr val="002060"/>
                </a:solidFill>
                <a:latin typeface="Calibri" panose="020F0502020204030204"/>
              </a:rPr>
              <a:t>assistance at home</a:t>
            </a:r>
          </a:p>
          <a:p>
            <a:pPr marL="355600" lvl="1" indent="-342900"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en-US" dirty="0" smtClean="0">
                <a:solidFill>
                  <a:srgbClr val="002060"/>
                </a:solidFill>
                <a:latin typeface="Calibri" panose="020F0502020204030204"/>
              </a:rPr>
              <a:t>Disaster prevention: geo-environmental data, predictive modeling</a:t>
            </a:r>
          </a:p>
          <a:p>
            <a:pPr marL="355600" lvl="1" indent="-342900"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en-US" dirty="0" smtClean="0">
                <a:solidFill>
                  <a:srgbClr val="002060"/>
                </a:solidFill>
                <a:latin typeface="Calibri" panose="020F0502020204030204"/>
              </a:rPr>
              <a:t>Immersive virtual education and smart working environments</a:t>
            </a:r>
          </a:p>
          <a:p>
            <a:pPr marL="355600" lvl="1" indent="-342900"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en-US" dirty="0">
                <a:solidFill>
                  <a:srgbClr val="002060"/>
                </a:solidFill>
                <a:latin typeface="Calibri" panose="020F0502020204030204"/>
              </a:rPr>
              <a:t>Smart agriculture and precision farming</a:t>
            </a:r>
          </a:p>
          <a:p>
            <a:pPr marL="355600" lvl="1" indent="-342900"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en-US" dirty="0">
                <a:solidFill>
                  <a:srgbClr val="002060"/>
                </a:solidFill>
                <a:latin typeface="Calibri" panose="020F0502020204030204"/>
              </a:rPr>
              <a:t>Industry 4.0, manufacturing and logistics</a:t>
            </a:r>
          </a:p>
        </p:txBody>
      </p:sp>
      <p:sp>
        <p:nvSpPr>
          <p:cNvPr id="22" name="Rectangle 21"/>
          <p:cNvSpPr/>
          <p:nvPr/>
        </p:nvSpPr>
        <p:spPr>
          <a:xfrm rot="16200000">
            <a:off x="3667255" y="2170420"/>
            <a:ext cx="1000537" cy="5764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IE" sz="1400" dirty="0" smtClean="0">
                <a:solidFill>
                  <a:prstClr val="white"/>
                </a:solidFill>
                <a:latin typeface="Calibri" panose="020F0502020204030204"/>
              </a:rPr>
              <a:t>Use Case</a:t>
            </a:r>
            <a:endParaRPr lang="en-GB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22"/>
          <p:cNvSpPr/>
          <p:nvPr/>
        </p:nvSpPr>
        <p:spPr>
          <a:xfrm rot="16200000">
            <a:off x="4422625" y="2171079"/>
            <a:ext cx="1000539" cy="5764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IE" sz="1400" dirty="0" smtClean="0">
                <a:solidFill>
                  <a:prstClr val="white"/>
                </a:solidFill>
                <a:latin typeface="Calibri" panose="020F0502020204030204"/>
              </a:rPr>
              <a:t>Use Case</a:t>
            </a:r>
            <a:endParaRPr lang="en-GB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879289" y="3073545"/>
            <a:ext cx="2828846" cy="579243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IE" sz="1400" dirty="0" smtClean="0">
                <a:solidFill>
                  <a:prstClr val="white"/>
                </a:solidFill>
                <a:latin typeface="Calibri" panose="020F0502020204030204"/>
              </a:rPr>
              <a:t>Digital enablers and capacities</a:t>
            </a:r>
          </a:p>
          <a:p>
            <a:pPr algn="ctr">
              <a:defRPr/>
            </a:pPr>
            <a:r>
              <a:rPr lang="en-IE" sz="1400" dirty="0">
                <a:solidFill>
                  <a:prstClr val="white"/>
                </a:solidFill>
                <a:latin typeface="Calibri" panose="020F0502020204030204"/>
              </a:rPr>
              <a:t>(Cloud, Data, HPC, QCI, </a:t>
            </a:r>
            <a:r>
              <a:rPr lang="en-IE" sz="1400" dirty="0" smtClean="0">
                <a:solidFill>
                  <a:prstClr val="white"/>
                </a:solidFill>
                <a:latin typeface="Calibri" panose="020F0502020204030204"/>
              </a:rPr>
              <a:t>AI,…)</a:t>
            </a:r>
            <a:endParaRPr lang="en-GB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80198" y="3816666"/>
            <a:ext cx="2827937" cy="574568"/>
          </a:xfrm>
          <a:prstGeom prst="rect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IE" sz="1400" dirty="0" smtClean="0">
                <a:solidFill>
                  <a:srgbClr val="FFC000"/>
                </a:solidFill>
                <a:latin typeface="Calibri" panose="020F0502020204030204"/>
              </a:rPr>
              <a:t>5G </a:t>
            </a:r>
            <a:r>
              <a:rPr lang="en-IE" sz="1400" dirty="0">
                <a:solidFill>
                  <a:srgbClr val="FFC000"/>
                </a:solidFill>
                <a:latin typeface="Calibri" panose="020F0502020204030204"/>
              </a:rPr>
              <a:t>infrastructure (Base Stations, </a:t>
            </a:r>
            <a:r>
              <a:rPr lang="en-IE" sz="1400" dirty="0" smtClean="0">
                <a:solidFill>
                  <a:srgbClr val="FFC000"/>
                </a:solidFill>
                <a:latin typeface="Calibri" panose="020F0502020204030204"/>
              </a:rPr>
              <a:t>fibre backhaul</a:t>
            </a:r>
            <a:r>
              <a:rPr lang="en-IE" sz="1400" dirty="0">
                <a:solidFill>
                  <a:srgbClr val="FFC000"/>
                </a:solidFill>
                <a:latin typeface="Calibri" panose="020F0502020204030204"/>
              </a:rPr>
              <a:t>, connected </a:t>
            </a:r>
            <a:r>
              <a:rPr lang="en-IE" sz="1400" dirty="0" err="1">
                <a:solidFill>
                  <a:srgbClr val="FFC000"/>
                </a:solidFill>
                <a:latin typeface="Calibri" panose="020F0502020204030204"/>
              </a:rPr>
              <a:t>IoT</a:t>
            </a:r>
            <a:r>
              <a:rPr lang="en-IE" sz="1400" dirty="0" smtClean="0">
                <a:solidFill>
                  <a:srgbClr val="FFC000"/>
                </a:solidFill>
                <a:latin typeface="Calibri" panose="020F0502020204030204"/>
              </a:rPr>
              <a:t>)</a:t>
            </a:r>
            <a:endParaRPr lang="en-GB" sz="1400" dirty="0">
              <a:solidFill>
                <a:srgbClr val="FFC000"/>
              </a:solidFill>
              <a:latin typeface="Calibri" panose="020F0502020204030204"/>
            </a:endParaRPr>
          </a:p>
        </p:txBody>
      </p:sp>
      <p:sp>
        <p:nvSpPr>
          <p:cNvPr id="26" name="Rectangle 25"/>
          <p:cNvSpPr/>
          <p:nvPr/>
        </p:nvSpPr>
        <p:spPr>
          <a:xfrm rot="16200000">
            <a:off x="5919634" y="2162789"/>
            <a:ext cx="1000537" cy="5764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IE" sz="1400" dirty="0" smtClean="0">
                <a:solidFill>
                  <a:prstClr val="white"/>
                </a:solidFill>
                <a:latin typeface="Calibri" panose="020F0502020204030204"/>
              </a:rPr>
              <a:t>Use case</a:t>
            </a:r>
            <a:endParaRPr lang="en-GB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887638" y="1512453"/>
            <a:ext cx="28690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IE" b="1" dirty="0" smtClean="0">
                <a:solidFill>
                  <a:srgbClr val="002060"/>
                </a:solidFill>
                <a:latin typeface="Calibri" panose="020F0502020204030204"/>
              </a:rPr>
              <a:t>Local digital  </a:t>
            </a:r>
            <a:r>
              <a:rPr lang="en-IE" b="1" dirty="0">
                <a:solidFill>
                  <a:srgbClr val="002060"/>
                </a:solidFill>
                <a:latin typeface="Calibri" panose="020F0502020204030204"/>
              </a:rPr>
              <a:t>transition </a:t>
            </a:r>
            <a:r>
              <a:rPr lang="en-IE" b="1" dirty="0" smtClean="0">
                <a:solidFill>
                  <a:srgbClr val="002060"/>
                </a:solidFill>
                <a:latin typeface="Calibri" panose="020F0502020204030204"/>
              </a:rPr>
              <a:t>plan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7345" y="2349679"/>
            <a:ext cx="290958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en-IE" sz="1400" dirty="0" smtClean="0">
                <a:solidFill>
                  <a:srgbClr val="002060"/>
                </a:solidFill>
                <a:latin typeface="Calibri" panose="020F0502020204030204"/>
              </a:rPr>
              <a:t>Use cases to develop or improve public services for a local community …</a:t>
            </a:r>
            <a:r>
              <a:rPr lang="en-IE" sz="1400" dirty="0">
                <a:solidFill>
                  <a:srgbClr val="002060"/>
                </a:solidFill>
                <a:latin typeface="Calibri" panose="020F0502020204030204"/>
              </a:rPr>
              <a:t> </a:t>
            </a:r>
            <a:endParaRPr lang="en-IE" sz="1400" dirty="0" smtClean="0">
              <a:solidFill>
                <a:srgbClr val="002060"/>
              </a:solidFill>
              <a:latin typeface="Calibri" panose="020F0502020204030204"/>
            </a:endParaRPr>
          </a:p>
          <a:p>
            <a:pPr>
              <a:defRPr/>
            </a:pPr>
            <a:endParaRPr lang="en-IE" sz="1400" dirty="0" smtClean="0">
              <a:solidFill>
                <a:srgbClr val="002060"/>
              </a:solidFill>
              <a:latin typeface="Calibri" panose="020F0502020204030204"/>
            </a:endParaRP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en-IE" sz="1400" dirty="0" smtClean="0">
                <a:solidFill>
                  <a:srgbClr val="002060"/>
                </a:solidFill>
                <a:latin typeface="Calibri" panose="020F0502020204030204"/>
              </a:rPr>
              <a:t>Stimulating European </a:t>
            </a:r>
            <a:r>
              <a:rPr lang="en-IE" sz="1400" dirty="0">
                <a:solidFill>
                  <a:srgbClr val="002060"/>
                </a:solidFill>
                <a:latin typeface="Calibri" panose="020F0502020204030204"/>
              </a:rPr>
              <a:t>digital supply </a:t>
            </a:r>
            <a:r>
              <a:rPr lang="en-IE" sz="1400" dirty="0" smtClean="0">
                <a:solidFill>
                  <a:srgbClr val="002060"/>
                </a:solidFill>
                <a:latin typeface="Calibri" panose="020F0502020204030204"/>
              </a:rPr>
              <a:t>chain and standards</a:t>
            </a:r>
          </a:p>
          <a:p>
            <a:pPr>
              <a:defRPr/>
            </a:pPr>
            <a:endParaRPr lang="en-IE" sz="1400" dirty="0" smtClean="0">
              <a:solidFill>
                <a:srgbClr val="002060"/>
              </a:solidFill>
              <a:latin typeface="Calibri" panose="020F0502020204030204"/>
            </a:endParaRP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en-IE" sz="1400" dirty="0" smtClean="0">
                <a:solidFill>
                  <a:srgbClr val="002060"/>
                </a:solidFill>
                <a:latin typeface="Calibri" panose="020F0502020204030204"/>
              </a:rPr>
              <a:t>Gigabit and 5G rollout </a:t>
            </a:r>
            <a:r>
              <a:rPr lang="en-IE" sz="1400" dirty="0">
                <a:solidFill>
                  <a:srgbClr val="002060"/>
                </a:solidFill>
                <a:latin typeface="Calibri" panose="020F0502020204030204"/>
              </a:rPr>
              <a:t>linked to use cases and </a:t>
            </a:r>
            <a:r>
              <a:rPr lang="en-IE" sz="1400" dirty="0" smtClean="0">
                <a:solidFill>
                  <a:srgbClr val="002060"/>
                </a:solidFill>
                <a:latin typeface="Calibri" panose="020F0502020204030204"/>
              </a:rPr>
              <a:t>enabling digital capacities’ interconnection</a:t>
            </a:r>
            <a:endParaRPr lang="en-GB" sz="1400" dirty="0">
              <a:solidFill>
                <a:srgbClr val="002060"/>
              </a:solidFill>
              <a:latin typeface="Calibri" panose="020F0502020204030204"/>
            </a:endParaRP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endParaRPr lang="en-GB" sz="1400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31" name="Curved Up Arrow 30"/>
          <p:cNvSpPr/>
          <p:nvPr/>
        </p:nvSpPr>
        <p:spPr>
          <a:xfrm>
            <a:off x="338799" y="1434650"/>
            <a:ext cx="1159406" cy="363663"/>
          </a:xfrm>
          <a:prstGeom prst="curvedUpArrow">
            <a:avLst>
              <a:gd name="adj1" fmla="val 50937"/>
              <a:gd name="adj2" fmla="val 100023"/>
              <a:gd name="adj3" fmla="val 283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03" y="1768579"/>
            <a:ext cx="1683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IE" sz="1400" dirty="0" smtClean="0">
                <a:solidFill>
                  <a:srgbClr val="002060"/>
                </a:solidFill>
                <a:latin typeface="Calibri" panose="020F0502020204030204"/>
              </a:rPr>
              <a:t>Technology-push</a:t>
            </a:r>
            <a:endParaRPr lang="en-GB" sz="1400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88413" y="682898"/>
            <a:ext cx="1460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IE" sz="1400" dirty="0" smtClean="0">
                <a:solidFill>
                  <a:srgbClr val="002060"/>
                </a:solidFill>
                <a:latin typeface="Calibri" panose="020F0502020204030204"/>
              </a:rPr>
              <a:t>Application-pull</a:t>
            </a:r>
            <a:endParaRPr lang="en-GB" sz="1400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33" name="Curved Up Arrow 32"/>
          <p:cNvSpPr/>
          <p:nvPr/>
        </p:nvSpPr>
        <p:spPr>
          <a:xfrm rot="10800000">
            <a:off x="270957" y="996034"/>
            <a:ext cx="1159409" cy="363664"/>
          </a:xfrm>
          <a:prstGeom prst="curvedUpArrow">
            <a:avLst>
              <a:gd name="adj1" fmla="val 44541"/>
              <a:gd name="adj2" fmla="val 100023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714195" y="5644782"/>
            <a:ext cx="3166533" cy="383035"/>
          </a:xfrm>
          <a:prstGeom prst="rect">
            <a:avLst/>
          </a:prstGeom>
          <a:solidFill>
            <a:srgbClr val="00206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dirty="0" smtClean="0">
                <a:solidFill>
                  <a:prstClr val="white"/>
                </a:solidFill>
                <a:latin typeface="Calibri" panose="020F0502020204030204"/>
              </a:rPr>
              <a:t>CEF Digital contribution</a:t>
            </a:r>
            <a:endParaRPr lang="en-GB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4650786" y="4725371"/>
            <a:ext cx="1253051" cy="584775"/>
          </a:xfrm>
          <a:prstGeom prst="homePlate">
            <a:avLst>
              <a:gd name="adj" fmla="val 54665"/>
            </a:avLst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algn="ctr">
              <a:defRPr/>
            </a:pPr>
            <a:r>
              <a:rPr lang="en-IE" sz="1600" dirty="0" smtClean="0">
                <a:solidFill>
                  <a:srgbClr val="00B050"/>
                </a:solidFill>
                <a:latin typeface="Calibri" panose="020F0502020204030204"/>
              </a:rPr>
              <a:t>CEF Grant Blending</a:t>
            </a:r>
            <a:endParaRPr lang="en-GB" sz="1600" dirty="0">
              <a:solidFill>
                <a:srgbClr val="00B050"/>
              </a:solidFill>
              <a:latin typeface="Calibri" panose="020F0502020204030204"/>
            </a:endParaRPr>
          </a:p>
        </p:txBody>
      </p:sp>
      <p:sp>
        <p:nvSpPr>
          <p:cNvPr id="19" name="TextBox 18"/>
          <p:cNvSpPr txBox="1"/>
          <p:nvPr/>
        </p:nvSpPr>
        <p:spPr>
          <a:xfrm rot="2661835">
            <a:off x="3058686" y="1170358"/>
            <a:ext cx="909527" cy="461665"/>
          </a:xfrm>
          <a:prstGeom prst="homePlate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algn="ctr">
              <a:defRPr/>
            </a:pPr>
            <a:r>
              <a:rPr lang="en-IE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Public resources</a:t>
            </a:r>
            <a:endParaRPr lang="en-GB" dirty="0">
              <a:solidFill>
                <a:srgbClr val="4472C4">
                  <a:lumMod val="50000"/>
                </a:srgbClr>
              </a:solidFill>
              <a:latin typeface="Calibri" panose="020F0502020204030204"/>
            </a:endParaRPr>
          </a:p>
        </p:txBody>
      </p:sp>
      <p:sp>
        <p:nvSpPr>
          <p:cNvPr id="20" name="TextBox 19"/>
          <p:cNvSpPr txBox="1"/>
          <p:nvPr/>
        </p:nvSpPr>
        <p:spPr>
          <a:xfrm rot="18903150" flipH="1">
            <a:off x="6595135" y="1124676"/>
            <a:ext cx="948359" cy="461665"/>
          </a:xfrm>
          <a:prstGeom prst="homePlate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algn="ctr">
              <a:defRPr/>
            </a:pPr>
            <a:r>
              <a:rPr lang="en-IE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Private resources</a:t>
            </a:r>
            <a:endParaRPr lang="en-GB" dirty="0">
              <a:solidFill>
                <a:srgbClr val="4472C4">
                  <a:lumMod val="50000"/>
                </a:srgbClr>
              </a:solidFill>
              <a:latin typeface="Calibri" panose="020F050202020403020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09781" y="782956"/>
            <a:ext cx="310221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en-US" b="1" dirty="0">
                <a:solidFill>
                  <a:srgbClr val="002060"/>
                </a:solidFill>
                <a:latin typeface="Calibri" panose="020F0502020204030204"/>
              </a:rPr>
              <a:t>Pooling resources to support local digital transition</a:t>
            </a:r>
            <a:endParaRPr lang="en-GB" b="1" dirty="0">
              <a:solidFill>
                <a:srgbClr val="00206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56532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51297" y="179489"/>
            <a:ext cx="11425835" cy="67813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Synergy between programmes (sharing of best practices, knowledge…)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267374" y="5252434"/>
            <a:ext cx="8377996" cy="0"/>
          </a:xfrm>
          <a:prstGeom prst="line">
            <a:avLst/>
          </a:prstGeom>
          <a:ln>
            <a:prstDash val="lg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8269848" y="5130967"/>
            <a:ext cx="0" cy="2599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141405" y="5252444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GB" sz="1200" dirty="0" smtClean="0">
                <a:solidFill>
                  <a:prstClr val="black"/>
                </a:solidFill>
                <a:latin typeface="Calibri" panose="020F0502020204030204"/>
              </a:rPr>
              <a:t>2025</a:t>
            </a:r>
            <a:endParaRPr lang="en-GB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6663674" y="5130962"/>
            <a:ext cx="0" cy="2599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568496" y="5252439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GB" sz="1200" dirty="0" smtClean="0">
                <a:solidFill>
                  <a:prstClr val="black"/>
                </a:solidFill>
                <a:latin typeface="Calibri" panose="020F0502020204030204"/>
              </a:rPr>
              <a:t>2024</a:t>
            </a:r>
            <a:endParaRPr lang="en-GB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5057500" y="5130961"/>
            <a:ext cx="0" cy="2599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971287" y="5252438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GB" sz="1200" dirty="0" smtClean="0">
                <a:solidFill>
                  <a:prstClr val="black"/>
                </a:solidFill>
                <a:latin typeface="Calibri" panose="020F0502020204030204"/>
              </a:rPr>
              <a:t>2023</a:t>
            </a:r>
            <a:endParaRPr lang="en-GB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3451326" y="5130962"/>
            <a:ext cx="0" cy="2599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347179" y="5252439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GB" sz="1200" dirty="0" smtClean="0">
                <a:solidFill>
                  <a:prstClr val="black"/>
                </a:solidFill>
                <a:latin typeface="Calibri" panose="020F0502020204030204"/>
              </a:rPr>
              <a:t>2022</a:t>
            </a:r>
            <a:endParaRPr lang="en-GB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845152" y="5130957"/>
            <a:ext cx="0" cy="2599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76859" y="5252434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GB" sz="1200" dirty="0" smtClean="0">
                <a:solidFill>
                  <a:prstClr val="black"/>
                </a:solidFill>
                <a:latin typeface="Calibri" panose="020F0502020204030204"/>
              </a:rPr>
              <a:t>2021</a:t>
            </a:r>
            <a:endParaRPr lang="en-GB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7" name="Pentagon 36"/>
          <p:cNvSpPr/>
          <p:nvPr/>
        </p:nvSpPr>
        <p:spPr>
          <a:xfrm>
            <a:off x="1832383" y="4086876"/>
            <a:ext cx="6437465" cy="719283"/>
          </a:xfrm>
          <a:prstGeom prst="homePlate">
            <a:avLst/>
          </a:prstGeom>
          <a:pattFill prst="lgGrid">
            <a:fgClr>
              <a:srgbClr val="002060"/>
            </a:fgClr>
            <a:bgClr>
              <a:schemeClr val="bg1"/>
            </a:bgClr>
          </a:patt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 sz="1600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42" name="Rectangle 41"/>
          <p:cNvSpPr/>
          <p:nvPr/>
        </p:nvSpPr>
        <p:spPr>
          <a:xfrm rot="16200000">
            <a:off x="361076" y="4150107"/>
            <a:ext cx="1135226" cy="515431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600" i="1" dirty="0" smtClean="0">
                <a:solidFill>
                  <a:srgbClr val="002060"/>
                </a:solidFill>
                <a:latin typeface="Calibri" panose="020F0502020204030204"/>
              </a:rPr>
              <a:t>CEF Digital </a:t>
            </a:r>
            <a:endParaRPr lang="en-GB" sz="1600" i="1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45" name="Rectangle 44"/>
          <p:cNvSpPr/>
          <p:nvPr/>
        </p:nvSpPr>
        <p:spPr>
          <a:xfrm rot="16200000">
            <a:off x="54063" y="1665334"/>
            <a:ext cx="1804236" cy="515431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600" i="1" dirty="0" smtClean="0">
                <a:solidFill>
                  <a:srgbClr val="002060"/>
                </a:solidFill>
                <a:latin typeface="Calibri" panose="020F0502020204030204"/>
              </a:rPr>
              <a:t>RRF or National programmes</a:t>
            </a:r>
            <a:endParaRPr lang="en-GB" sz="1600" i="1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50" name="Flowchart: Magnetic Disk 49"/>
          <p:cNvSpPr/>
          <p:nvPr/>
        </p:nvSpPr>
        <p:spPr>
          <a:xfrm>
            <a:off x="1911579" y="2571808"/>
            <a:ext cx="1317161" cy="1166829"/>
          </a:xfrm>
          <a:prstGeom prst="flowChartMagneticDisk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400" dirty="0" smtClean="0">
                <a:solidFill>
                  <a:prstClr val="white"/>
                </a:solidFill>
                <a:latin typeface="Calibri" panose="020F0502020204030204"/>
              </a:rPr>
              <a:t>Coordination </a:t>
            </a:r>
          </a:p>
          <a:p>
            <a:pPr algn="ctr">
              <a:defRPr/>
            </a:pPr>
            <a:r>
              <a:rPr lang="en-GB" sz="1400" dirty="0" smtClean="0">
                <a:solidFill>
                  <a:prstClr val="white"/>
                </a:solidFill>
                <a:latin typeface="Calibri" panose="020F0502020204030204"/>
              </a:rPr>
              <a:t>&amp; Support</a:t>
            </a:r>
            <a:endParaRPr lang="en-GB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Right Arrow 51"/>
          <p:cNvSpPr/>
          <p:nvPr/>
        </p:nvSpPr>
        <p:spPr>
          <a:xfrm>
            <a:off x="3228740" y="3002101"/>
            <a:ext cx="5518804" cy="3639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9" name="Pentagon 58"/>
          <p:cNvSpPr/>
          <p:nvPr/>
        </p:nvSpPr>
        <p:spPr>
          <a:xfrm>
            <a:off x="1832383" y="1563409"/>
            <a:ext cx="6231646" cy="719283"/>
          </a:xfrm>
          <a:prstGeom prst="homePlate">
            <a:avLst/>
          </a:prstGeom>
          <a:pattFill prst="smGrid">
            <a:fgClr>
              <a:srgbClr val="002060"/>
            </a:fgClr>
            <a:bgClr>
              <a:schemeClr val="bg1"/>
            </a:bgClr>
          </a:patt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 sz="1600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846034" y="1739472"/>
            <a:ext cx="348435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600" dirty="0" smtClean="0">
                <a:solidFill>
                  <a:prstClr val="black"/>
                </a:solidFill>
                <a:latin typeface="Calibri" panose="020F0502020204030204"/>
              </a:rPr>
              <a:t>Potentially thousands projects/replicas</a:t>
            </a:r>
            <a:endParaRPr lang="en-GB" sz="16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9" name="Down Arrow 68"/>
          <p:cNvSpPr/>
          <p:nvPr/>
        </p:nvSpPr>
        <p:spPr>
          <a:xfrm>
            <a:off x="2423681" y="2282693"/>
            <a:ext cx="270534" cy="2891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153823" y="4295733"/>
            <a:ext cx="165379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600" dirty="0" smtClean="0">
                <a:solidFill>
                  <a:prstClr val="black"/>
                </a:solidFill>
                <a:latin typeface="Calibri" panose="020F0502020204030204"/>
              </a:rPr>
              <a:t>Best Practices</a:t>
            </a:r>
            <a:endParaRPr lang="en-GB" sz="16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7" name="Up Arrow 76"/>
          <p:cNvSpPr/>
          <p:nvPr/>
        </p:nvSpPr>
        <p:spPr>
          <a:xfrm>
            <a:off x="2391523" y="3738637"/>
            <a:ext cx="270534" cy="35782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53023" y="2629485"/>
            <a:ext cx="52179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Aft>
                <a:spcPts val="1200"/>
              </a:spcAft>
              <a:defRPr/>
            </a:pPr>
            <a:r>
              <a:rPr lang="en-US" sz="1400" dirty="0" smtClean="0">
                <a:solidFill>
                  <a:srgbClr val="002060"/>
                </a:solidFill>
                <a:latin typeface="Calibri" panose="020F0502020204030204"/>
              </a:rPr>
              <a:t>Facilitate replicability at EU level: common projects characteristics technical, procedural,…</a:t>
            </a:r>
            <a:endParaRPr lang="en-US" sz="1400" dirty="0">
              <a:solidFill>
                <a:srgbClr val="002060"/>
              </a:solidFill>
              <a:latin typeface="Calibri" panose="020F0502020204030204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579" y="4641380"/>
            <a:ext cx="331696" cy="38791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8520" y="4246371"/>
            <a:ext cx="331696" cy="38791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3023" y="4713982"/>
            <a:ext cx="331696" cy="38791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7513" y="1403881"/>
            <a:ext cx="331696" cy="38791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8891" y="1317170"/>
            <a:ext cx="331696" cy="38791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7826" y="1384523"/>
            <a:ext cx="331696" cy="38791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223" y="2073662"/>
            <a:ext cx="331696" cy="38791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0074" y="2006345"/>
            <a:ext cx="331696" cy="387916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133" y="1729091"/>
            <a:ext cx="331696" cy="387916"/>
          </a:xfrm>
          <a:prstGeom prst="rect">
            <a:avLst/>
          </a:prstGeom>
        </p:spPr>
      </p:pic>
      <p:sp>
        <p:nvSpPr>
          <p:cNvPr id="46" name="Rounded Rectangle 45"/>
          <p:cNvSpPr/>
          <p:nvPr/>
        </p:nvSpPr>
        <p:spPr>
          <a:xfrm>
            <a:off x="8747544" y="1126068"/>
            <a:ext cx="3029588" cy="3965810"/>
          </a:xfrm>
          <a:prstGeom prst="roundRect">
            <a:avLst>
              <a:gd name="adj" fmla="val 293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IE" sz="1400" dirty="0" smtClean="0">
              <a:solidFill>
                <a:srgbClr val="002060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en-IE" b="1" u="sng" dirty="0" smtClean="0">
                <a:solidFill>
                  <a:srgbClr val="002060"/>
                </a:solidFill>
                <a:latin typeface="Calibri" panose="020F0502020204030204"/>
              </a:rPr>
              <a:t>Coordination &amp; Support</a:t>
            </a:r>
          </a:p>
          <a:p>
            <a:pPr>
              <a:defRPr/>
            </a:pPr>
            <a:endParaRPr lang="en-IE" sz="1400" dirty="0" smtClean="0">
              <a:solidFill>
                <a:srgbClr val="002060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en-IE" sz="1600" dirty="0" smtClean="0">
                <a:solidFill>
                  <a:srgbClr val="002060"/>
                </a:solidFill>
                <a:latin typeface="Calibri" panose="020F0502020204030204"/>
              </a:rPr>
              <a:t>Sharing of:</a:t>
            </a:r>
            <a:endParaRPr lang="en-IE" sz="1600" dirty="0">
              <a:solidFill>
                <a:srgbClr val="002060"/>
              </a:solidFill>
              <a:latin typeface="Calibri" panose="020F0502020204030204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IE" sz="1600" dirty="0" smtClean="0">
                <a:solidFill>
                  <a:srgbClr val="002060"/>
                </a:solidFill>
                <a:latin typeface="Calibri" panose="020F0502020204030204"/>
              </a:rPr>
              <a:t>Requirement analysis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IE" sz="1600" dirty="0" smtClean="0">
                <a:solidFill>
                  <a:srgbClr val="002060"/>
                </a:solidFill>
                <a:latin typeface="Calibri" panose="020F0502020204030204"/>
              </a:rPr>
              <a:t>Technical specs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IE" sz="1600" dirty="0" smtClean="0">
                <a:solidFill>
                  <a:srgbClr val="002060"/>
                </a:solidFill>
                <a:latin typeface="Calibri" panose="020F0502020204030204"/>
              </a:rPr>
              <a:t>Reference architectures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IE" sz="1600" dirty="0" smtClean="0">
                <a:solidFill>
                  <a:srgbClr val="002060"/>
                </a:solidFill>
                <a:latin typeface="Calibri" panose="020F0502020204030204"/>
              </a:rPr>
              <a:t>UX tests and reports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IE" sz="1600" dirty="0" smtClean="0">
                <a:solidFill>
                  <a:srgbClr val="002060"/>
                </a:solidFill>
                <a:latin typeface="Calibri" panose="020F0502020204030204"/>
              </a:rPr>
              <a:t>SA notification best practices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IE" sz="1600" dirty="0" smtClean="0">
                <a:solidFill>
                  <a:srgbClr val="002060"/>
                </a:solidFill>
                <a:latin typeface="Calibri" panose="020F0502020204030204"/>
              </a:rPr>
              <a:t>Business models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IE" sz="1600" dirty="0" smtClean="0">
                <a:solidFill>
                  <a:srgbClr val="002060"/>
                </a:solidFill>
                <a:latin typeface="Calibri" panose="020F0502020204030204"/>
              </a:rPr>
              <a:t>Impact assessment models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IE" sz="1600" dirty="0" smtClean="0">
                <a:solidFill>
                  <a:srgbClr val="002060"/>
                </a:solidFill>
                <a:latin typeface="Calibri" panose="020F0502020204030204"/>
              </a:rPr>
              <a:t>Investment models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IE" sz="1600" dirty="0" smtClean="0">
                <a:solidFill>
                  <a:srgbClr val="002060"/>
                </a:solidFill>
                <a:latin typeface="Calibri" panose="020F0502020204030204"/>
              </a:rPr>
              <a:t>Partnership agreements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IE" sz="1600" dirty="0" smtClean="0">
                <a:solidFill>
                  <a:srgbClr val="002060"/>
                </a:solidFill>
                <a:latin typeface="Calibri" panose="020F0502020204030204"/>
              </a:rPr>
              <a:t>Technical assistance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IE" sz="1600" dirty="0" smtClean="0">
                <a:solidFill>
                  <a:srgbClr val="002060"/>
                </a:solidFill>
                <a:latin typeface="Calibri" panose="020F0502020204030204"/>
              </a:rPr>
              <a:t>….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IE" sz="1600" dirty="0" smtClean="0">
              <a:solidFill>
                <a:srgbClr val="002060"/>
              </a:solidFill>
              <a:latin typeface="Calibri" panose="020F0502020204030204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IE" sz="1600" dirty="0" smtClean="0">
              <a:solidFill>
                <a:srgbClr val="002060"/>
              </a:solidFill>
              <a:latin typeface="Calibri" panose="020F0502020204030204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GB" sz="1400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47" name="TextBox 46"/>
          <p:cNvSpPr txBox="1"/>
          <p:nvPr/>
        </p:nvSpPr>
        <p:spPr>
          <a:xfrm rot="21337663">
            <a:off x="9406171" y="4464858"/>
            <a:ext cx="1857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IE" sz="1600" dirty="0" smtClean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Terms &amp; conditions, licence models,….</a:t>
            </a:r>
            <a:endParaRPr lang="en-GB" sz="1600" dirty="0">
              <a:solidFill>
                <a:srgbClr val="ED7D31">
                  <a:lumMod val="75000"/>
                </a:srgbClr>
              </a:solidFill>
              <a:latin typeface="Calibri" panose="020F05020202040302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4075" y="3345157"/>
            <a:ext cx="41734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IE" sz="1400" dirty="0">
                <a:solidFill>
                  <a:srgbClr val="002060"/>
                </a:solidFill>
                <a:latin typeface="Calibri" panose="020F0502020204030204"/>
              </a:rPr>
              <a:t>Includes synergy with BCO network (co-funded by CEF)</a:t>
            </a:r>
            <a:endParaRPr lang="en-GB" sz="1400" dirty="0">
              <a:solidFill>
                <a:srgbClr val="00206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387395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>
            <a:extLst>
              <a:ext uri="{FF2B5EF4-FFF2-40B4-BE49-F238E27FC236}">
                <a16:creationId xmlns:a16="http://schemas.microsoft.com/office/drawing/2014/main" xmlns="" id="{697DF18F-EBED-864A-BCE4-6F33F019D80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550987"/>
            <a:ext cx="12192000" cy="1470025"/>
          </a:xfrm>
        </p:spPr>
        <p:txBody>
          <a:bodyPr>
            <a:noAutofit/>
          </a:bodyPr>
          <a:lstStyle/>
          <a:p>
            <a:r>
              <a:rPr lang="en-GB" sz="8000" dirty="0" smtClean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Digitalisation</a:t>
            </a:r>
            <a:r>
              <a:rPr lang="en-GB" sz="8000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, transforming rural areas</a:t>
            </a:r>
          </a:p>
        </p:txBody>
      </p:sp>
    </p:spTree>
    <p:extLst>
      <p:ext uri="{BB962C8B-B14F-4D97-AF65-F5344CB8AC3E}">
        <p14:creationId xmlns:p14="http://schemas.microsoft.com/office/powerpoint/2010/main" val="209447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042" y="184459"/>
            <a:ext cx="11522875" cy="1113989"/>
          </a:xfrm>
        </p:spPr>
        <p:txBody>
          <a:bodyPr>
            <a:noAutofit/>
          </a:bodyPr>
          <a:lstStyle/>
          <a:p>
            <a:r>
              <a:rPr lang="en-IE" sz="4000" b="1" dirty="0" smtClean="0">
                <a:solidFill>
                  <a:srgbClr val="133176"/>
                </a:solidFill>
                <a:latin typeface="+mn-lt"/>
                <a:cs typeface="Arial" panose="020B0604020202020204" pitchFamily="34" charset="0"/>
              </a:rPr>
              <a:t>Working with all key actors to make it done!</a:t>
            </a:r>
            <a:endParaRPr lang="en-GB" sz="4000" b="1" dirty="0">
              <a:solidFill>
                <a:srgbClr val="133176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050" y="1298448"/>
            <a:ext cx="1110482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sz="2400" b="1" dirty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EC-Study “Investing in local and regional gigabit broadband deployment: opportunities and challenges for investors in the EU”</a:t>
            </a:r>
            <a:r>
              <a:rPr lang="en-GB" sz="2400" b="1" dirty="0" smtClean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742950" lvl="1" indent="-285750" algn="just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>
                <a:solidFill>
                  <a:srgbClr val="4D4D4D"/>
                </a:solidFill>
                <a:latin typeface="Arial"/>
              </a:rPr>
              <a:t>Support </a:t>
            </a:r>
            <a:r>
              <a:rPr lang="en-US" dirty="0">
                <a:solidFill>
                  <a:srgbClr val="4D4D4D"/>
                </a:solidFill>
                <a:latin typeface="Arial"/>
              </a:rPr>
              <a:t>municipalities/regions for triggering, organizing, designing infrastructure projects </a:t>
            </a:r>
            <a:endParaRPr lang="en-US" dirty="0" smtClean="0">
              <a:solidFill>
                <a:srgbClr val="4D4D4D"/>
              </a:solidFill>
              <a:latin typeface="Arial"/>
            </a:endParaRP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4D4D4D"/>
                </a:solidFill>
                <a:latin typeface="Arial"/>
              </a:rPr>
              <a:t>“EU Broadband Investment Advisory Committee</a:t>
            </a:r>
            <a:r>
              <a:rPr lang="en-US" dirty="0" smtClean="0">
                <a:solidFill>
                  <a:srgbClr val="4D4D4D"/>
                </a:solidFill>
                <a:latin typeface="Arial"/>
              </a:rPr>
              <a:t>”</a:t>
            </a:r>
          </a:p>
          <a:p>
            <a:pPr marL="742950" lvl="1" indent="-285750" algn="just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4D4D4D"/>
                </a:solidFill>
                <a:latin typeface="Arial"/>
              </a:rPr>
              <a:t>Facilitate networking between project promoters and </a:t>
            </a:r>
            <a:r>
              <a:rPr lang="en-US" dirty="0" smtClean="0">
                <a:solidFill>
                  <a:srgbClr val="4D4D4D"/>
                </a:solidFill>
                <a:latin typeface="Arial"/>
              </a:rPr>
              <a:t>investors (e.g. Broadband </a:t>
            </a:r>
            <a:r>
              <a:rPr lang="en-US" dirty="0">
                <a:solidFill>
                  <a:srgbClr val="4D4D4D"/>
                </a:solidFill>
                <a:latin typeface="Arial"/>
              </a:rPr>
              <a:t>Investment </a:t>
            </a:r>
            <a:r>
              <a:rPr lang="en-US" dirty="0" smtClean="0">
                <a:solidFill>
                  <a:srgbClr val="4D4D4D"/>
                </a:solidFill>
                <a:latin typeface="Arial"/>
              </a:rPr>
              <a:t>Portal, investor event, investment-readiness trainings)</a:t>
            </a:r>
            <a:endParaRPr lang="en-GB" dirty="0" smtClean="0">
              <a:solidFill>
                <a:srgbClr val="4D4D4D"/>
              </a:solidFill>
              <a:latin typeface="Arial"/>
            </a:endParaRPr>
          </a:p>
          <a:p>
            <a:pPr marL="342900" indent="-342900" algn="just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Ø"/>
              <a:defRPr/>
            </a:pPr>
            <a:r>
              <a:rPr lang="en-US" sz="2400" b="1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Further rely on the BCO network (joint initiative by AGRI-CNECT-COMP-REGIO)</a:t>
            </a:r>
          </a:p>
          <a:p>
            <a:pPr marL="342900" indent="-342900" algn="just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Ø"/>
              <a:defRPr/>
            </a:pPr>
            <a:r>
              <a:rPr lang="en-US" sz="2400" b="1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Partnership with </a:t>
            </a:r>
            <a:r>
              <a:rPr lang="en-US" sz="2400" b="1" dirty="0" err="1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CoR</a:t>
            </a:r>
            <a:r>
              <a:rPr lang="en-US" sz="2400" b="1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 </a:t>
            </a:r>
          </a:p>
          <a:p>
            <a:pPr marL="342900" indent="-342900" algn="just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Ø"/>
              <a:defRPr/>
            </a:pPr>
            <a:r>
              <a:rPr lang="en-US" sz="2400" b="1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CEF Support Actions</a:t>
            </a:r>
            <a:endParaRPr lang="en-GB" sz="2400" b="1" dirty="0">
              <a:solidFill>
                <a:srgbClr val="133176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50000"/>
              </a:lnSpc>
              <a:buClr>
                <a:srgbClr val="ED8D2F"/>
              </a:buClr>
              <a:buFont typeface="Arial" panose="020B0604020202020204" pitchFamily="34" charset="0"/>
              <a:buChar char="•"/>
              <a:defRPr/>
            </a:pPr>
            <a:endParaRPr lang="en-GB" sz="2000" dirty="0">
              <a:solidFill>
                <a:srgbClr val="4D4D4D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505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59224" y="107576"/>
            <a:ext cx="10527097" cy="690283"/>
          </a:xfrm>
        </p:spPr>
        <p:txBody>
          <a:bodyPr/>
          <a:lstStyle/>
          <a:p>
            <a:r>
              <a:rPr lang="en-GB" dirty="0"/>
              <a:t>State aid</a:t>
            </a:r>
          </a:p>
        </p:txBody>
      </p:sp>
      <p:sp>
        <p:nvSpPr>
          <p:cNvPr id="9" name="Rectangle 8"/>
          <p:cNvSpPr/>
          <p:nvPr/>
        </p:nvSpPr>
        <p:spPr>
          <a:xfrm>
            <a:off x="959224" y="914400"/>
            <a:ext cx="1097280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Large number of Decisions </a:t>
            </a: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adopted after notification concerning fixed and increasingly mobile broadband roll out as well as take-up support measures (social and economic).</a:t>
            </a:r>
          </a:p>
          <a:p>
            <a:pPr algn="just"/>
            <a:endParaRPr lang="en-US" sz="2400" b="1" dirty="0" smtClean="0">
              <a:solidFill>
                <a:srgbClr val="FF0000"/>
              </a:solidFill>
              <a:latin typeface="Calibri"/>
              <a:cs typeface="Arial" panose="020B0604020202020204" pitchFamily="34" charset="0"/>
            </a:endParaRPr>
          </a:p>
          <a:p>
            <a:pPr algn="just"/>
            <a:r>
              <a:rPr lang="en-US" sz="2400" b="1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Building on this experience the Commission is revising the 2013 Guidelines </a:t>
            </a:r>
            <a:r>
              <a:rPr lang="en-US" sz="2400" b="1" dirty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on State aid for broadband networks </a:t>
            </a:r>
            <a:r>
              <a:rPr lang="en-US" sz="2400" b="1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- </a:t>
            </a:r>
            <a:r>
              <a:rPr lang="en-US" sz="2400" b="1" dirty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Public consultation closed on February 2022</a:t>
            </a:r>
          </a:p>
          <a:p>
            <a:pPr algn="just"/>
            <a:endParaRPr lang="en-US" sz="2400" b="1" dirty="0" smtClean="0">
              <a:solidFill>
                <a:srgbClr val="133176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en-US" sz="2400" b="1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Work to facilitate </a:t>
            </a:r>
            <a:r>
              <a:rPr lang="en-US" sz="2400" b="1" dirty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national and RRF </a:t>
            </a:r>
            <a:r>
              <a:rPr lang="en-US" sz="2400" b="1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funding </a:t>
            </a:r>
            <a:r>
              <a:rPr lang="en-US" sz="2400" b="1" dirty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through new State aid Framework: </a:t>
            </a:r>
            <a:endParaRPr lang="en-US" sz="2400" b="1" dirty="0" smtClean="0">
              <a:solidFill>
                <a:srgbClr val="133176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“</a:t>
            </a:r>
            <a:r>
              <a:rPr lang="en-US" sz="2400" b="1" dirty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MFF GBER</a:t>
            </a:r>
            <a:r>
              <a:rPr lang="en-US" sz="2400" b="1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” - </a:t>
            </a: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Targeted review </a:t>
            </a:r>
            <a:r>
              <a:rPr lang="en-US" sz="2400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of the General Block Exemption Regulation </a:t>
            </a: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 -(GBER) –to </a:t>
            </a:r>
            <a:r>
              <a:rPr lang="en-US" sz="2400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accompany the new Multiannual Financial Framework and to facilitate certain recovery-related aid </a:t>
            </a: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measures</a:t>
            </a:r>
            <a:r>
              <a:rPr lang="en-US" sz="2400" b="1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– </a:t>
            </a:r>
            <a:r>
              <a:rPr lang="en-US" sz="2400" b="1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adopted 23 July 2021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“</a:t>
            </a:r>
            <a:r>
              <a:rPr lang="en-US" sz="2400" b="1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Green and digital GBER</a:t>
            </a:r>
            <a:r>
              <a:rPr lang="en-US" sz="2400" b="1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” - </a:t>
            </a: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Targeted </a:t>
            </a:r>
            <a:r>
              <a:rPr lang="en-US" sz="2400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review of the General Block Exemption </a:t>
            </a: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Regulation: </a:t>
            </a:r>
            <a:r>
              <a:rPr lang="en-US" sz="2400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revised rules for State aid promoting the green and digital </a:t>
            </a: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transition </a:t>
            </a:r>
            <a:r>
              <a:rPr lang="en-US" sz="2400" b="1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– </a:t>
            </a:r>
            <a:r>
              <a:rPr lang="en-US" sz="2400" b="1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Public consultation closed on December 2021</a:t>
            </a:r>
          </a:p>
        </p:txBody>
      </p:sp>
    </p:spTree>
    <p:extLst>
      <p:ext uri="{BB962C8B-B14F-4D97-AF65-F5344CB8AC3E}">
        <p14:creationId xmlns:p14="http://schemas.microsoft.com/office/powerpoint/2010/main" val="293371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59224" y="179294"/>
            <a:ext cx="10527097" cy="770965"/>
          </a:xfrm>
        </p:spPr>
        <p:txBody>
          <a:bodyPr/>
          <a:lstStyle/>
          <a:p>
            <a:r>
              <a:rPr lang="en-GB" dirty="0" smtClean="0"/>
              <a:t>General Block Exemption Regulation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959224" y="950259"/>
            <a:ext cx="11098306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Declares specific categories of State aid compatible with the Treaty if they fulfil certain conditions, thus 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/>
                <a:cs typeface="Arial" panose="020B0604020202020204" pitchFamily="34" charset="0"/>
              </a:rPr>
              <a:t>exempting them from the requirement of prior notification and Commission approval</a:t>
            </a:r>
            <a:r>
              <a:rPr lang="en-US" sz="2400" b="1" dirty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Threshold for grants: </a:t>
            </a:r>
            <a:r>
              <a:rPr lang="en-US" sz="2400" b="1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EUR 100 million total costs per project</a:t>
            </a:r>
            <a:r>
              <a:rPr lang="en-US" sz="2400" b="1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;</a:t>
            </a:r>
          </a:p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Wholesale access </a:t>
            </a: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must be provided</a:t>
            </a:r>
          </a:p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Deployment </a:t>
            </a:r>
            <a:r>
              <a:rPr lang="en-US" sz="2400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of </a:t>
            </a:r>
            <a:r>
              <a:rPr lang="en-US" sz="2400" b="1" dirty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fixed </a:t>
            </a:r>
            <a:r>
              <a:rPr lang="en-US" sz="2400" b="1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(including fixed-wireless) broadband networks </a:t>
            </a:r>
          </a:p>
          <a:p>
            <a:pPr marL="8001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in areas with no 100 Mbps </a:t>
            </a: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connectivity (present or credibly planned to be deployed within 3 years) verified </a:t>
            </a:r>
            <a:r>
              <a:rPr lang="en-US" sz="2400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by mapping and public </a:t>
            </a: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consultation</a:t>
            </a:r>
          </a:p>
          <a:p>
            <a:pPr marL="8001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in </a:t>
            </a:r>
            <a:r>
              <a:rPr lang="en-US" sz="2400" b="1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areas with no </a:t>
            </a:r>
            <a:r>
              <a:rPr lang="en-US" sz="2400" b="1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300 </a:t>
            </a:r>
            <a:r>
              <a:rPr lang="en-US" sz="2400" b="1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Mbps </a:t>
            </a: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connectivity for </a:t>
            </a:r>
            <a:r>
              <a:rPr lang="en-US" sz="2400" b="1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“socioeconomic drivers”</a:t>
            </a:r>
            <a:endParaRPr lang="en-US" sz="2400" b="1" dirty="0">
              <a:solidFill>
                <a:srgbClr val="133176"/>
              </a:solidFill>
              <a:latin typeface="Calibri"/>
              <a:cs typeface="Arial" panose="020B0604020202020204" pitchFamily="34" charset="0"/>
            </a:endParaRPr>
          </a:p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Deployment </a:t>
            </a:r>
            <a:r>
              <a:rPr lang="en-US" sz="2400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of </a:t>
            </a:r>
            <a:r>
              <a:rPr lang="en-US" sz="2400" b="1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mobile </a:t>
            </a:r>
            <a:r>
              <a:rPr lang="en-US" sz="2400" b="1" dirty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networks </a:t>
            </a: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in areas without 4G coverage</a:t>
            </a:r>
            <a:r>
              <a:rPr lang="en-US" sz="2400" b="1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:</a:t>
            </a:r>
          </a:p>
          <a:p>
            <a:pPr marL="8001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In areas </a:t>
            </a:r>
            <a:r>
              <a:rPr lang="en-US" sz="2400" b="1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without 4G coverage</a:t>
            </a:r>
          </a:p>
          <a:p>
            <a:pPr marL="8001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Support limited to </a:t>
            </a:r>
            <a:r>
              <a:rPr lang="en-US" sz="2400" b="1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passive elements (towers, masts, ducts…)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rgbClr val="133176"/>
              </a:solidFill>
              <a:latin typeface="Calibri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rgbClr val="133176"/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437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59224" y="179294"/>
            <a:ext cx="10527097" cy="564777"/>
          </a:xfrm>
        </p:spPr>
        <p:txBody>
          <a:bodyPr/>
          <a:lstStyle/>
          <a:p>
            <a:r>
              <a:rPr lang="en-GB" dirty="0" smtClean="0"/>
              <a:t>General Block Exemption Regulation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959224" y="811841"/>
            <a:ext cx="1109830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Aid for </a:t>
            </a:r>
            <a:r>
              <a:rPr lang="en-US" sz="2400" b="1" dirty="0" smtClean="0">
                <a:solidFill>
                  <a:srgbClr val="FF0000"/>
                </a:solidFill>
                <a:latin typeface="Calibri" panose="020F0502020204030204"/>
                <a:cs typeface="Arial" panose="020B0604020202020204" pitchFamily="34" charset="0"/>
              </a:rPr>
              <a:t>projects of common interest financed or selected under CEF</a:t>
            </a:r>
            <a:r>
              <a:rPr lang="en-US" sz="2400" b="1" baseline="300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*</a:t>
            </a:r>
            <a:r>
              <a:rPr lang="en-US" sz="2400" b="1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 </a:t>
            </a: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(submarine cables, cross-border sections of 5G corridors, HPC and cloud backbones</a:t>
            </a:r>
            <a:r>
              <a:rPr lang="en-US" sz="2400" dirty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)</a:t>
            </a: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  <a:latin typeface="Calibri" panose="020F0502020204030204"/>
                <a:cs typeface="Arial" panose="020B0604020202020204" pitchFamily="34" charset="0"/>
              </a:rPr>
              <a:t>Connectivity vouchers </a:t>
            </a: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for consumers or SMEs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Maximum duration 24 months;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Connectiviity</a:t>
            </a: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 of at least 30 Mbps (residential users) or 100 Mbps (for SMEs);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Includes 50% of total set up costs;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In the context of energy efficiency measures, investments </a:t>
            </a:r>
            <a:r>
              <a:rPr lang="en-US" sz="2400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in the </a:t>
            </a:r>
            <a:r>
              <a:rPr lang="en-US" sz="2400" b="1" dirty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smart </a:t>
            </a:r>
            <a:r>
              <a:rPr lang="en-US" sz="2400" b="1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readiness </a:t>
            </a:r>
            <a:r>
              <a:rPr lang="en-US" sz="2400" b="1" dirty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of </a:t>
            </a:r>
            <a:r>
              <a:rPr lang="en-US" sz="2400" b="1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residential/public administration/education buildings</a:t>
            </a:r>
            <a:r>
              <a:rPr lang="en-US" sz="2400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(including passive </a:t>
            </a:r>
            <a:r>
              <a:rPr lang="en-US" sz="2400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in-house </a:t>
            </a: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wiring).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aid </a:t>
            </a:r>
            <a:r>
              <a:rPr lang="en-US" sz="2400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involved in </a:t>
            </a:r>
            <a:r>
              <a:rPr lang="en-US" sz="2400" b="1" dirty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financial products supported by the </a:t>
            </a:r>
            <a:r>
              <a:rPr lang="en-US" sz="2400" b="1" dirty="0" err="1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InvestEU</a:t>
            </a:r>
            <a:r>
              <a:rPr lang="en-US" sz="2400" b="1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 Fund</a:t>
            </a:r>
          </a:p>
          <a:p>
            <a:endParaRPr lang="en-US" sz="2400" b="1" dirty="0" smtClean="0">
              <a:solidFill>
                <a:srgbClr val="133176"/>
              </a:solidFill>
              <a:latin typeface="Calibri"/>
              <a:cs typeface="Arial" panose="020B0604020202020204" pitchFamily="34" charset="0"/>
            </a:endParaRPr>
          </a:p>
          <a:p>
            <a:pPr algn="just"/>
            <a:r>
              <a:rPr lang="en-US" sz="2400" b="1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Ongoing GBER revision </a:t>
            </a:r>
            <a:r>
              <a:rPr lang="en-US" sz="2400" b="1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will build on more recent decisions and alignment with the forthcoming revision of the Broadband Guidelines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5506" y="6042213"/>
            <a:ext cx="9923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baseline="300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*</a:t>
            </a:r>
            <a:r>
              <a:rPr lang="en-US" dirty="0" err="1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Programmes</a:t>
            </a:r>
            <a:r>
              <a:rPr lang="en-US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directly managed by the Commission have already been designed to in line with State Aid policy (e.g. CEF and DEP) but if combined with </a:t>
            </a:r>
            <a:r>
              <a:rPr lang="en-US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other funds SA  may be present</a:t>
            </a:r>
            <a:endParaRPr lang="en-US" dirty="0">
              <a:solidFill>
                <a:srgbClr val="133176"/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426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59224" y="179294"/>
            <a:ext cx="10527097" cy="1048871"/>
          </a:xfrm>
        </p:spPr>
        <p:txBody>
          <a:bodyPr/>
          <a:lstStyle/>
          <a:p>
            <a:r>
              <a:rPr lang="en-US" dirty="0" smtClean="0"/>
              <a:t>Revising </a:t>
            </a:r>
            <a:r>
              <a:rPr lang="en-US" dirty="0"/>
              <a:t>the 2013 Guidelines on State aid for broadband networks 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959224" y="950259"/>
            <a:ext cx="1109830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rgbClr val="133176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133176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Commission</a:t>
            </a:r>
            <a:r>
              <a:rPr lang="en-US" sz="2400" b="1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 assessing the results of the public </a:t>
            </a:r>
            <a:r>
              <a:rPr lang="en-US" sz="2400" b="1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consultation </a:t>
            </a: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(closed </a:t>
            </a:r>
            <a:r>
              <a:rPr lang="en-US" sz="2400" dirty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on February </a:t>
            </a:r>
            <a:r>
              <a:rPr lang="en-US" sz="2400" dirty="0" smtClean="0">
                <a:solidFill>
                  <a:srgbClr val="133176"/>
                </a:solidFill>
                <a:latin typeface="Calibri"/>
                <a:cs typeface="Arial" panose="020B0604020202020204" pitchFamily="34" charset="0"/>
              </a:rPr>
              <a:t>2022)</a:t>
            </a:r>
            <a:endParaRPr lang="en-US" sz="2400" dirty="0">
              <a:solidFill>
                <a:srgbClr val="133176"/>
              </a:solidFill>
              <a:latin typeface="Calibri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Some key elements in the </a:t>
            </a:r>
            <a:r>
              <a:rPr lang="en-US" sz="2400" b="1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Draft submitted to Public consultation</a:t>
            </a: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As we progress towards the Digital Decade 2030 connectivity objectives, the presence  of a fixed Next Generation Network (30 Mbps) is not sufficient to exclude the presence of a </a:t>
            </a:r>
            <a:r>
              <a:rPr lang="en-US" sz="2400" b="1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market failure </a:t>
            </a: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and the need of public support;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Inclusion of State Aid for </a:t>
            </a:r>
            <a:r>
              <a:rPr lang="en-US" sz="2400" b="1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mobile networks </a:t>
            </a: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in the Guidelines;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Increased harmonization of </a:t>
            </a:r>
            <a:r>
              <a:rPr lang="en-US" sz="2400" b="1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mapping</a:t>
            </a: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;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Revised </a:t>
            </a:r>
            <a:r>
              <a:rPr lang="en-US" sz="2400" b="1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wholesale access obligations</a:t>
            </a: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;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Backhaul</a:t>
            </a:r>
            <a:r>
              <a:rPr lang="en-US" sz="2400" dirty="0" smtClean="0">
                <a:solidFill>
                  <a:srgbClr val="133176"/>
                </a:solidFill>
                <a:latin typeface="Calibri" panose="020F0502020204030204"/>
                <a:cs typeface="Arial" panose="020B0604020202020204" pitchFamily="34" charset="0"/>
              </a:rPr>
              <a:t> networks.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srgbClr val="133176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rgbClr val="133176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133176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976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>
            <a:extLst>
              <a:ext uri="{FF2B5EF4-FFF2-40B4-BE49-F238E27FC236}">
                <a16:creationId xmlns="" xmlns:a16="http://schemas.microsoft.com/office/drawing/2014/main" id="{697DF18F-EBED-864A-BCE4-6F33F019D80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2693987"/>
            <a:ext cx="12192000" cy="1470025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GB" sz="15000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85286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"/>
          <p:cNvSpPr txBox="1">
            <a:spLocks noGrp="1"/>
          </p:cNvSpPr>
          <p:nvPr>
            <p:ph type="ctrTitle"/>
          </p:nvPr>
        </p:nvSpPr>
        <p:spPr>
          <a:xfrm>
            <a:off x="0" y="0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it-IT" sz="4400">
                <a:latin typeface="Arial"/>
                <a:ea typeface="Arial"/>
                <a:cs typeface="Arial"/>
                <a:sym typeface="Arial"/>
              </a:rPr>
              <a:t>Session #5.2</a:t>
            </a:r>
            <a:br>
              <a:rPr lang="it-IT" sz="4400">
                <a:latin typeface="Arial"/>
                <a:ea typeface="Arial"/>
                <a:cs typeface="Arial"/>
                <a:sym typeface="Arial"/>
              </a:rPr>
            </a:br>
            <a:r>
              <a:rPr lang="it-IT" sz="4400">
                <a:latin typeface="Arial"/>
                <a:ea typeface="Arial"/>
                <a:cs typeface="Arial"/>
                <a:sym typeface="Arial"/>
              </a:rPr>
              <a:t>Digitalisation, transforming rural areas</a:t>
            </a:r>
            <a:endParaRPr/>
          </a:p>
        </p:txBody>
      </p:sp>
      <p:sp>
        <p:nvSpPr>
          <p:cNvPr id="134" name="Google Shape;134;p2"/>
          <p:cNvSpPr txBox="1">
            <a:spLocks noGrp="1"/>
          </p:cNvSpPr>
          <p:nvPr>
            <p:ph type="subTitle" idx="1"/>
          </p:nvPr>
        </p:nvSpPr>
        <p:spPr>
          <a:xfrm>
            <a:off x="0" y="1671143"/>
            <a:ext cx="121920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r>
              <a:rPr lang="it-IT" sz="280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The eHealth applications in rural areas</a:t>
            </a:r>
            <a:endParaRPr/>
          </a:p>
        </p:txBody>
      </p:sp>
      <p:sp>
        <p:nvSpPr>
          <p:cNvPr id="135" name="Google Shape;135;p2"/>
          <p:cNvSpPr txBox="1"/>
          <p:nvPr/>
        </p:nvSpPr>
        <p:spPr>
          <a:xfrm>
            <a:off x="0" y="3319776"/>
            <a:ext cx="12192000" cy="13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algn="r">
              <a:lnSpc>
                <a:spcPct val="90000"/>
              </a:lnSpc>
              <a:buClr>
                <a:srgbClr val="485F43"/>
              </a:buClr>
              <a:buSzPts val="2800"/>
              <a:buFont typeface="Arial"/>
              <a:buNone/>
            </a:pPr>
            <a:r>
              <a:rPr lang="it-IT" sz="28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Willeke van Staalduinen 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r">
              <a:lnSpc>
                <a:spcPct val="90000"/>
              </a:lnSpc>
              <a:spcBef>
                <a:spcPts val="600"/>
              </a:spcBef>
              <a:buClr>
                <a:srgbClr val="485F43"/>
              </a:buClr>
              <a:buSzPts val="2800"/>
              <a:buFont typeface="Arial"/>
              <a:buNone/>
            </a:pPr>
            <a:r>
              <a:rPr lang="it-IT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AFEdemy | SHAFE | NET4Age-Friendly</a:t>
            </a:r>
            <a:endParaRPr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485F43"/>
              </a:buClr>
              <a:buSzPts val="2800"/>
              <a:buFont typeface="Arial"/>
              <a:buNone/>
            </a:pPr>
            <a:r>
              <a:rPr lang="it-IT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Speaking on behalf of Carina Dantas</a:t>
            </a:r>
            <a:endParaRPr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23983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9155" y="620783"/>
            <a:ext cx="3609458" cy="45061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26714" y="620783"/>
            <a:ext cx="3710216" cy="4506102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6"/>
          <p:cNvSpPr txBox="1"/>
          <p:nvPr/>
        </p:nvSpPr>
        <p:spPr>
          <a:xfrm>
            <a:off x="374252" y="1167728"/>
            <a:ext cx="3434360" cy="577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26AAE1"/>
              </a:buClr>
              <a:buSzPts val="2000"/>
              <a:buFont typeface="Arial"/>
              <a:buNone/>
            </a:pPr>
            <a:r>
              <a:rPr lang="it-IT" sz="2000" b="1" kern="0">
                <a:solidFill>
                  <a:srgbClr val="26AAE1"/>
                </a:solidFill>
                <a:latin typeface="Trebuchet MS"/>
                <a:ea typeface="Trebuchet MS"/>
                <a:cs typeface="Trebuchet MS"/>
                <a:sym typeface="Trebuchet MS"/>
              </a:rPr>
              <a:t>CITIZENS</a:t>
            </a:r>
            <a:r>
              <a:rPr lang="it-IT" sz="2000" b="1" kern="0">
                <a:solidFill>
                  <a:srgbClr val="2690AE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buClr>
                <a:srgbClr val="FFFFFF"/>
              </a:buClr>
              <a:buSzPts val="2000"/>
              <a:buFont typeface="Arial"/>
              <a:buNone/>
            </a:pPr>
            <a:r>
              <a:rPr lang="it-IT" sz="2000" b="1" kern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need to improve: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26"/>
          <p:cNvSpPr/>
          <p:nvPr/>
        </p:nvSpPr>
        <p:spPr>
          <a:xfrm>
            <a:off x="374252" y="2136140"/>
            <a:ext cx="3434360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Clr>
                <a:srgbClr val="58595B"/>
              </a:buClr>
              <a:buSzPts val="2000"/>
              <a:buFont typeface="Arial"/>
              <a:buChar char="•"/>
            </a:pPr>
            <a:r>
              <a:rPr lang="it-IT" sz="2000" kern="0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digital skills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indent="-158750">
              <a:buClr>
                <a:srgbClr val="000000"/>
              </a:buClr>
              <a:buSzPts val="2000"/>
              <a:buFont typeface="Arial"/>
              <a:buNone/>
            </a:pPr>
            <a:endParaRPr sz="2000" kern="0">
              <a:solidFill>
                <a:srgbClr val="58595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indent="-285750">
              <a:buClr>
                <a:srgbClr val="58595B"/>
              </a:buClr>
              <a:buSzPts val="2000"/>
              <a:buFont typeface="Arial"/>
              <a:buChar char="•"/>
            </a:pPr>
            <a:r>
              <a:rPr lang="it-IT" sz="2000" kern="0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health literacy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indent="-158750">
              <a:buClr>
                <a:srgbClr val="000000"/>
              </a:buClr>
              <a:buSzPts val="2000"/>
              <a:buFont typeface="Arial"/>
              <a:buNone/>
            </a:pPr>
            <a:endParaRPr sz="2000" kern="0">
              <a:solidFill>
                <a:srgbClr val="58595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indent="-285750">
              <a:buClr>
                <a:srgbClr val="58595B"/>
              </a:buClr>
              <a:buSzPts val="2000"/>
              <a:buFont typeface="Arial"/>
              <a:buChar char="•"/>
            </a:pPr>
            <a:r>
              <a:rPr lang="it-IT" sz="2000" kern="0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engagement &amp; democratic participation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indent="-158750">
              <a:buClr>
                <a:srgbClr val="000000"/>
              </a:buClr>
              <a:buSzPts val="2000"/>
              <a:buFont typeface="Arial"/>
              <a:buNone/>
            </a:pPr>
            <a:endParaRPr sz="2000" kern="0">
              <a:solidFill>
                <a:srgbClr val="58595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indent="-285750">
              <a:buClr>
                <a:srgbClr val="58595B"/>
              </a:buClr>
              <a:buSzPts val="2000"/>
              <a:buFont typeface="Arial"/>
              <a:buChar char="•"/>
            </a:pPr>
            <a:r>
              <a:rPr lang="it-IT" sz="2000" kern="0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less inequalities on access</a:t>
            </a:r>
            <a:endParaRPr sz="2000" kern="0">
              <a:solidFill>
                <a:srgbClr val="5859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4" name="Google Shape;144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58249" y="620782"/>
            <a:ext cx="3646372" cy="4506102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6"/>
          <p:cNvSpPr txBox="1"/>
          <p:nvPr/>
        </p:nvSpPr>
        <p:spPr>
          <a:xfrm>
            <a:off x="3914247" y="1167728"/>
            <a:ext cx="3434360" cy="577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26AAE1"/>
              </a:buClr>
              <a:buSzPts val="2000"/>
              <a:buFont typeface="Arial"/>
              <a:buNone/>
            </a:pPr>
            <a:r>
              <a:rPr lang="it-IT" sz="2000" b="1" kern="0">
                <a:solidFill>
                  <a:srgbClr val="26AAE1"/>
                </a:solidFill>
                <a:latin typeface="Trebuchet MS"/>
                <a:ea typeface="Trebuchet MS"/>
                <a:cs typeface="Trebuchet MS"/>
                <a:sym typeface="Trebuchet MS"/>
              </a:rPr>
              <a:t>ENVIRONMENTS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buClr>
                <a:srgbClr val="FFFFFF"/>
              </a:buClr>
              <a:buSzPts val="2000"/>
              <a:buFont typeface="Arial"/>
              <a:buNone/>
            </a:pPr>
            <a:r>
              <a:rPr lang="it-IT" sz="2000" b="1" kern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have as major challenges: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26"/>
          <p:cNvSpPr txBox="1"/>
          <p:nvPr/>
        </p:nvSpPr>
        <p:spPr>
          <a:xfrm>
            <a:off x="7545782" y="1167728"/>
            <a:ext cx="3434360" cy="577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FFFFFF"/>
              </a:buClr>
              <a:buSzPts val="2000"/>
              <a:buFont typeface="Arial"/>
              <a:buNone/>
            </a:pPr>
            <a:r>
              <a:rPr lang="it-IT" sz="2000" b="1" kern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and, finally, 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buClr>
                <a:srgbClr val="26AAE1"/>
              </a:buClr>
              <a:buSzPts val="2000"/>
              <a:buFont typeface="Arial"/>
              <a:buNone/>
            </a:pPr>
            <a:r>
              <a:rPr lang="it-IT" sz="2000" b="1" kern="0">
                <a:solidFill>
                  <a:srgbClr val="26AAE1"/>
                </a:solidFill>
                <a:latin typeface="Trebuchet MS"/>
                <a:ea typeface="Trebuchet MS"/>
                <a:cs typeface="Trebuchet MS"/>
                <a:sym typeface="Trebuchet MS"/>
              </a:rPr>
              <a:t>PUBLIC SERVICES </a:t>
            </a:r>
            <a:r>
              <a:rPr lang="it-IT" sz="2000" b="1" kern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need:</a:t>
            </a:r>
            <a:endParaRPr sz="2000" b="1" kern="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47" name="Google Shape;147;p26"/>
          <p:cNvSpPr/>
          <p:nvPr/>
        </p:nvSpPr>
        <p:spPr>
          <a:xfrm>
            <a:off x="3938725" y="2136140"/>
            <a:ext cx="3434360" cy="2352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58595B"/>
              </a:buClr>
              <a:buSzPts val="2000"/>
              <a:buFont typeface="Arial"/>
              <a:buChar char="•"/>
            </a:pPr>
            <a:r>
              <a:rPr lang="it-IT" sz="2000" kern="0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house retrofitting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Clr>
                <a:srgbClr val="58595B"/>
              </a:buClr>
              <a:buSzPts val="2000"/>
              <a:buFont typeface="Arial"/>
              <a:buChar char="•"/>
            </a:pPr>
            <a:r>
              <a:rPr lang="it-IT" sz="2000" kern="0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digital infrastructures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Clr>
                <a:srgbClr val="58595B"/>
              </a:buClr>
              <a:buSzPts val="2000"/>
              <a:buFont typeface="Arial"/>
              <a:buChar char="•"/>
            </a:pPr>
            <a:r>
              <a:rPr lang="it-IT" sz="2000" kern="0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transports &amp; mobility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Clr>
                <a:srgbClr val="58595B"/>
              </a:buClr>
              <a:buSzPts val="2000"/>
              <a:buFont typeface="Arial"/>
              <a:buChar char="•"/>
            </a:pPr>
            <a:r>
              <a:rPr lang="it-IT" sz="2000" kern="0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climate neutral solutions </a:t>
            </a:r>
            <a:endParaRPr sz="2000" kern="0">
              <a:solidFill>
                <a:srgbClr val="5859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26"/>
          <p:cNvSpPr/>
          <p:nvPr/>
        </p:nvSpPr>
        <p:spPr>
          <a:xfrm>
            <a:off x="7570260" y="2132585"/>
            <a:ext cx="3434360" cy="2246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Clr>
                <a:srgbClr val="58595B"/>
              </a:buClr>
              <a:buSzPts val="2000"/>
              <a:buFont typeface="Arial"/>
              <a:buChar char="•"/>
            </a:pPr>
            <a:r>
              <a:rPr lang="it-IT" sz="2000" kern="0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reliable accessible big data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indent="-285750">
              <a:spcBef>
                <a:spcPts val="2400"/>
              </a:spcBef>
              <a:buClr>
                <a:srgbClr val="58595B"/>
              </a:buClr>
              <a:buSzPts val="2000"/>
              <a:buFont typeface="Arial"/>
              <a:buChar char="•"/>
            </a:pPr>
            <a:r>
              <a:rPr lang="it-IT" sz="2000" kern="0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integrated and person-centered pathways</a:t>
            </a:r>
            <a:endParaRPr sz="2000" kern="0">
              <a:solidFill>
                <a:srgbClr val="58595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indent="-285750">
              <a:spcBef>
                <a:spcPts val="2400"/>
              </a:spcBef>
              <a:buClr>
                <a:srgbClr val="58595B"/>
              </a:buClr>
              <a:buSzPts val="2000"/>
              <a:buFont typeface="Arial"/>
              <a:buChar char="•"/>
            </a:pPr>
            <a:r>
              <a:rPr lang="it-IT" sz="2000" kern="0">
                <a:solidFill>
                  <a:srgbClr val="58595B"/>
                </a:solidFill>
                <a:latin typeface="Calibri"/>
                <a:ea typeface="Calibri"/>
                <a:cs typeface="Calibri"/>
                <a:sym typeface="Calibri"/>
              </a:rPr>
              <a:t>long-term sustainable business models</a:t>
            </a:r>
            <a:endParaRPr sz="2000" kern="0">
              <a:solidFill>
                <a:srgbClr val="5859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26"/>
          <p:cNvSpPr txBox="1"/>
          <p:nvPr/>
        </p:nvSpPr>
        <p:spPr>
          <a:xfrm>
            <a:off x="199155" y="5088366"/>
            <a:ext cx="10780987" cy="5611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90000"/>
              </a:lnSpc>
              <a:buClr>
                <a:srgbClr val="262626"/>
              </a:buClr>
              <a:buSzPts val="2400"/>
              <a:buFont typeface="Arial"/>
              <a:buNone/>
            </a:pPr>
            <a:r>
              <a:rPr lang="it-IT" sz="2400" b="1" kern="0">
                <a:solidFill>
                  <a:srgbClr val="262626"/>
                </a:solidFill>
                <a:latin typeface="Trebuchet MS"/>
                <a:ea typeface="Trebuchet MS"/>
                <a:cs typeface="Trebuchet MS"/>
                <a:sym typeface="Trebuchet MS"/>
              </a:rPr>
              <a:t>We acknowledge all these challenges are connected and a global approach is needed – </a:t>
            </a:r>
            <a:r>
              <a:rPr lang="it-IT" sz="2400" b="1" u="sng" kern="0">
                <a:solidFill>
                  <a:srgbClr val="262626"/>
                </a:solidFill>
                <a:latin typeface="Trebuchet MS"/>
                <a:ea typeface="Trebuchet MS"/>
                <a:cs typeface="Trebuchet MS"/>
                <a:sym typeface="Trebuchet MS"/>
              </a:rPr>
              <a:t>SMART HEALTHY AGE-FRIENDLY ENVIRONMENTS</a:t>
            </a:r>
            <a:endParaRPr sz="2400" b="1" u="sng" kern="0">
              <a:solidFill>
                <a:srgbClr val="26262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50" name="Google Shape;150;p26"/>
          <p:cNvSpPr txBox="1"/>
          <p:nvPr/>
        </p:nvSpPr>
        <p:spPr>
          <a:xfrm>
            <a:off x="140900" y="227218"/>
            <a:ext cx="9508816" cy="460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algn="r">
              <a:lnSpc>
                <a:spcPct val="90000"/>
              </a:lnSpc>
              <a:buClr>
                <a:srgbClr val="000000"/>
              </a:buClr>
              <a:buSzPts val="6000"/>
              <a:buFont typeface="Calibri"/>
              <a:buNone/>
            </a:pPr>
            <a:r>
              <a:rPr lang="it-IT" sz="24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 the aftermath of the pandemic, what do we need for eHealth uptake?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02402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Google Shape;155;p27"/>
          <p:cNvGrpSpPr/>
          <p:nvPr/>
        </p:nvGrpSpPr>
        <p:grpSpPr>
          <a:xfrm>
            <a:off x="741948" y="262466"/>
            <a:ext cx="9561334" cy="5418666"/>
            <a:chOff x="342805" y="0"/>
            <a:chExt cx="9561334" cy="5418666"/>
          </a:xfrm>
        </p:grpSpPr>
        <p:sp>
          <p:nvSpPr>
            <p:cNvPr id="156" name="Google Shape;156;p27"/>
            <p:cNvSpPr/>
            <p:nvPr/>
          </p:nvSpPr>
          <p:spPr>
            <a:xfrm>
              <a:off x="3358289" y="1748061"/>
              <a:ext cx="3464572" cy="1922001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chemeClr val="accent4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254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27"/>
            <p:cNvSpPr txBox="1"/>
            <p:nvPr/>
          </p:nvSpPr>
          <p:spPr>
            <a:xfrm>
              <a:off x="3830042" y="2009770"/>
              <a:ext cx="2521066" cy="13985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5875" tIns="55875" rIns="55875" bIns="55875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rgbClr val="000000"/>
                </a:buClr>
                <a:buSzPts val="4400"/>
                <a:buFont typeface="Arial"/>
                <a:buNone/>
              </a:pPr>
              <a:r>
                <a:rPr lang="it-IT" sz="4400" b="1" kern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SHAFE</a:t>
              </a:r>
              <a:endParaRPr sz="4400" b="1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27"/>
            <p:cNvSpPr/>
            <p:nvPr/>
          </p:nvSpPr>
          <p:spPr>
            <a:xfrm>
              <a:off x="5370957" y="828514"/>
              <a:ext cx="838302" cy="722308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CD3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27"/>
            <p:cNvSpPr/>
            <p:nvPr/>
          </p:nvSpPr>
          <p:spPr>
            <a:xfrm>
              <a:off x="3675114" y="0"/>
              <a:ext cx="2839192" cy="1575206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4372C3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254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27"/>
            <p:cNvSpPr txBox="1"/>
            <p:nvPr/>
          </p:nvSpPr>
          <p:spPr>
            <a:xfrm>
              <a:off x="4061725" y="214495"/>
              <a:ext cx="2065970" cy="11462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5550" tIns="35550" rIns="35550" bIns="35550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it-IT" sz="2800" b="1" kern="0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rPr>
                <a:t>DIGITAL</a:t>
              </a:r>
              <a:endParaRPr sz="2800" b="1" kern="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27"/>
            <p:cNvSpPr/>
            <p:nvPr/>
          </p:nvSpPr>
          <p:spPr>
            <a:xfrm>
              <a:off x="6153376" y="1732531"/>
              <a:ext cx="838302" cy="722308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CD3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27"/>
            <p:cNvSpPr/>
            <p:nvPr/>
          </p:nvSpPr>
          <p:spPr>
            <a:xfrm>
              <a:off x="6825256" y="816472"/>
              <a:ext cx="3078883" cy="1575206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43A2BE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254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27"/>
            <p:cNvSpPr txBox="1"/>
            <p:nvPr/>
          </p:nvSpPr>
          <p:spPr>
            <a:xfrm>
              <a:off x="7231842" y="1024488"/>
              <a:ext cx="2265711" cy="11591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it-IT" sz="2400" kern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ACCESSIBLE </a:t>
              </a:r>
              <a:r>
                <a:rPr lang="it-IT" sz="2400" b="1" kern="0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rPr>
                <a:t>ENVIRONMENTS</a:t>
              </a:r>
              <a:endParaRPr sz="2400" b="1" kern="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27"/>
            <p:cNvSpPr/>
            <p:nvPr/>
          </p:nvSpPr>
          <p:spPr>
            <a:xfrm>
              <a:off x="6028916" y="3681346"/>
              <a:ext cx="838302" cy="722308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CD3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27"/>
            <p:cNvSpPr/>
            <p:nvPr/>
          </p:nvSpPr>
          <p:spPr>
            <a:xfrm>
              <a:off x="6852422" y="2721133"/>
              <a:ext cx="3024550" cy="1575206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43BAA5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254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27"/>
            <p:cNvSpPr txBox="1"/>
            <p:nvPr/>
          </p:nvSpPr>
          <p:spPr>
            <a:xfrm>
              <a:off x="7254480" y="2930527"/>
              <a:ext cx="2220434" cy="11564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it-IT" sz="2400" kern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HOUSING</a:t>
              </a:r>
              <a:endParaRPr sz="24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27"/>
            <p:cNvSpPr/>
            <p:nvPr/>
          </p:nvSpPr>
          <p:spPr>
            <a:xfrm>
              <a:off x="3983779" y="3861342"/>
              <a:ext cx="838302" cy="722308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CD3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27"/>
            <p:cNvSpPr/>
            <p:nvPr/>
          </p:nvSpPr>
          <p:spPr>
            <a:xfrm>
              <a:off x="3675114" y="3843460"/>
              <a:ext cx="2839192" cy="1575206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26AAE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254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27"/>
            <p:cNvSpPr txBox="1"/>
            <p:nvPr/>
          </p:nvSpPr>
          <p:spPr>
            <a:xfrm>
              <a:off x="4061725" y="4057955"/>
              <a:ext cx="2065970" cy="11462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5550" tIns="35550" rIns="35550" bIns="35550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it-IT" sz="2800" b="1" kern="0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rPr>
                <a:t>PEOPLE </a:t>
              </a:r>
              <a:r>
                <a:rPr lang="it-IT" sz="2800" kern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&amp; COMMUNITY</a:t>
              </a:r>
              <a:endParaRPr sz="28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27"/>
            <p:cNvSpPr/>
            <p:nvPr/>
          </p:nvSpPr>
          <p:spPr>
            <a:xfrm>
              <a:off x="2989393" y="2511552"/>
              <a:ext cx="838302" cy="722308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CD3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27"/>
            <p:cNvSpPr/>
            <p:nvPr/>
          </p:nvSpPr>
          <p:spPr>
            <a:xfrm>
              <a:off x="342805" y="2950795"/>
              <a:ext cx="2839192" cy="1575206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46AF46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254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27"/>
            <p:cNvSpPr txBox="1"/>
            <p:nvPr/>
          </p:nvSpPr>
          <p:spPr>
            <a:xfrm>
              <a:off x="729416" y="3165290"/>
              <a:ext cx="2065970" cy="11462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5550" tIns="35550" rIns="35550" bIns="35550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it-IT" sz="2800" b="1" kern="0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rPr>
                <a:t>HEALTH</a:t>
              </a:r>
              <a:endParaRPr sz="2800" b="1" kern="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27"/>
            <p:cNvSpPr/>
            <p:nvPr/>
          </p:nvSpPr>
          <p:spPr>
            <a:xfrm>
              <a:off x="342805" y="1042882"/>
              <a:ext cx="2839192" cy="1575206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6FAA47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254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27"/>
            <p:cNvSpPr txBox="1"/>
            <p:nvPr/>
          </p:nvSpPr>
          <p:spPr>
            <a:xfrm>
              <a:off x="729416" y="1257377"/>
              <a:ext cx="2065970" cy="11462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algn="ctr">
                <a:buClr>
                  <a:srgbClr val="FFFFFF"/>
                </a:buClr>
                <a:buSzPts val="2400"/>
                <a:buFont typeface="Arial"/>
                <a:buNone/>
              </a:pPr>
              <a:r>
                <a:rPr lang="it-IT" sz="2400" kern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SOCIAL CARE</a:t>
              </a:r>
              <a:endParaRPr sz="24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18900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8"/>
          <p:cNvSpPr txBox="1"/>
          <p:nvPr/>
        </p:nvSpPr>
        <p:spPr>
          <a:xfrm>
            <a:off x="217849" y="206710"/>
            <a:ext cx="4963751" cy="1733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FFFFFF"/>
              </a:buClr>
              <a:buSzPts val="2000"/>
              <a:buFont typeface="Arial"/>
              <a:buNone/>
            </a:pPr>
            <a:r>
              <a:rPr lang="it-IT" sz="2000" b="1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People should not need to adapt to environments or products.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800"/>
              </a:spcBef>
              <a:buClr>
                <a:srgbClr val="FFFFFF"/>
              </a:buClr>
              <a:buSzPts val="2000"/>
              <a:buFont typeface="Arial"/>
              <a:buNone/>
            </a:pPr>
            <a:r>
              <a:rPr lang="it-IT" sz="2000" b="1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We advocate for solutions and environments that </a:t>
            </a:r>
            <a:r>
              <a:rPr lang="it-IT" sz="2000" b="1" u="sng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include, adapt, grow, and respond to our personal needs, at any age or condition.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0" name="Google Shape;180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62982" y="2534307"/>
            <a:ext cx="4199862" cy="4116983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8"/>
          <p:cNvSpPr txBox="1"/>
          <p:nvPr/>
        </p:nvSpPr>
        <p:spPr>
          <a:xfrm>
            <a:off x="5581231" y="2814339"/>
            <a:ext cx="1988289" cy="88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buClr>
                <a:srgbClr val="FFFFFF"/>
              </a:buClr>
              <a:buSzPts val="2000"/>
              <a:buFont typeface="Arial"/>
              <a:buNone/>
            </a:pPr>
            <a:r>
              <a:rPr lang="it-IT" sz="2000" b="1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Smart Healthy Age-Friendly Environments</a:t>
            </a:r>
            <a:endParaRPr sz="2000" b="1"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28"/>
          <p:cNvSpPr/>
          <p:nvPr/>
        </p:nvSpPr>
        <p:spPr>
          <a:xfrm>
            <a:off x="5421086" y="2427514"/>
            <a:ext cx="2266255" cy="1697920"/>
          </a:xfrm>
          <a:prstGeom prst="ellipse">
            <a:avLst/>
          </a:prstGeom>
          <a:noFill/>
          <a:ln w="57150" cap="flat" cmpd="sng">
            <a:solidFill>
              <a:srgbClr val="9F206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FFFFFF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28"/>
          <p:cNvSpPr/>
          <p:nvPr/>
        </p:nvSpPr>
        <p:spPr>
          <a:xfrm rot="-2993557">
            <a:off x="5282532" y="1691094"/>
            <a:ext cx="194506" cy="837840"/>
          </a:xfrm>
          <a:prstGeom prst="downArrow">
            <a:avLst>
              <a:gd name="adj1" fmla="val 50000"/>
              <a:gd name="adj2" fmla="val 39809"/>
            </a:avLst>
          </a:prstGeom>
          <a:solidFill>
            <a:srgbClr val="9F2064"/>
          </a:solidFill>
          <a:ln w="12700" cap="flat" cmpd="sng">
            <a:solidFill>
              <a:srgbClr val="9F206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FFFFFF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99639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xmlns="" id="{F19FF9A5-0430-9143-B464-E022095577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6073" y="1801066"/>
            <a:ext cx="11329987" cy="5797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500" b="0" i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000" b="1" dirty="0">
                <a:solidFill>
                  <a:schemeClr val="tx1"/>
                </a:solidFill>
              </a:rPr>
              <a:t>Mr. Franco </a:t>
            </a:r>
            <a:r>
              <a:rPr lang="en-US" sz="2000" b="1" dirty="0" smtClean="0">
                <a:solidFill>
                  <a:schemeClr val="tx1"/>
                </a:solidFill>
              </a:rPr>
              <a:t>ACCORDINO</a:t>
            </a:r>
            <a:r>
              <a:rPr lang="en-US" sz="2000" b="1" dirty="0">
                <a:solidFill>
                  <a:schemeClr val="tx1"/>
                </a:solidFill>
              </a:rPr>
              <a:t/>
            </a:r>
            <a:br>
              <a:rPr lang="en-US" sz="2000" b="1" dirty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Head </a:t>
            </a:r>
            <a:r>
              <a:rPr lang="en-US" sz="2000" dirty="0">
                <a:solidFill>
                  <a:schemeClr val="tx1"/>
                </a:solidFill>
              </a:rPr>
              <a:t>of Unit for Investments in High-Capacity networks, Directorate General for Communications Networks, Content and Technology, European </a:t>
            </a:r>
            <a:r>
              <a:rPr lang="en-US" sz="2000" dirty="0" smtClean="0">
                <a:solidFill>
                  <a:schemeClr val="tx1"/>
                </a:solidFill>
              </a:rPr>
              <a:t>Commission</a:t>
            </a:r>
            <a:br>
              <a:rPr lang="en-US" sz="2000" dirty="0" smtClean="0">
                <a:solidFill>
                  <a:schemeClr val="tx1"/>
                </a:solidFill>
              </a:rPr>
            </a:br>
            <a:endParaRPr lang="en-US" sz="2000" dirty="0">
              <a:solidFill>
                <a:schemeClr val="tx1"/>
              </a:solidFill>
            </a:endParaRPr>
          </a:p>
          <a:p>
            <a:r>
              <a:rPr lang="en-US" sz="2000" b="1" dirty="0">
                <a:solidFill>
                  <a:schemeClr val="tx1"/>
                </a:solidFill>
              </a:rPr>
              <a:t>Mr. Fabio NASARRE DE </a:t>
            </a:r>
            <a:r>
              <a:rPr lang="en-US" sz="2000" b="1" dirty="0" smtClean="0">
                <a:solidFill>
                  <a:schemeClr val="tx1"/>
                </a:solidFill>
              </a:rPr>
              <a:t>LETOSA</a:t>
            </a:r>
            <a:r>
              <a:rPr lang="en-US" sz="2000" b="1" dirty="0">
                <a:solidFill>
                  <a:schemeClr val="tx1"/>
                </a:solidFill>
              </a:rPr>
              <a:t/>
            </a:r>
            <a:br>
              <a:rPr lang="en-US" sz="2000" b="1" dirty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Senior </a:t>
            </a:r>
            <a:r>
              <a:rPr lang="en-US" sz="2000" dirty="0">
                <a:solidFill>
                  <a:schemeClr val="tx1"/>
                </a:solidFill>
              </a:rPr>
              <a:t>expert, Investments in High-Capacity network, Directorate General for Communications Networks, Content and Technology, European </a:t>
            </a:r>
            <a:r>
              <a:rPr lang="en-US" sz="2000" dirty="0" smtClean="0">
                <a:solidFill>
                  <a:schemeClr val="tx1"/>
                </a:solidFill>
              </a:rPr>
              <a:t>Commission</a:t>
            </a:r>
            <a:br>
              <a:rPr lang="en-US" sz="2000" dirty="0" smtClean="0">
                <a:solidFill>
                  <a:schemeClr val="tx1"/>
                </a:solidFill>
              </a:rPr>
            </a:br>
            <a:endParaRPr lang="en-US" sz="2000" dirty="0">
              <a:solidFill>
                <a:schemeClr val="tx1"/>
              </a:solidFill>
            </a:endParaRPr>
          </a:p>
          <a:p>
            <a:r>
              <a:rPr lang="en-US" sz="2000" b="1" dirty="0" err="1">
                <a:solidFill>
                  <a:schemeClr val="tx1"/>
                </a:solidFill>
              </a:rPr>
              <a:t>Willeke</a:t>
            </a:r>
            <a:r>
              <a:rPr lang="en-US" sz="2000" b="1" dirty="0">
                <a:solidFill>
                  <a:schemeClr val="tx1"/>
                </a:solidFill>
              </a:rPr>
              <a:t> van </a:t>
            </a:r>
            <a:r>
              <a:rPr lang="en-US" sz="2000" b="1" dirty="0" smtClean="0">
                <a:solidFill>
                  <a:schemeClr val="tx1"/>
                </a:solidFill>
              </a:rPr>
              <a:t>STAALDUINEN</a:t>
            </a:r>
            <a:r>
              <a:rPr lang="en-US" sz="2000" dirty="0">
                <a:solidFill>
                  <a:schemeClr val="tx1"/>
                </a:solidFill>
              </a:rPr>
              <a:t/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SHAFE </a:t>
            </a:r>
            <a:r>
              <a:rPr lang="en-US" sz="2000" dirty="0">
                <a:solidFill>
                  <a:schemeClr val="tx1"/>
                </a:solidFill>
              </a:rPr>
              <a:t>Co-</a:t>
            </a:r>
            <a:r>
              <a:rPr lang="en-US" sz="2000" dirty="0" err="1">
                <a:solidFill>
                  <a:schemeClr val="tx1"/>
                </a:solidFill>
              </a:rPr>
              <a:t>Ordinator</a:t>
            </a:r>
            <a:r>
              <a:rPr lang="en-US" sz="2000" dirty="0">
                <a:solidFill>
                  <a:schemeClr val="tx1"/>
                </a:solidFill>
              </a:rPr>
              <a:t> and NET4 Vice-Chair and Grant Holder  </a:t>
            </a:r>
            <a:endParaRPr lang="en-US" sz="2000" dirty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5" name="Rectangle 23">
            <a:extLst>
              <a:ext uri="{FF2B5EF4-FFF2-40B4-BE49-F238E27FC236}">
                <a16:creationId xmlns:a16="http://schemas.microsoft.com/office/drawing/2014/main" xmlns="" id="{FFFC9B8A-48B6-3144-B4B7-FEDC06956A9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42913" y="0"/>
            <a:ext cx="7772400" cy="1470025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GB" sz="4500" dirty="0" smtClean="0"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Speakers</a:t>
            </a:r>
            <a:endParaRPr lang="en-GB" sz="4500" dirty="0"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68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Google Shape;188;p29"/>
          <p:cNvGrpSpPr/>
          <p:nvPr/>
        </p:nvGrpSpPr>
        <p:grpSpPr>
          <a:xfrm>
            <a:off x="247062" y="2506231"/>
            <a:ext cx="6483135" cy="3321993"/>
            <a:chOff x="1296525" y="2789915"/>
            <a:chExt cx="6608413" cy="3413078"/>
          </a:xfrm>
        </p:grpSpPr>
        <p:pic>
          <p:nvPicPr>
            <p:cNvPr id="189" name="Google Shape;189;p2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296525" y="3471795"/>
              <a:ext cx="6608413" cy="186252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0" name="Google Shape;190;p29"/>
            <p:cNvSpPr txBox="1"/>
            <p:nvPr/>
          </p:nvSpPr>
          <p:spPr>
            <a:xfrm>
              <a:off x="1332244" y="5417469"/>
              <a:ext cx="1728788" cy="300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8EC641"/>
                </a:buClr>
                <a:buSzPts val="1350"/>
                <a:buFont typeface="Arial"/>
                <a:buNone/>
              </a:pPr>
              <a:r>
                <a:rPr lang="it-IT" sz="1350" b="1" kern="0">
                  <a:solidFill>
                    <a:srgbClr val="8EC641"/>
                  </a:solidFill>
                  <a:latin typeface="Calibri"/>
                  <a:ea typeface="Calibri"/>
                  <a:cs typeface="Calibri"/>
                  <a:sym typeface="Calibri"/>
                </a:rPr>
                <a:t>Citizens</a:t>
              </a:r>
              <a:endParaRPr sz="1350" b="1" kern="0">
                <a:solidFill>
                  <a:srgbClr val="8EC64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29"/>
            <p:cNvSpPr txBox="1"/>
            <p:nvPr/>
          </p:nvSpPr>
          <p:spPr>
            <a:xfrm>
              <a:off x="2861450" y="2789915"/>
              <a:ext cx="1821212" cy="7155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1376BC"/>
                </a:buClr>
                <a:buSzPts val="1350"/>
                <a:buFont typeface="Arial"/>
                <a:buNone/>
              </a:pPr>
              <a:r>
                <a:rPr lang="it-IT" sz="1350" b="1" kern="0">
                  <a:solidFill>
                    <a:srgbClr val="1376BC"/>
                  </a:solidFill>
                  <a:latin typeface="Calibri"/>
                  <a:ea typeface="Calibri"/>
                  <a:cs typeface="Calibri"/>
                  <a:sym typeface="Calibri"/>
                </a:rPr>
                <a:t>Public authorities, standards organisations</a:t>
              </a:r>
              <a:endParaRPr sz="1350" b="1" kern="0">
                <a:solidFill>
                  <a:srgbClr val="1376B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29"/>
            <p:cNvSpPr txBox="1"/>
            <p:nvPr/>
          </p:nvSpPr>
          <p:spPr>
            <a:xfrm>
              <a:off x="4339646" y="5417470"/>
              <a:ext cx="2109048" cy="7855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F79521"/>
                </a:buClr>
                <a:buSzPts val="1350"/>
                <a:buFont typeface="Arial"/>
                <a:buNone/>
              </a:pPr>
              <a:r>
                <a:rPr lang="it-IT" sz="1350" b="1" kern="0">
                  <a:solidFill>
                    <a:srgbClr val="F79521"/>
                  </a:solidFill>
                  <a:latin typeface="Calibri"/>
                  <a:ea typeface="Calibri"/>
                  <a:cs typeface="Calibri"/>
                  <a:sym typeface="Calibri"/>
                </a:rPr>
                <a:t>Businesses, caregivers, and non-governmental organisations</a:t>
              </a:r>
              <a:endParaRPr sz="1350" b="1" kern="0">
                <a:solidFill>
                  <a:srgbClr val="F7952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29"/>
            <p:cNvSpPr txBox="1"/>
            <p:nvPr/>
          </p:nvSpPr>
          <p:spPr>
            <a:xfrm>
              <a:off x="6062295" y="2997665"/>
              <a:ext cx="1821212" cy="5078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9F2064"/>
                </a:buClr>
                <a:buSzPts val="1350"/>
                <a:buFont typeface="Arial"/>
                <a:buNone/>
              </a:pPr>
              <a:r>
                <a:rPr lang="it-IT" sz="1350" b="1" kern="0">
                  <a:solidFill>
                    <a:srgbClr val="9F2064"/>
                  </a:solidFill>
                  <a:latin typeface="Calibri"/>
                  <a:ea typeface="Calibri"/>
                  <a:cs typeface="Calibri"/>
                  <a:sym typeface="Calibri"/>
                </a:rPr>
                <a:t>Academics and scientists</a:t>
              </a:r>
              <a:endParaRPr sz="1350" b="1" kern="0">
                <a:solidFill>
                  <a:srgbClr val="9F206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4" name="Google Shape;194;p29"/>
          <p:cNvGrpSpPr/>
          <p:nvPr/>
        </p:nvGrpSpPr>
        <p:grpSpPr>
          <a:xfrm>
            <a:off x="6654800" y="1038629"/>
            <a:ext cx="5537200" cy="2578332"/>
            <a:chOff x="-55596" y="1645329"/>
            <a:chExt cx="10415020" cy="5279346"/>
          </a:xfrm>
        </p:grpSpPr>
        <p:pic>
          <p:nvPicPr>
            <p:cNvPr id="195" name="Google Shape;195;p2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55596" y="1839310"/>
              <a:ext cx="9965837" cy="50853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6" name="Google Shape;196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830599" y="3633461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7" name="Google Shape;197;p29"/>
            <p:cNvSpPr txBox="1"/>
            <p:nvPr/>
          </p:nvSpPr>
          <p:spPr>
            <a:xfrm>
              <a:off x="4815884" y="3482928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6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8" name="Google Shape;198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110599" y="5635448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9" name="Google Shape;199;p29"/>
            <p:cNvSpPr txBox="1"/>
            <p:nvPr/>
          </p:nvSpPr>
          <p:spPr>
            <a:xfrm>
              <a:off x="8100909" y="5458841"/>
              <a:ext cx="105107" cy="20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700"/>
                <a:buFont typeface="Arial"/>
                <a:buNone/>
              </a:pPr>
              <a:r>
                <a:rPr lang="it-IT" sz="7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0" name="Google Shape;200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549519" y="3374990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1" name="Google Shape;201;p29"/>
            <p:cNvSpPr txBox="1"/>
            <p:nvPr/>
          </p:nvSpPr>
          <p:spPr>
            <a:xfrm>
              <a:off x="4533852" y="3224460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9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2" name="Google Shape;202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084248" y="3145454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3" name="Google Shape;203;p29"/>
            <p:cNvSpPr txBox="1"/>
            <p:nvPr/>
          </p:nvSpPr>
          <p:spPr>
            <a:xfrm>
              <a:off x="5064509" y="2998994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4" name="Google Shape;204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321244" y="3252152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5" name="Google Shape;205;p29"/>
            <p:cNvSpPr txBox="1"/>
            <p:nvPr/>
          </p:nvSpPr>
          <p:spPr>
            <a:xfrm>
              <a:off x="4305574" y="3102571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6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6" name="Google Shape;206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738158" y="3459162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7" name="Google Shape;207;p29"/>
            <p:cNvSpPr txBox="1"/>
            <p:nvPr/>
          </p:nvSpPr>
          <p:spPr>
            <a:xfrm>
              <a:off x="4728467" y="3303606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8" name="Google Shape;208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673288" y="5206589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9" name="Google Shape;209;p29"/>
            <p:cNvSpPr txBox="1"/>
            <p:nvPr/>
          </p:nvSpPr>
          <p:spPr>
            <a:xfrm>
              <a:off x="2651645" y="5029985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0" name="Google Shape;210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957758" y="3534719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1" name="Google Shape;211;p29"/>
            <p:cNvSpPr txBox="1"/>
            <p:nvPr/>
          </p:nvSpPr>
          <p:spPr>
            <a:xfrm>
              <a:off x="4941139" y="3408355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2" name="Google Shape;212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113428" y="3042053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3" name="Google Shape;213;p29"/>
            <p:cNvSpPr txBox="1"/>
            <p:nvPr/>
          </p:nvSpPr>
          <p:spPr>
            <a:xfrm>
              <a:off x="1103737" y="2871425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4" name="Google Shape;214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667973" y="3474575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29"/>
            <p:cNvSpPr txBox="1"/>
            <p:nvPr/>
          </p:nvSpPr>
          <p:spPr>
            <a:xfrm>
              <a:off x="4648236" y="3324043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6" name="Google Shape;216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173526" y="3803292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7" name="Google Shape;217;p29"/>
            <p:cNvSpPr txBox="1"/>
            <p:nvPr/>
          </p:nvSpPr>
          <p:spPr>
            <a:xfrm>
              <a:off x="5153789" y="3652760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8" name="Google Shape;218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658940" y="3263662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9" name="Google Shape;219;p29"/>
            <p:cNvSpPr txBox="1"/>
            <p:nvPr/>
          </p:nvSpPr>
          <p:spPr>
            <a:xfrm>
              <a:off x="4639203" y="3113130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20" name="Google Shape;220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498172" y="3028748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1" name="Google Shape;221;p29"/>
            <p:cNvSpPr txBox="1"/>
            <p:nvPr/>
          </p:nvSpPr>
          <p:spPr>
            <a:xfrm>
              <a:off x="4478435" y="2878216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22" name="Google Shape;222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973544" y="2918380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3" name="Google Shape;223;p29"/>
            <p:cNvSpPr txBox="1"/>
            <p:nvPr/>
          </p:nvSpPr>
          <p:spPr>
            <a:xfrm>
              <a:off x="4953807" y="2767848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24" name="Google Shape;224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998878" y="2611340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5" name="Google Shape;225;p29"/>
            <p:cNvSpPr txBox="1"/>
            <p:nvPr/>
          </p:nvSpPr>
          <p:spPr>
            <a:xfrm>
              <a:off x="4979141" y="2460808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4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26" name="Google Shape;226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295714" y="3451849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7" name="Google Shape;227;p29"/>
            <p:cNvSpPr txBox="1"/>
            <p:nvPr/>
          </p:nvSpPr>
          <p:spPr>
            <a:xfrm>
              <a:off x="4275977" y="3301317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28" name="Google Shape;228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468925" y="3568866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9" name="Google Shape;229;p29"/>
            <p:cNvSpPr txBox="1"/>
            <p:nvPr/>
          </p:nvSpPr>
          <p:spPr>
            <a:xfrm>
              <a:off x="5449188" y="3418334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30" name="Google Shape;230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485822" y="3263662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1" name="Google Shape;231;p29"/>
            <p:cNvSpPr txBox="1"/>
            <p:nvPr/>
          </p:nvSpPr>
          <p:spPr>
            <a:xfrm>
              <a:off x="4466085" y="3113130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32" name="Google Shape;232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884789" y="3703264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3" name="Google Shape;233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875711" y="3351539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4" name="Google Shape;234;p29"/>
            <p:cNvSpPr txBox="1"/>
            <p:nvPr/>
          </p:nvSpPr>
          <p:spPr>
            <a:xfrm>
              <a:off x="4750463" y="3201007"/>
              <a:ext cx="300080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12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35" name="Google Shape;235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701728" y="2645671"/>
              <a:ext cx="72702" cy="100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6" name="Google Shape;236;p29"/>
            <p:cNvSpPr txBox="1"/>
            <p:nvPr/>
          </p:nvSpPr>
          <p:spPr>
            <a:xfrm>
              <a:off x="3591552" y="2495139"/>
              <a:ext cx="300080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37" name="Google Shape;237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974916" y="3144672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8" name="Google Shape;238;p29"/>
            <p:cNvSpPr txBox="1"/>
            <p:nvPr/>
          </p:nvSpPr>
          <p:spPr>
            <a:xfrm>
              <a:off x="3864740" y="2994140"/>
              <a:ext cx="300080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39" name="Google Shape;239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263317" y="3958506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0" name="Google Shape;240;p29"/>
            <p:cNvSpPr txBox="1"/>
            <p:nvPr/>
          </p:nvSpPr>
          <p:spPr>
            <a:xfrm>
              <a:off x="5153141" y="3807974"/>
              <a:ext cx="300080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4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41" name="Google Shape;241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591377" y="3568084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2" name="Google Shape;242;p29"/>
            <p:cNvSpPr txBox="1"/>
            <p:nvPr/>
          </p:nvSpPr>
          <p:spPr>
            <a:xfrm>
              <a:off x="4571638" y="3427600"/>
              <a:ext cx="104494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43" name="Google Shape;243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240203" y="3761777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4" name="Google Shape;244;p29"/>
            <p:cNvSpPr txBox="1"/>
            <p:nvPr/>
          </p:nvSpPr>
          <p:spPr>
            <a:xfrm>
              <a:off x="8130027" y="3611245"/>
              <a:ext cx="300080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45" name="Google Shape;245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860639" y="2975009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6" name="Google Shape;246;p29"/>
            <p:cNvSpPr txBox="1"/>
            <p:nvPr/>
          </p:nvSpPr>
          <p:spPr>
            <a:xfrm>
              <a:off x="4842288" y="2824518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47" name="Google Shape;247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928624" y="3077477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8" name="Google Shape;248;p29"/>
            <p:cNvSpPr txBox="1"/>
            <p:nvPr/>
          </p:nvSpPr>
          <p:spPr>
            <a:xfrm>
              <a:off x="4910273" y="2926986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49" name="Google Shape;249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432481" y="3310735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0" name="Google Shape;250;p29"/>
            <p:cNvSpPr txBox="1"/>
            <p:nvPr/>
          </p:nvSpPr>
          <p:spPr>
            <a:xfrm>
              <a:off x="4414130" y="3160244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51" name="Google Shape;251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658940" y="3777032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2" name="Google Shape;252;p29"/>
            <p:cNvSpPr txBox="1"/>
            <p:nvPr/>
          </p:nvSpPr>
          <p:spPr>
            <a:xfrm>
              <a:off x="4640589" y="3626541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53" name="Google Shape;253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227195" y="4205250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4" name="Google Shape;254;p29"/>
            <p:cNvSpPr txBox="1"/>
            <p:nvPr/>
          </p:nvSpPr>
          <p:spPr>
            <a:xfrm>
              <a:off x="1208844" y="4054759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55" name="Google Shape;255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040906" y="3392853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6" name="Google Shape;256;p29"/>
            <p:cNvSpPr txBox="1"/>
            <p:nvPr/>
          </p:nvSpPr>
          <p:spPr>
            <a:xfrm>
              <a:off x="5022555" y="3242362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57" name="Google Shape;257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775072" y="3537125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8" name="Google Shape;258;p29"/>
            <p:cNvSpPr txBox="1"/>
            <p:nvPr/>
          </p:nvSpPr>
          <p:spPr>
            <a:xfrm>
              <a:off x="4756721" y="3386634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59" name="Google Shape;259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387614" y="3167521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0" name="Google Shape;260;p29"/>
            <p:cNvSpPr txBox="1"/>
            <p:nvPr/>
          </p:nvSpPr>
          <p:spPr>
            <a:xfrm>
              <a:off x="4369263" y="3017030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7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61" name="Google Shape;261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900427" y="3546306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2" name="Google Shape;262;p29"/>
            <p:cNvSpPr txBox="1"/>
            <p:nvPr/>
          </p:nvSpPr>
          <p:spPr>
            <a:xfrm>
              <a:off x="4877052" y="3415911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29"/>
            <p:cNvSpPr txBox="1"/>
            <p:nvPr/>
          </p:nvSpPr>
          <p:spPr>
            <a:xfrm>
              <a:off x="4865860" y="3552732"/>
              <a:ext cx="10510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6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64" name="Google Shape;264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487183" y="2776495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5" name="Google Shape;265;p29"/>
            <p:cNvSpPr txBox="1"/>
            <p:nvPr/>
          </p:nvSpPr>
          <p:spPr>
            <a:xfrm>
              <a:off x="4468832" y="2626004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6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66" name="Google Shape;266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749120" y="3124933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7" name="Google Shape;267;p29"/>
            <p:cNvSpPr txBox="1"/>
            <p:nvPr/>
          </p:nvSpPr>
          <p:spPr>
            <a:xfrm>
              <a:off x="4730769" y="2974442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68" name="Google Shape;268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977113" y="3652390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9" name="Google Shape;269;p29"/>
            <p:cNvSpPr txBox="1"/>
            <p:nvPr/>
          </p:nvSpPr>
          <p:spPr>
            <a:xfrm>
              <a:off x="3958762" y="3501899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9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70" name="Google Shape;270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956351" y="3366485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1" name="Google Shape;271;p29"/>
            <p:cNvSpPr txBox="1"/>
            <p:nvPr/>
          </p:nvSpPr>
          <p:spPr>
            <a:xfrm>
              <a:off x="4943024" y="3226042"/>
              <a:ext cx="109404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7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72" name="Google Shape;272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842434" y="3433635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3" name="Google Shape;273;p29"/>
            <p:cNvSpPr txBox="1"/>
            <p:nvPr/>
          </p:nvSpPr>
          <p:spPr>
            <a:xfrm>
              <a:off x="4834131" y="3293192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7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74" name="Google Shape;274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784088" y="3310331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5" name="Google Shape;275;p29"/>
            <p:cNvSpPr txBox="1"/>
            <p:nvPr/>
          </p:nvSpPr>
          <p:spPr>
            <a:xfrm>
              <a:off x="4775785" y="3169888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76" name="Google Shape;276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602709" y="3382059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7" name="Google Shape;277;p29"/>
            <p:cNvSpPr txBox="1"/>
            <p:nvPr/>
          </p:nvSpPr>
          <p:spPr>
            <a:xfrm>
              <a:off x="4594406" y="3241616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78" name="Google Shape;278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720370" y="2660795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9" name="Google Shape;279;p29"/>
            <p:cNvSpPr txBox="1"/>
            <p:nvPr/>
          </p:nvSpPr>
          <p:spPr>
            <a:xfrm>
              <a:off x="4712067" y="2520352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80" name="Google Shape;280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480887" y="3406929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1" name="Google Shape;281;p29"/>
            <p:cNvSpPr txBox="1"/>
            <p:nvPr/>
          </p:nvSpPr>
          <p:spPr>
            <a:xfrm>
              <a:off x="4477608" y="3276534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82" name="Google Shape;282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299678" y="3682876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3" name="Google Shape;283;p29"/>
            <p:cNvSpPr txBox="1"/>
            <p:nvPr/>
          </p:nvSpPr>
          <p:spPr>
            <a:xfrm>
              <a:off x="5291375" y="3542433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6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84" name="Google Shape;284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174466" y="3173812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5" name="Google Shape;285;p29"/>
            <p:cNvSpPr txBox="1"/>
            <p:nvPr/>
          </p:nvSpPr>
          <p:spPr>
            <a:xfrm>
              <a:off x="4166163" y="3033369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86" name="Google Shape;286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244643" y="3333920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7" name="Google Shape;287;p29"/>
            <p:cNvSpPr txBox="1"/>
            <p:nvPr/>
          </p:nvSpPr>
          <p:spPr>
            <a:xfrm>
              <a:off x="5236340" y="3193477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88" name="Google Shape;288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370362" y="3696962"/>
              <a:ext cx="72702" cy="1017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9" name="Google Shape;289;p29"/>
            <p:cNvSpPr txBox="1"/>
            <p:nvPr/>
          </p:nvSpPr>
          <p:spPr>
            <a:xfrm>
              <a:off x="1362059" y="3556519"/>
              <a:ext cx="89061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90" name="Google Shape;290;p29" descr="Uma imagem com desenho&#10;&#10;Descrição gerada automaticament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147904" y="3669216"/>
              <a:ext cx="72702" cy="10654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1" name="Google Shape;291;p29"/>
            <p:cNvSpPr txBox="1"/>
            <p:nvPr/>
          </p:nvSpPr>
          <p:spPr>
            <a:xfrm>
              <a:off x="4045825" y="3519562"/>
              <a:ext cx="279003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292562"/>
                </a:buClr>
                <a:buSzPts val="600"/>
                <a:buFont typeface="Arial"/>
                <a:buNone/>
              </a:pPr>
              <a:r>
                <a:rPr lang="it-IT" sz="600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rPr>
                <a:t>19</a:t>
              </a: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92" name="Google Shape;292;p29"/>
            <p:cNvGrpSpPr/>
            <p:nvPr/>
          </p:nvGrpSpPr>
          <p:grpSpPr>
            <a:xfrm>
              <a:off x="2586142" y="1645329"/>
              <a:ext cx="7773282" cy="5154725"/>
              <a:chOff x="1989617" y="78311"/>
              <a:chExt cx="10058399" cy="6567695"/>
            </a:xfrm>
          </p:grpSpPr>
          <p:pic>
            <p:nvPicPr>
              <p:cNvPr id="293" name="Google Shape;293;p29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1989617" y="78311"/>
                <a:ext cx="10058399" cy="656769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4" name="Google Shape;294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932266" y="4722854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5" name="Google Shape;295;p29"/>
              <p:cNvSpPr txBox="1"/>
              <p:nvPr/>
            </p:nvSpPr>
            <p:spPr>
              <a:xfrm>
                <a:off x="5871444" y="4540567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6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96" name="Google Shape;296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4406952" y="3188358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7" name="Google Shape;297;p29"/>
              <p:cNvSpPr txBox="1"/>
              <p:nvPr/>
            </p:nvSpPr>
            <p:spPr>
              <a:xfrm>
                <a:off x="4333836" y="3006302"/>
                <a:ext cx="284772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6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98" name="Google Shape;298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532986" y="4236501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9" name="Google Shape;299;p29"/>
              <p:cNvSpPr txBox="1"/>
              <p:nvPr/>
            </p:nvSpPr>
            <p:spPr>
              <a:xfrm>
                <a:off x="5480728" y="4049512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00" name="Google Shape;300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459382" y="3360709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1" name="Google Shape;301;p29"/>
              <p:cNvSpPr txBox="1"/>
              <p:nvPr/>
            </p:nvSpPr>
            <p:spPr>
              <a:xfrm>
                <a:off x="5387109" y="3193089"/>
                <a:ext cx="284772" cy="2547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25"/>
                  <a:buFont typeface="Arial"/>
                  <a:buNone/>
                </a:pPr>
                <a:r>
                  <a:rPr lang="it-IT" sz="825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endParaRPr sz="14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02" name="Google Shape;302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4960412" y="2458374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3" name="Google Shape;303;p29"/>
              <p:cNvSpPr txBox="1"/>
              <p:nvPr/>
            </p:nvSpPr>
            <p:spPr>
              <a:xfrm>
                <a:off x="4887967" y="2295136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04" name="Google Shape;304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6686297" y="2049534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5" name="Google Shape;305;p29"/>
              <p:cNvSpPr txBox="1"/>
              <p:nvPr/>
            </p:nvSpPr>
            <p:spPr>
              <a:xfrm>
                <a:off x="6617756" y="1905576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sz="14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06" name="Google Shape;306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6643931" y="1443490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7" name="Google Shape;307;p29"/>
              <p:cNvSpPr txBox="1"/>
              <p:nvPr/>
            </p:nvSpPr>
            <p:spPr>
              <a:xfrm>
                <a:off x="6569783" y="1231116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4</a:t>
                </a:r>
                <a:endParaRPr sz="14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08" name="Google Shape;308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4187131" y="3868025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9" name="Google Shape;309;p29"/>
              <p:cNvSpPr txBox="1"/>
              <p:nvPr/>
            </p:nvSpPr>
            <p:spPr>
              <a:xfrm>
                <a:off x="4127540" y="3724068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sz="14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10" name="Google Shape;310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032663" y="3252338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11" name="Google Shape;311;p29"/>
              <p:cNvSpPr txBox="1"/>
              <p:nvPr/>
            </p:nvSpPr>
            <p:spPr>
              <a:xfrm>
                <a:off x="4973070" y="3101954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12" name="Google Shape;312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6082612" y="4970624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13" name="Google Shape;313;p29"/>
              <p:cNvSpPr txBox="1"/>
              <p:nvPr/>
            </p:nvSpPr>
            <p:spPr>
              <a:xfrm>
                <a:off x="6016595" y="4833095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6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14" name="Google Shape;314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6088734" y="3798859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15" name="Google Shape;315;p29"/>
              <p:cNvSpPr txBox="1"/>
              <p:nvPr/>
            </p:nvSpPr>
            <p:spPr>
              <a:xfrm>
                <a:off x="5978808" y="3618260"/>
                <a:ext cx="372335" cy="2577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12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16" name="Google Shape;316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340850" y="1482261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17" name="Google Shape;317;p29"/>
              <p:cNvSpPr txBox="1"/>
              <p:nvPr/>
            </p:nvSpPr>
            <p:spPr>
              <a:xfrm>
                <a:off x="3281259" y="1331877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18" name="Google Shape;318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317258" y="2839889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19" name="Google Shape;319;p29"/>
              <p:cNvSpPr txBox="1"/>
              <p:nvPr/>
            </p:nvSpPr>
            <p:spPr>
              <a:xfrm>
                <a:off x="3255643" y="2617940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20" name="Google Shape;320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172739" y="4427675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1" name="Google Shape;321;p29"/>
              <p:cNvSpPr txBox="1"/>
              <p:nvPr/>
            </p:nvSpPr>
            <p:spPr>
              <a:xfrm>
                <a:off x="5095575" y="4245689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22" name="Google Shape;322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6288561" y="2336940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3" name="Google Shape;323;p29"/>
              <p:cNvSpPr txBox="1"/>
              <p:nvPr/>
            </p:nvSpPr>
            <p:spPr>
              <a:xfrm>
                <a:off x="6216808" y="2192981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24" name="Google Shape;324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6489954" y="2653189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5" name="Google Shape;325;p29"/>
              <p:cNvSpPr txBox="1"/>
              <p:nvPr/>
            </p:nvSpPr>
            <p:spPr>
              <a:xfrm>
                <a:off x="6429824" y="2509230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26" name="Google Shape;326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4630949" y="3364195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7" name="Google Shape;327;p29"/>
              <p:cNvSpPr txBox="1"/>
              <p:nvPr/>
            </p:nvSpPr>
            <p:spPr>
              <a:xfrm>
                <a:off x="4562471" y="3222698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28" name="Google Shape;328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372147" y="5272157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9" name="Google Shape;329;p29"/>
              <p:cNvSpPr txBox="1"/>
              <p:nvPr/>
            </p:nvSpPr>
            <p:spPr>
              <a:xfrm>
                <a:off x="5303670" y="5072815"/>
                <a:ext cx="284772" cy="2547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25"/>
                  <a:buFont typeface="Arial"/>
                  <a:buNone/>
                </a:pPr>
                <a:r>
                  <a:rPr lang="it-IT" sz="825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</a:t>
                </a:r>
                <a:endParaRPr sz="14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30" name="Google Shape;330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6837897" y="3854588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1" name="Google Shape;331;p29"/>
              <p:cNvSpPr txBox="1"/>
              <p:nvPr/>
            </p:nvSpPr>
            <p:spPr>
              <a:xfrm>
                <a:off x="6765451" y="3714320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32" name="Google Shape;332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842013" y="4464504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3" name="Google Shape;333;p29"/>
              <p:cNvSpPr txBox="1"/>
              <p:nvPr/>
            </p:nvSpPr>
            <p:spPr>
              <a:xfrm>
                <a:off x="5769068" y="4285718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34" name="Google Shape;334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4630949" y="2958520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5" name="Google Shape;335;p29"/>
              <p:cNvSpPr txBox="1"/>
              <p:nvPr/>
            </p:nvSpPr>
            <p:spPr>
              <a:xfrm>
                <a:off x="4572111" y="2829875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7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36" name="Google Shape;336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6119856" y="4612277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7" name="Google Shape;337;p29"/>
              <p:cNvSpPr txBox="1"/>
              <p:nvPr/>
            </p:nvSpPr>
            <p:spPr>
              <a:xfrm>
                <a:off x="6051378" y="4412936"/>
                <a:ext cx="284772" cy="2547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25"/>
                  <a:buFont typeface="Arial"/>
                  <a:buNone/>
                </a:pPr>
                <a:r>
                  <a:rPr lang="it-IT" sz="825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</a:t>
                </a:r>
                <a:endParaRPr sz="14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38" name="Google Shape;338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053550" y="1663596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9" name="Google Shape;339;p29"/>
              <p:cNvSpPr txBox="1"/>
              <p:nvPr/>
            </p:nvSpPr>
            <p:spPr>
              <a:xfrm>
                <a:off x="4985072" y="1478309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6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40" name="Google Shape;340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966766" y="3110956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41" name="Google Shape;341;p29"/>
              <p:cNvSpPr txBox="1"/>
              <p:nvPr/>
            </p:nvSpPr>
            <p:spPr>
              <a:xfrm>
                <a:off x="5895075" y="2972672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42" name="Google Shape;342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171355" y="4714468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43" name="Google Shape;343;p29"/>
              <p:cNvSpPr txBox="1"/>
              <p:nvPr/>
            </p:nvSpPr>
            <p:spPr>
              <a:xfrm>
                <a:off x="3102877" y="4535840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9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44" name="Google Shape;344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6567388" y="4042133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45" name="Google Shape;345;p29"/>
              <p:cNvSpPr txBox="1"/>
              <p:nvPr/>
            </p:nvSpPr>
            <p:spPr>
              <a:xfrm>
                <a:off x="6502123" y="3907063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7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46" name="Google Shape;346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984126" y="4240890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47" name="Google Shape;347;p29"/>
              <p:cNvSpPr txBox="1"/>
              <p:nvPr/>
            </p:nvSpPr>
            <p:spPr>
              <a:xfrm>
                <a:off x="5915617" y="4054986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7</a:t>
                </a: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48" name="Google Shape;348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887535" y="3599503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49" name="Google Shape;349;p29"/>
              <p:cNvSpPr txBox="1"/>
              <p:nvPr/>
            </p:nvSpPr>
            <p:spPr>
              <a:xfrm>
                <a:off x="5829202" y="3408876"/>
                <a:ext cx="284772" cy="2547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25"/>
                  <a:buFont typeface="Arial"/>
                  <a:buNone/>
                </a:pPr>
                <a:r>
                  <a:rPr lang="it-IT" sz="825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endParaRPr sz="14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50" name="Google Shape;350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459382" y="3975991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1" name="Google Shape;351;p29"/>
              <p:cNvSpPr txBox="1"/>
              <p:nvPr/>
            </p:nvSpPr>
            <p:spPr>
              <a:xfrm>
                <a:off x="5394192" y="3792268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sz="14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52" name="Google Shape;352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591543" y="4748629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3" name="Google Shape;353;p29"/>
              <p:cNvSpPr txBox="1"/>
              <p:nvPr/>
            </p:nvSpPr>
            <p:spPr>
              <a:xfrm>
                <a:off x="3481143" y="4556543"/>
                <a:ext cx="386844" cy="2577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19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54" name="Google Shape;354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597800" y="1401107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5" name="Google Shape;355;p29"/>
              <p:cNvSpPr txBox="1"/>
              <p:nvPr/>
            </p:nvSpPr>
            <p:spPr>
              <a:xfrm>
                <a:off x="5529322" y="1246755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endParaRPr sz="14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56" name="Google Shape;356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4869413" y="3747913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7" name="Google Shape;357;p29"/>
              <p:cNvSpPr txBox="1"/>
              <p:nvPr/>
            </p:nvSpPr>
            <p:spPr>
              <a:xfrm>
                <a:off x="4800936" y="3606416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58" name="Google Shape;358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919865" y="2905850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9" name="Google Shape;359;p29"/>
              <p:cNvSpPr txBox="1"/>
              <p:nvPr/>
            </p:nvSpPr>
            <p:spPr>
              <a:xfrm>
                <a:off x="3842684" y="2694440"/>
                <a:ext cx="284772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60" name="Google Shape;360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6866439" y="2972373"/>
                <a:ext cx="177682" cy="24669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61" name="Google Shape;361;p29"/>
              <p:cNvSpPr txBox="1"/>
              <p:nvPr/>
            </p:nvSpPr>
            <p:spPr>
              <a:xfrm>
                <a:off x="6778346" y="2755947"/>
                <a:ext cx="343723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62" name="Google Shape;362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225349" y="3740225"/>
                <a:ext cx="177682" cy="24669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63" name="Google Shape;363;p29"/>
              <p:cNvSpPr txBox="1"/>
              <p:nvPr/>
            </p:nvSpPr>
            <p:spPr>
              <a:xfrm>
                <a:off x="5138092" y="3579431"/>
                <a:ext cx="343723" cy="2192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25"/>
                  <a:buFont typeface="Arial"/>
                  <a:buNone/>
                </a:pPr>
                <a:r>
                  <a:rPr lang="it-IT" sz="825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9</a:t>
                </a:r>
                <a:endParaRPr sz="14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64" name="Google Shape;364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6408822" y="4459898"/>
                <a:ext cx="177682" cy="24669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65" name="Google Shape;365;p29"/>
              <p:cNvSpPr txBox="1"/>
              <p:nvPr/>
            </p:nvSpPr>
            <p:spPr>
              <a:xfrm>
                <a:off x="6384412" y="4276376"/>
                <a:ext cx="211829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66" name="Google Shape;366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7211680" y="3365420"/>
                <a:ext cx="177682" cy="24669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67" name="Google Shape;367;p29"/>
              <p:cNvSpPr txBox="1"/>
              <p:nvPr/>
            </p:nvSpPr>
            <p:spPr>
              <a:xfrm>
                <a:off x="7128116" y="3188358"/>
                <a:ext cx="343723" cy="250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endParaRPr sz="825" b="1" kern="0">
                  <a:solidFill>
                    <a:srgbClr val="292562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68" name="Google Shape;368;p29" descr="Uma imagem com desenho&#10;&#10;Descrição gerada automaticament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727620" y="4196870"/>
                <a:ext cx="147208" cy="2043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69" name="Google Shape;369;p29"/>
              <p:cNvSpPr txBox="1"/>
              <p:nvPr/>
            </p:nvSpPr>
            <p:spPr>
              <a:xfrm>
                <a:off x="5662430" y="4013147"/>
                <a:ext cx="284772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ctr">
                  <a:buClr>
                    <a:srgbClr val="292562"/>
                  </a:buClr>
                  <a:buSzPts val="800"/>
                  <a:buFont typeface="Arial"/>
                  <a:buNone/>
                </a:pPr>
                <a:r>
                  <a:rPr lang="it-IT" sz="800" b="1" kern="0">
                    <a:solidFill>
                      <a:srgbClr val="292562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endParaRPr sz="14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370" name="Google Shape;370;p29"/>
          <p:cNvSpPr txBox="1"/>
          <p:nvPr/>
        </p:nvSpPr>
        <p:spPr>
          <a:xfrm>
            <a:off x="7142480" y="3746306"/>
            <a:ext cx="476986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2D3778"/>
              </a:buClr>
              <a:buSzPts val="2000"/>
              <a:buFont typeface="Arial"/>
              <a:buNone/>
            </a:pPr>
            <a:r>
              <a:rPr lang="it-IT" sz="2000" b="1" kern="0">
                <a:solidFill>
                  <a:srgbClr val="2D3778"/>
                </a:solidFill>
                <a:latin typeface="Calibri"/>
                <a:ea typeface="Calibri"/>
                <a:cs typeface="Calibri"/>
                <a:sym typeface="Calibri"/>
              </a:rPr>
              <a:t>MANAGEMENT COMMITTEE | </a:t>
            </a:r>
            <a:r>
              <a:rPr lang="it-IT" sz="2000" b="1" kern="0">
                <a:solidFill>
                  <a:srgbClr val="2690AE"/>
                </a:solidFill>
                <a:latin typeface="Calibri"/>
                <a:ea typeface="Calibri"/>
                <a:cs typeface="Calibri"/>
                <a:sym typeface="Calibri"/>
              </a:rPr>
              <a:t>51 Countries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buClr>
                <a:srgbClr val="2D3778"/>
              </a:buClr>
              <a:buSzPts val="2000"/>
              <a:buFont typeface="Arial"/>
              <a:buNone/>
            </a:pPr>
            <a:r>
              <a:rPr lang="it-IT" sz="2000" b="1" kern="0">
                <a:solidFill>
                  <a:srgbClr val="2D3778"/>
                </a:solidFill>
                <a:latin typeface="Calibri"/>
                <a:ea typeface="Calibri"/>
                <a:cs typeface="Calibri"/>
                <a:sym typeface="Calibri"/>
              </a:rPr>
              <a:t>FULL NETWORK | </a:t>
            </a:r>
            <a:r>
              <a:rPr lang="it-IT" sz="2000" b="1" kern="0">
                <a:solidFill>
                  <a:srgbClr val="2690AE"/>
                </a:solidFill>
                <a:latin typeface="Calibri"/>
                <a:ea typeface="Calibri"/>
                <a:cs typeface="Calibri"/>
                <a:sym typeface="Calibri"/>
              </a:rPr>
              <a:t>~330 participants</a:t>
            </a:r>
            <a:endParaRPr sz="2000" b="1" kern="0">
              <a:solidFill>
                <a:srgbClr val="2690A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29"/>
          <p:cNvSpPr txBox="1"/>
          <p:nvPr/>
        </p:nvSpPr>
        <p:spPr>
          <a:xfrm>
            <a:off x="338935" y="1403119"/>
            <a:ext cx="619167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>
              <a:buClr>
                <a:srgbClr val="002060"/>
              </a:buClr>
              <a:buSzPts val="1800"/>
              <a:buFont typeface="Arial"/>
              <a:buNone/>
            </a:pPr>
            <a:r>
              <a:rPr lang="it-IT" ker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This COST Action main goal is to foster </a:t>
            </a:r>
            <a:r>
              <a:rPr lang="it-IT" b="1" ker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awareness and support the creation and implementation of smart, healthy indoor and outdoor environments </a:t>
            </a:r>
            <a:r>
              <a:rPr lang="it-IT" ker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for present and future generations. 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29"/>
          <p:cNvSpPr txBox="1">
            <a:spLocks noGrp="1"/>
          </p:cNvSpPr>
          <p:nvPr>
            <p:ph type="title"/>
          </p:nvPr>
        </p:nvSpPr>
        <p:spPr>
          <a:xfrm>
            <a:off x="1857785" y="262900"/>
            <a:ext cx="10257572" cy="387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it-IT" sz="31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NET4Age-Friendly</a:t>
            </a:r>
            <a:r>
              <a:rPr lang="it-IT" sz="2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| </a:t>
            </a:r>
            <a:r>
              <a:rPr lang="it-IT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International Interdisciplinary Network on Smart Healthy Age-friendly Environments</a:t>
            </a:r>
            <a:endParaRPr sz="17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29"/>
          <p:cNvSpPr txBox="1"/>
          <p:nvPr/>
        </p:nvSpPr>
        <p:spPr>
          <a:xfrm>
            <a:off x="7753296" y="5872944"/>
            <a:ext cx="4397829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1A2B5D"/>
              </a:buClr>
              <a:buSzPts val="2400"/>
              <a:buFont typeface="Arial"/>
              <a:buNone/>
            </a:pPr>
            <a:r>
              <a:rPr lang="it-IT" sz="2400" b="1" i="1" kern="0">
                <a:solidFill>
                  <a:srgbClr val="1A2B5D"/>
                </a:solidFill>
                <a:latin typeface="Calibri"/>
                <a:ea typeface="Calibri"/>
                <a:cs typeface="Calibri"/>
                <a:sym typeface="Calibri"/>
              </a:rPr>
              <a:t>Chair          Vice-Chair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buClr>
                <a:srgbClr val="1A2B5D"/>
              </a:buClr>
              <a:buSzPts val="1400"/>
              <a:buFont typeface="Arial"/>
              <a:buNone/>
            </a:pPr>
            <a:r>
              <a:rPr lang="it-IT" sz="1400" b="1" kern="0">
                <a:solidFill>
                  <a:srgbClr val="1A2B5D"/>
                </a:solidFill>
                <a:latin typeface="Calibri"/>
                <a:ea typeface="Calibri"/>
                <a:cs typeface="Calibri"/>
                <a:sym typeface="Calibri"/>
              </a:rPr>
              <a:t>Carina Dantas        Willeke van Staalduinen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4" name="Google Shape;374;p29" descr="Willeke van Staalduinen - AFEdemy"/>
          <p:cNvPicPr preferRelativeResize="0"/>
          <p:nvPr/>
        </p:nvPicPr>
        <p:blipFill rotWithShape="1">
          <a:blip r:embed="rId7">
            <a:alphaModFix/>
          </a:blip>
          <a:srcRect l="12722" t="5211" r="16118"/>
          <a:stretch/>
        </p:blipFill>
        <p:spPr>
          <a:xfrm>
            <a:off x="10070998" y="4624832"/>
            <a:ext cx="904161" cy="1203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2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549350" y="4624832"/>
            <a:ext cx="902544" cy="1203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57700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4"/>
          <p:cNvSpPr txBox="1">
            <a:spLocks noGrp="1"/>
          </p:cNvSpPr>
          <p:nvPr>
            <p:ph type="ctrTitle"/>
          </p:nvPr>
        </p:nvSpPr>
        <p:spPr>
          <a:xfrm>
            <a:off x="442913" y="1"/>
            <a:ext cx="7772400" cy="888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>
                <a:latin typeface="Arial"/>
                <a:ea typeface="Arial"/>
                <a:cs typeface="Arial"/>
                <a:sym typeface="Arial"/>
              </a:rPr>
              <a:t>Telemonitoring</a:t>
            </a:r>
            <a:endParaRPr/>
          </a:p>
        </p:txBody>
      </p:sp>
      <p:pic>
        <p:nvPicPr>
          <p:cNvPr id="381" name="Google Shape;381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20619" y="939117"/>
            <a:ext cx="8856663" cy="4563129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4"/>
          <p:cNvSpPr txBox="1"/>
          <p:nvPr/>
        </p:nvSpPr>
        <p:spPr>
          <a:xfrm>
            <a:off x="3777342" y="5556676"/>
            <a:ext cx="609600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r>
              <a:rPr lang="it-IT"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TELEMONIT </a:t>
            </a:r>
            <a:r>
              <a:rPr lang="it-IT" sz="105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https://www.sns24.gov.pt/guia/utilizar-a-aplicacao-movel-telemonit-sns-24/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61709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Google Shape;387;p3"/>
          <p:cNvPicPr preferRelativeResize="0"/>
          <p:nvPr/>
        </p:nvPicPr>
        <p:blipFill rotWithShape="1">
          <a:blip r:embed="rId4">
            <a:alphaModFix/>
          </a:blip>
          <a:srcRect l="40133" t="22221" r="21338" b="7142"/>
          <a:stretch/>
        </p:blipFill>
        <p:spPr>
          <a:xfrm>
            <a:off x="9851572" y="0"/>
            <a:ext cx="2315654" cy="2388104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3"/>
          <p:cNvSpPr txBox="1">
            <a:spLocks noGrp="1"/>
          </p:cNvSpPr>
          <p:nvPr>
            <p:ph type="ctrTitle"/>
          </p:nvPr>
        </p:nvSpPr>
        <p:spPr>
          <a:xfrm>
            <a:off x="220717" y="0"/>
            <a:ext cx="7994596" cy="852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>
                <a:latin typeface="Arial"/>
                <a:ea typeface="Arial"/>
                <a:cs typeface="Arial"/>
                <a:sym typeface="Arial"/>
              </a:rPr>
              <a:t>Infrastructure</a:t>
            </a:r>
            <a:endParaRPr/>
          </a:p>
        </p:txBody>
      </p:sp>
      <p:pic>
        <p:nvPicPr>
          <p:cNvPr id="389" name="Google Shape;389;p3"/>
          <p:cNvPicPr preferRelativeResize="0"/>
          <p:nvPr/>
        </p:nvPicPr>
        <p:blipFill rotWithShape="1">
          <a:blip r:embed="rId5">
            <a:alphaModFix/>
          </a:blip>
          <a:srcRect l="21875" t="22221" r="21339" b="7142"/>
          <a:stretch/>
        </p:blipFill>
        <p:spPr>
          <a:xfrm>
            <a:off x="6324600" y="1727817"/>
            <a:ext cx="5542956" cy="3878328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3"/>
          <p:cNvSpPr txBox="1"/>
          <p:nvPr/>
        </p:nvSpPr>
        <p:spPr>
          <a:xfrm>
            <a:off x="6466114" y="5606145"/>
            <a:ext cx="5135052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SzPts val="1100"/>
              <a:buFont typeface="Arial"/>
              <a:buNone/>
            </a:pPr>
            <a:r>
              <a:rPr lang="it-IT" sz="11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Project AURORAL </a:t>
            </a:r>
            <a:r>
              <a:rPr lang="it-IT" sz="10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https://www.auroral.eu/#/</a:t>
            </a:r>
            <a:endParaRPr sz="11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1" name="Google Shape;391;p3"/>
          <p:cNvPicPr preferRelativeResize="0"/>
          <p:nvPr/>
        </p:nvPicPr>
        <p:blipFill rotWithShape="1">
          <a:blip r:embed="rId6">
            <a:alphaModFix/>
          </a:blip>
          <a:srcRect l="20536" t="19683" r="21696" b="9048"/>
          <a:stretch/>
        </p:blipFill>
        <p:spPr>
          <a:xfrm>
            <a:off x="220717" y="968828"/>
            <a:ext cx="5410210" cy="3754536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3"/>
          <p:cNvSpPr txBox="1"/>
          <p:nvPr/>
        </p:nvSpPr>
        <p:spPr>
          <a:xfrm>
            <a:off x="324444" y="4839381"/>
            <a:ext cx="541021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SzPts val="1100"/>
              <a:buFont typeface="Arial"/>
              <a:buNone/>
            </a:pPr>
            <a:r>
              <a:rPr lang="it-IT" sz="11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CoEbre 5G LAB </a:t>
            </a:r>
            <a:r>
              <a:rPr lang="it-IT" sz="9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https://i2cat.net/the-first-5g-area-in-catalonia-inaugurates-in-terres-de-lebre/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11804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"/>
          <p:cNvSpPr txBox="1">
            <a:spLocks noGrp="1"/>
          </p:cNvSpPr>
          <p:nvPr>
            <p:ph type="subTitle" idx="1"/>
          </p:nvPr>
        </p:nvSpPr>
        <p:spPr>
          <a:xfrm>
            <a:off x="4539341" y="6473980"/>
            <a:ext cx="5083628" cy="384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RURAL COWORKING </a:t>
            </a:r>
            <a:r>
              <a:rPr lang="it-IT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http://estrategic.cat/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8" name="Google Shape;398;p6"/>
          <p:cNvPicPr preferRelativeResize="0"/>
          <p:nvPr/>
        </p:nvPicPr>
        <p:blipFill rotWithShape="1">
          <a:blip r:embed="rId4">
            <a:alphaModFix/>
          </a:blip>
          <a:srcRect l="7858" t="19162" r="32140" b="7300"/>
          <a:stretch/>
        </p:blipFill>
        <p:spPr>
          <a:xfrm>
            <a:off x="1055913" y="1205294"/>
            <a:ext cx="7315200" cy="5043107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6"/>
          <p:cNvSpPr txBox="1">
            <a:spLocks noGrp="1"/>
          </p:cNvSpPr>
          <p:nvPr>
            <p:ph type="ctrTitle"/>
          </p:nvPr>
        </p:nvSpPr>
        <p:spPr>
          <a:xfrm>
            <a:off x="10308773" y="990597"/>
            <a:ext cx="1654628" cy="852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800">
                <a:latin typeface="Arial"/>
                <a:ea typeface="Arial"/>
                <a:cs typeface="Arial"/>
                <a:sym typeface="Arial"/>
              </a:rPr>
              <a:t>Work</a:t>
            </a:r>
            <a:endParaRPr sz="6600"/>
          </a:p>
        </p:txBody>
      </p:sp>
    </p:spTree>
    <p:extLst>
      <p:ext uri="{BB962C8B-B14F-4D97-AF65-F5344CB8AC3E}">
        <p14:creationId xmlns:p14="http://schemas.microsoft.com/office/powerpoint/2010/main" val="39685304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5"/>
          <p:cNvSpPr txBox="1">
            <a:spLocks noGrp="1"/>
          </p:cNvSpPr>
          <p:nvPr>
            <p:ph type="subTitle" idx="1"/>
          </p:nvPr>
        </p:nvSpPr>
        <p:spPr>
          <a:xfrm>
            <a:off x="642143" y="1185409"/>
            <a:ext cx="10907711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457200" lvl="0" indent="-406400" algn="just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ct val="93841"/>
              <a:buNone/>
            </a:pPr>
            <a:r>
              <a:rPr lang="it-IT" sz="3300" b="1" u="sng">
                <a:latin typeface="Calibri"/>
                <a:ea typeface="Calibri"/>
                <a:cs typeface="Calibri"/>
                <a:sym typeface="Calibri"/>
              </a:rPr>
              <a:t>The Silver Economy in rural areas and less developed regions </a:t>
            </a:r>
            <a:endParaRPr sz="3300">
              <a:latin typeface="Calibri"/>
              <a:ea typeface="Calibri"/>
              <a:cs typeface="Calibri"/>
              <a:sym typeface="Calibri"/>
            </a:endParaRPr>
          </a:p>
          <a:p>
            <a:pPr marL="87313" lvl="0" indent="-11113" algn="just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ct val="129032"/>
              <a:buNone/>
            </a:pPr>
            <a:r>
              <a:rPr lang="it-IT" sz="2400">
                <a:latin typeface="Calibri"/>
                <a:ea typeface="Calibri"/>
                <a:cs typeface="Calibri"/>
                <a:sym typeface="Calibri"/>
              </a:rPr>
              <a:t>These regions and their traditional local facilities are usually safer, providing  better conditions for young families and people in their mature years (40+) to live. But better healthcare, education and cultural facilities, as well as digital infrastructure are needed.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06400" algn="ctr" rtl="0">
              <a:lnSpc>
                <a:spcPct val="90000"/>
              </a:lnSpc>
              <a:spcBef>
                <a:spcPts val="1900"/>
              </a:spcBef>
              <a:spcAft>
                <a:spcPts val="0"/>
              </a:spcAft>
              <a:buClr>
                <a:schemeClr val="dk1"/>
              </a:buClr>
              <a:buSzPct val="129032"/>
              <a:buNone/>
            </a:pPr>
            <a:endParaRPr/>
          </a:p>
        </p:txBody>
      </p:sp>
      <p:sp>
        <p:nvSpPr>
          <p:cNvPr id="405" name="Google Shape;405;p5"/>
          <p:cNvSpPr txBox="1"/>
          <p:nvPr/>
        </p:nvSpPr>
        <p:spPr>
          <a:xfrm>
            <a:off x="642144" y="2841171"/>
            <a:ext cx="10907712" cy="3363043"/>
          </a:xfrm>
          <a:prstGeom prst="rect">
            <a:avLst/>
          </a:prstGeom>
          <a:solidFill>
            <a:srgbClr val="E53637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>
              <a:lnSpc>
                <a:spcPct val="115000"/>
              </a:lnSpc>
              <a:buClr>
                <a:srgbClr val="FFFFFF"/>
              </a:buClr>
              <a:buSzPts val="2000"/>
              <a:buFont typeface="Arial"/>
              <a:buNone/>
            </a:pPr>
            <a:r>
              <a:rPr lang="it-IT" sz="2000" b="1" u="sng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CREATE BETTER INFRASTRUCTURES </a:t>
            </a:r>
            <a:r>
              <a:rPr lang="it-IT" sz="2000" b="1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for families to go to rural areas with the increase of online working </a:t>
            </a:r>
            <a:r>
              <a:rPr lang="it-IT" sz="20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is a real opportunity in the current period.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ct val="115000"/>
              </a:lnSpc>
              <a:spcBef>
                <a:spcPts val="1200"/>
              </a:spcBef>
              <a:buClr>
                <a:srgbClr val="FFFFFF"/>
              </a:buClr>
              <a:buSzPts val="2000"/>
              <a:buFont typeface="Arial"/>
              <a:buNone/>
            </a:pPr>
            <a:r>
              <a:rPr lang="it-IT" sz="2000" b="1" u="sng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JOB CREATION </a:t>
            </a:r>
            <a:r>
              <a:rPr lang="it-IT" sz="2000" b="1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– energy, sustainable  jobs, agriculture, tourism </a:t>
            </a:r>
            <a:r>
              <a:rPr lang="it-IT" sz="20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can also help to improve this situation and promote the EU self-sufficiency. 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ct val="115000"/>
              </a:lnSpc>
              <a:spcBef>
                <a:spcPts val="1200"/>
              </a:spcBef>
              <a:buClr>
                <a:srgbClr val="FFFFFF"/>
              </a:buClr>
              <a:buSzPts val="2200"/>
              <a:buFont typeface="Arial"/>
              <a:buNone/>
            </a:pPr>
            <a:r>
              <a:rPr lang="it-IT" sz="2200" b="1" u="sng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Strengthening the TOURISTIC OFFER</a:t>
            </a:r>
            <a:r>
              <a:rPr lang="it-IT" sz="22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of such regions and areas, coupling it with </a:t>
            </a:r>
            <a:r>
              <a:rPr lang="it-IT" sz="2200" b="1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innovative services that have an added value for health </a:t>
            </a:r>
            <a:r>
              <a:rPr lang="it-IT" sz="22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(thermal spas, healthy walks, healthy food, cultural attractions for cognitive stimulation, special accessible services) may engage local residents and increase attractiveness, off-season and in season</a:t>
            </a:r>
            <a:r>
              <a:rPr lang="it-IT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613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Google Shape;410;p30"/>
          <p:cNvPicPr preferRelativeResize="0"/>
          <p:nvPr/>
        </p:nvPicPr>
        <p:blipFill rotWithShape="1">
          <a:blip r:embed="rId3">
            <a:alphaModFix/>
          </a:blip>
          <a:srcRect l="14347" t="22753" r="16277" b="26232"/>
          <a:stretch/>
        </p:blipFill>
        <p:spPr>
          <a:xfrm>
            <a:off x="1" y="1292089"/>
            <a:ext cx="12201891" cy="5047081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Google Shape;411;p30"/>
          <p:cNvSpPr txBox="1"/>
          <p:nvPr/>
        </p:nvSpPr>
        <p:spPr>
          <a:xfrm>
            <a:off x="3337892" y="2951927"/>
            <a:ext cx="5786230" cy="1231106"/>
          </a:xfrm>
          <a:prstGeom prst="rect">
            <a:avLst/>
          </a:prstGeom>
          <a:solidFill>
            <a:srgbClr val="DB545A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000000"/>
              </a:buClr>
              <a:buSzPts val="1800"/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buClr>
                <a:srgbClr val="FFFFFF"/>
              </a:buClr>
              <a:buSzPts val="2000"/>
              <a:buFont typeface="Arial"/>
              <a:buNone/>
            </a:pPr>
            <a:r>
              <a:rPr lang="it-IT" sz="2000" b="1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https://shine2.eu/</a:t>
            </a:r>
            <a:endParaRPr sz="2000" b="1"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30"/>
          <p:cNvSpPr txBox="1"/>
          <p:nvPr/>
        </p:nvSpPr>
        <p:spPr>
          <a:xfrm>
            <a:off x="786849" y="5386022"/>
            <a:ext cx="2721665" cy="923330"/>
          </a:xfrm>
          <a:prstGeom prst="rect">
            <a:avLst/>
          </a:prstGeom>
          <a:solidFill>
            <a:srgbClr val="292D3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FFFFFF"/>
              </a:buClr>
              <a:buSzPts val="1800"/>
              <a:buFont typeface="Arial"/>
              <a:buNone/>
            </a:pPr>
            <a:r>
              <a:rPr lang="it-IT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Carina Dantas 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FFFFFF"/>
              </a:buClr>
              <a:buSzPts val="1800"/>
              <a:buFont typeface="Arial"/>
              <a:buNone/>
            </a:pPr>
            <a:r>
              <a:rPr lang="it-IT" u="sng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carinadantas@shine2.eu</a:t>
            </a:r>
            <a:r>
              <a:rPr lang="it-IT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FFFFFF"/>
              </a:buClr>
              <a:buSzPts val="1800"/>
              <a:buFont typeface="Arial"/>
              <a:buNone/>
            </a:pPr>
            <a:r>
              <a:rPr lang="it-IT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+351 936498277</a:t>
            </a:r>
            <a:endParaRPr sz="2000" b="1"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3" name="Google Shape;413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1732" y="206464"/>
            <a:ext cx="1799931" cy="775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3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86849" y="2935185"/>
            <a:ext cx="1702351" cy="2269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30" descr="Willeke van Staalduinen - AFEdemy"/>
          <p:cNvPicPr preferRelativeResize="0"/>
          <p:nvPr/>
        </p:nvPicPr>
        <p:blipFill rotWithShape="1">
          <a:blip r:embed="rId7">
            <a:alphaModFix/>
          </a:blip>
          <a:srcRect l="12723" t="5213" r="16117"/>
          <a:stretch/>
        </p:blipFill>
        <p:spPr>
          <a:xfrm>
            <a:off x="9331550" y="2951926"/>
            <a:ext cx="1702350" cy="2265750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30"/>
          <p:cNvSpPr txBox="1"/>
          <p:nvPr/>
        </p:nvSpPr>
        <p:spPr>
          <a:xfrm>
            <a:off x="8974324" y="5385985"/>
            <a:ext cx="2721600" cy="770100"/>
          </a:xfrm>
          <a:prstGeom prst="rect">
            <a:avLst/>
          </a:prstGeom>
          <a:solidFill>
            <a:srgbClr val="292D33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115000"/>
              </a:lnSpc>
              <a:spcBef>
                <a:spcPts val="1400"/>
              </a:spcBef>
              <a:buClr>
                <a:srgbClr val="000000"/>
              </a:buClr>
              <a:buSzPts val="1100"/>
              <a:buFont typeface="Arial"/>
              <a:buNone/>
            </a:pPr>
            <a:r>
              <a:rPr lang="it-IT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Willeke van Staalduinen</a:t>
            </a: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400"/>
              </a:spcBef>
              <a:buClr>
                <a:srgbClr val="FFFFFF"/>
              </a:buClr>
              <a:buSzPts val="1800"/>
              <a:buFont typeface="Arial"/>
              <a:buNone/>
            </a:pPr>
            <a:r>
              <a:rPr lang="it-IT" sz="20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willeke@afedemy.eu</a:t>
            </a:r>
            <a:endParaRPr sz="2000"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7" name="Google Shape;417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34063" y="152400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457200" y="152400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38762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13"/>
          <p:cNvSpPr txBox="1">
            <a:spLocks noGrp="1"/>
          </p:cNvSpPr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5337451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8;p13"/>
          <p:cNvSpPr txBox="1">
            <a:spLocks/>
          </p:cNvSpPr>
          <p:nvPr/>
        </p:nvSpPr>
        <p:spPr>
          <a:xfrm>
            <a:off x="0" y="785821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prstClr val="white"/>
              </a:buClr>
              <a:buSzPts val="9600"/>
              <a:buFont typeface="Arial"/>
              <a:buNone/>
            </a:pPr>
            <a:r>
              <a:rPr lang="en-GB" sz="9600" dirty="0" smtClean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Time for your voices</a:t>
            </a:r>
            <a:endParaRPr lang="en-GB" dirty="0">
              <a:solidFill>
                <a:prstClr val="black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15838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93;p14"/>
          <p:cNvSpPr txBox="1">
            <a:spLocks/>
          </p:cNvSpPr>
          <p:nvPr/>
        </p:nvSpPr>
        <p:spPr>
          <a:xfrm>
            <a:off x="276779" y="1491556"/>
            <a:ext cx="11522149" cy="206271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rgbClr val="386C64"/>
              </a:buClr>
              <a:buSzPts val="5400"/>
              <a:buFont typeface="Arial"/>
              <a:buNone/>
            </a:pPr>
            <a:r>
              <a:rPr lang="en-GB" sz="5400" b="1" dirty="0" smtClean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  <a:t>How can we contribute to the Rural Pact?</a:t>
            </a:r>
            <a:endParaRPr lang="en-GB" sz="18200" dirty="0">
              <a:solidFill>
                <a:srgbClr val="252E6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094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8;p15"/>
          <p:cNvSpPr txBox="1">
            <a:spLocks noGrp="1"/>
          </p:cNvSpPr>
          <p:nvPr>
            <p:ph type="ctrTitle"/>
          </p:nvPr>
        </p:nvSpPr>
        <p:spPr>
          <a:xfrm>
            <a:off x="269566" y="1676852"/>
            <a:ext cx="9874829" cy="79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 dirty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  <a:t>Conversations in small groups</a:t>
            </a:r>
            <a:endParaRPr dirty="0">
              <a:solidFill>
                <a:srgbClr val="252E64"/>
              </a:solidFill>
            </a:endParaRPr>
          </a:p>
        </p:txBody>
      </p:sp>
      <p:sp>
        <p:nvSpPr>
          <p:cNvPr id="5" name="Google Shape;99;p15"/>
          <p:cNvSpPr txBox="1"/>
          <p:nvPr/>
        </p:nvSpPr>
        <p:spPr>
          <a:xfrm>
            <a:off x="220726" y="3184396"/>
            <a:ext cx="11438002" cy="27741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742950" indent="-742950">
              <a:lnSpc>
                <a:spcPct val="90000"/>
              </a:lnSpc>
              <a:buClr>
                <a:srgbClr val="485F43"/>
              </a:buClr>
              <a:buSzPts val="3600"/>
              <a:buFont typeface="+mj-lt"/>
              <a:buAutoNum type="arabicPeriod"/>
            </a:pPr>
            <a:r>
              <a:rPr lang="en-GB" sz="3600" dirty="0" smtClean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  <a:t>Introduce yourself to one another </a:t>
            </a:r>
            <a:r>
              <a:rPr lang="en-GB" sz="3600" dirty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  <a:t>and share </a:t>
            </a:r>
            <a:r>
              <a:rPr lang="en-GB" sz="3600" dirty="0" smtClean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  <a:t>what connects you to the topic of this session</a:t>
            </a:r>
            <a:br>
              <a:rPr lang="en-GB" sz="3600" dirty="0" smtClean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</a:br>
            <a:endParaRPr lang="en-GB" sz="3600" dirty="0" smtClean="0">
              <a:solidFill>
                <a:srgbClr val="252E6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indent="-742950">
              <a:lnSpc>
                <a:spcPct val="90000"/>
              </a:lnSpc>
              <a:buClr>
                <a:srgbClr val="485F43"/>
              </a:buClr>
              <a:buSzPts val="3600"/>
              <a:buFont typeface="+mj-lt"/>
              <a:buAutoNum type="arabicPeriod"/>
            </a:pPr>
            <a:r>
              <a:rPr lang="en-GB" sz="3600" dirty="0">
                <a:solidFill>
                  <a:srgbClr val="252E64"/>
                </a:solidFill>
                <a:latin typeface="Calibri"/>
              </a:rPr>
              <a:t>Exchange ideas and t</a:t>
            </a:r>
            <a:r>
              <a:rPr lang="en-GB" sz="3600" dirty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  <a:t>ake notes on the Template</a:t>
            </a:r>
            <a:endParaRPr lang="en-GB" sz="3600" dirty="0">
              <a:solidFill>
                <a:srgbClr val="252E64"/>
              </a:solidFill>
              <a:latin typeface="Calibri"/>
            </a:endParaRPr>
          </a:p>
          <a:p>
            <a:pPr>
              <a:lnSpc>
                <a:spcPct val="90000"/>
              </a:lnSpc>
              <a:buClr>
                <a:srgbClr val="485F43"/>
              </a:buClr>
              <a:buSzPts val="3600"/>
            </a:pPr>
            <a:r>
              <a:rPr lang="en-GB" sz="3600" dirty="0" smtClean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176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3">
            <a:extLst>
              <a:ext uri="{FF2B5EF4-FFF2-40B4-BE49-F238E27FC236}">
                <a16:creationId xmlns="" xmlns:a16="http://schemas.microsoft.com/office/drawing/2014/main" id="{753B2CBA-ABE8-C845-97DC-6F8EAA211F1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65409"/>
            <a:ext cx="12192000" cy="1470025"/>
          </a:xfrm>
        </p:spPr>
        <p:txBody>
          <a:bodyPr/>
          <a:lstStyle/>
          <a:p>
            <a:pPr algn="ctr" eaLnBrk="1" hangingPunct="1"/>
            <a:r>
              <a:rPr lang="en-GB" sz="4400" dirty="0" smtClean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Gigabit and 5G connectivity</a:t>
            </a:r>
            <a:endParaRPr lang="en-GB" sz="4400" dirty="0">
              <a:solidFill>
                <a:schemeClr val="bg1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  <p:sp>
        <p:nvSpPr>
          <p:cNvPr id="5" name="Rectangle 24">
            <a:extLst>
              <a:ext uri="{FF2B5EF4-FFF2-40B4-BE49-F238E27FC236}">
                <a16:creationId xmlns="" xmlns:a16="http://schemas.microsoft.com/office/drawing/2014/main" id="{894684EF-AB3F-DE41-9ED7-C7AD43394B1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2836552"/>
            <a:ext cx="121920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IE" sz="2800" dirty="0" smtClean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Enabling the digital transition of the rural economy and society</a:t>
            </a:r>
            <a:endParaRPr lang="en-GB" sz="2800" dirty="0">
              <a:solidFill>
                <a:schemeClr val="bg1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88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8;p15"/>
          <p:cNvSpPr txBox="1">
            <a:spLocks noGrp="1"/>
          </p:cNvSpPr>
          <p:nvPr>
            <p:ph type="ctrTitle"/>
          </p:nvPr>
        </p:nvSpPr>
        <p:spPr>
          <a:xfrm>
            <a:off x="204434" y="276762"/>
            <a:ext cx="9874829" cy="79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 dirty="0" smtClean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  <a:t>GROUPS </a:t>
            </a:r>
            <a:endParaRPr dirty="0">
              <a:solidFill>
                <a:srgbClr val="252E64"/>
              </a:solidFill>
            </a:endParaRPr>
          </a:p>
        </p:txBody>
      </p:sp>
      <p:sp>
        <p:nvSpPr>
          <p:cNvPr id="4" name="Google Shape;117;p18"/>
          <p:cNvSpPr txBox="1"/>
          <p:nvPr/>
        </p:nvSpPr>
        <p:spPr>
          <a:xfrm>
            <a:off x="305383" y="2015065"/>
            <a:ext cx="10616617" cy="2997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4000"/>
            </a:pPr>
            <a:r>
              <a:rPr lang="en-GB" sz="4000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GROUP #1</a:t>
            </a:r>
            <a:r>
              <a:rPr lang="en-GB" sz="40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GB" sz="4000" dirty="0">
                <a:solidFill>
                  <a:prstClr val="black"/>
                </a:solidFill>
                <a:latin typeface="Arial"/>
                <a:cs typeface="Arial"/>
              </a:rPr>
              <a:t>Focus on BUILDING GIGABIT NETWORKS </a:t>
            </a:r>
            <a:r>
              <a:rPr lang="en-GB" sz="4000" dirty="0" smtClean="0">
                <a:solidFill>
                  <a:prstClr val="black"/>
                </a:solidFill>
                <a:latin typeface="Arial"/>
                <a:cs typeface="Arial"/>
              </a:rPr>
              <a:t>infrastructure</a:t>
            </a:r>
          </a:p>
          <a:p>
            <a:pPr algn="ctr">
              <a:lnSpc>
                <a:spcPct val="90000"/>
              </a:lnSpc>
              <a:buClr>
                <a:srgbClr val="000000"/>
              </a:buClr>
              <a:buSzPts val="4000"/>
            </a:pPr>
            <a:endParaRPr lang="en-GB" sz="4000" dirty="0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lnSpc>
                <a:spcPct val="90000"/>
              </a:lnSpc>
              <a:buClr>
                <a:srgbClr val="000000"/>
              </a:buClr>
              <a:buSzPts val="4000"/>
            </a:pPr>
            <a:endParaRPr lang="en-GB" sz="4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lnSpc>
                <a:spcPct val="90000"/>
              </a:lnSpc>
              <a:buClr>
                <a:srgbClr val="000000"/>
              </a:buClr>
              <a:buSzPts val="4000"/>
            </a:pPr>
            <a:r>
              <a:rPr lang="en-GB" sz="4000" b="1" dirty="0">
                <a:solidFill>
                  <a:prstClr val="black"/>
                </a:solidFill>
                <a:latin typeface="Arial"/>
                <a:cs typeface="Arial"/>
                <a:sym typeface="Arial"/>
              </a:rPr>
              <a:t>GROUP #2</a:t>
            </a:r>
            <a:r>
              <a:rPr lang="en-GB" sz="4000" dirty="0">
                <a:solidFill>
                  <a:prstClr val="black"/>
                </a:solidFill>
                <a:latin typeface="Arial"/>
                <a:cs typeface="Arial"/>
                <a:sym typeface="Arial"/>
              </a:rPr>
              <a:t>: </a:t>
            </a:r>
            <a:r>
              <a:rPr lang="en-GB" sz="4000" dirty="0">
                <a:solidFill>
                  <a:prstClr val="black"/>
                </a:solidFill>
                <a:latin typeface="Arial"/>
                <a:cs typeface="Arial"/>
              </a:rPr>
              <a:t>Focus on APPLICATIONS of this </a:t>
            </a:r>
            <a:r>
              <a:rPr lang="en-GB" sz="4000" dirty="0" smtClean="0">
                <a:solidFill>
                  <a:prstClr val="black"/>
                </a:solidFill>
                <a:latin typeface="Arial"/>
                <a:cs typeface="Arial"/>
              </a:rPr>
              <a:t>infrastructure</a:t>
            </a:r>
            <a:endParaRPr lang="en-GB" sz="4000" dirty="0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7114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8;p15"/>
          <p:cNvSpPr txBox="1">
            <a:spLocks noGrp="1"/>
          </p:cNvSpPr>
          <p:nvPr>
            <p:ph type="ctrTitle"/>
          </p:nvPr>
        </p:nvSpPr>
        <p:spPr>
          <a:xfrm>
            <a:off x="204434" y="276762"/>
            <a:ext cx="9874829" cy="79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 dirty="0" smtClean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  <a:t>Template</a:t>
            </a:r>
            <a:endParaRPr dirty="0">
              <a:solidFill>
                <a:srgbClr val="252E64"/>
              </a:solidFill>
            </a:endParaRPr>
          </a:p>
        </p:txBody>
      </p:sp>
      <p:pic>
        <p:nvPicPr>
          <p:cNvPr id="9" name="Picture 8" descr="Screenshot 2022-06-14 at 23.55.1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225" y="667485"/>
            <a:ext cx="7424286" cy="498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5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8;p15"/>
          <p:cNvSpPr txBox="1">
            <a:spLocks noGrp="1"/>
          </p:cNvSpPr>
          <p:nvPr>
            <p:ph type="ctrTitle"/>
          </p:nvPr>
        </p:nvSpPr>
        <p:spPr>
          <a:xfrm>
            <a:off x="252633" y="889452"/>
            <a:ext cx="9874829" cy="79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 dirty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  <a:t>Conversations in small </a:t>
            </a:r>
            <a:r>
              <a:rPr lang="en-GB" sz="4500" b="1" dirty="0" smtClean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  <a:t>groups</a:t>
            </a:r>
            <a:br>
              <a:rPr lang="en-GB" sz="4500" b="1" dirty="0" smtClean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4500" b="1" dirty="0" smtClean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  <a:t>Etiquette </a:t>
            </a:r>
            <a:endParaRPr dirty="0">
              <a:solidFill>
                <a:srgbClr val="252E64"/>
              </a:solidFill>
            </a:endParaRPr>
          </a:p>
        </p:txBody>
      </p:sp>
      <p:sp>
        <p:nvSpPr>
          <p:cNvPr id="6" name="Google Shape;99;p15"/>
          <p:cNvSpPr txBox="1"/>
          <p:nvPr/>
        </p:nvSpPr>
        <p:spPr>
          <a:xfrm>
            <a:off x="220725" y="2062186"/>
            <a:ext cx="11772900" cy="36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indent="-571500">
              <a:lnSpc>
                <a:spcPct val="130000"/>
              </a:lnSpc>
              <a:buClr>
                <a:srgbClr val="485F43"/>
              </a:buClr>
              <a:buSzPts val="3600"/>
              <a:buFont typeface="Wingdings" charset="2"/>
              <a:buChar char="§"/>
            </a:pPr>
            <a:r>
              <a:rPr lang="en-GB" sz="3200" kern="0" dirty="0" smtClean="0">
                <a:solidFill>
                  <a:srgbClr val="252E64"/>
                </a:solidFill>
                <a:latin typeface="Calibri"/>
                <a:ea typeface="Arial"/>
                <a:cs typeface="Arial"/>
                <a:sym typeface="Arial"/>
              </a:rPr>
              <a:t>Speak </a:t>
            </a:r>
            <a:r>
              <a:rPr lang="en-GB" sz="3200" kern="0" dirty="0">
                <a:solidFill>
                  <a:srgbClr val="252E64"/>
                </a:solidFill>
                <a:latin typeface="Calibri"/>
                <a:ea typeface="Arial"/>
                <a:cs typeface="Arial"/>
                <a:sym typeface="Arial"/>
              </a:rPr>
              <a:t>with intention</a:t>
            </a:r>
          </a:p>
          <a:p>
            <a:pPr marL="571500" indent="-571500">
              <a:lnSpc>
                <a:spcPct val="130000"/>
              </a:lnSpc>
              <a:buClr>
                <a:srgbClr val="485F43"/>
              </a:buClr>
              <a:buSzPts val="3600"/>
              <a:buFont typeface="Wingdings" charset="2"/>
              <a:buChar char="§"/>
            </a:pPr>
            <a:r>
              <a:rPr lang="en-GB" sz="3200" kern="0" dirty="0">
                <a:solidFill>
                  <a:srgbClr val="252E64"/>
                </a:solidFill>
                <a:latin typeface="Calibri"/>
                <a:ea typeface="Arial"/>
                <a:cs typeface="Arial"/>
                <a:sym typeface="Arial"/>
              </a:rPr>
              <a:t>Listen with attention</a:t>
            </a:r>
          </a:p>
          <a:p>
            <a:pPr marL="571500" indent="-571500">
              <a:lnSpc>
                <a:spcPct val="130000"/>
              </a:lnSpc>
              <a:buClr>
                <a:srgbClr val="485F43"/>
              </a:buClr>
              <a:buSzPts val="3600"/>
              <a:buFont typeface="Wingdings" charset="2"/>
              <a:buChar char="§"/>
            </a:pPr>
            <a:r>
              <a:rPr lang="en-GB" sz="3200" kern="0" dirty="0" smtClean="0">
                <a:solidFill>
                  <a:srgbClr val="252E64"/>
                </a:solidFill>
                <a:latin typeface="Calibri"/>
                <a:ea typeface="Arial"/>
                <a:cs typeface="Arial"/>
                <a:sym typeface="Arial"/>
              </a:rPr>
              <a:t>Listen </a:t>
            </a:r>
            <a:r>
              <a:rPr lang="en-GB" sz="3200" kern="0" dirty="0">
                <a:solidFill>
                  <a:srgbClr val="252E64"/>
                </a:solidFill>
                <a:latin typeface="Calibri"/>
                <a:ea typeface="Arial"/>
                <a:cs typeface="Arial"/>
                <a:sym typeface="Arial"/>
              </a:rPr>
              <a:t>together </a:t>
            </a:r>
            <a:r>
              <a:rPr lang="en-GB" sz="3200" kern="0" dirty="0" smtClean="0">
                <a:solidFill>
                  <a:srgbClr val="252E64"/>
                </a:solidFill>
                <a:latin typeface="Calibri"/>
                <a:ea typeface="Arial"/>
                <a:cs typeface="Arial"/>
                <a:sym typeface="Arial"/>
              </a:rPr>
              <a:t>for new </a:t>
            </a:r>
            <a:r>
              <a:rPr lang="en-GB" sz="3200" kern="0" dirty="0">
                <a:solidFill>
                  <a:srgbClr val="252E64"/>
                </a:solidFill>
                <a:latin typeface="Calibri"/>
                <a:ea typeface="Arial"/>
                <a:cs typeface="Arial"/>
                <a:sym typeface="Arial"/>
              </a:rPr>
              <a:t>insights and deeper questions</a:t>
            </a:r>
          </a:p>
          <a:p>
            <a:pPr marL="571500" indent="-571500">
              <a:lnSpc>
                <a:spcPct val="130000"/>
              </a:lnSpc>
              <a:buClr>
                <a:srgbClr val="485F43"/>
              </a:buClr>
              <a:buSzPts val="3600"/>
              <a:buFont typeface="Wingdings" charset="2"/>
              <a:buChar char="§"/>
            </a:pPr>
            <a:r>
              <a:rPr lang="en-GB" sz="3200" kern="0" dirty="0" smtClean="0">
                <a:solidFill>
                  <a:srgbClr val="252E64"/>
                </a:solidFill>
                <a:latin typeface="Calibri"/>
                <a:ea typeface="Arial"/>
                <a:cs typeface="Arial"/>
                <a:sym typeface="Arial"/>
              </a:rPr>
              <a:t>Link </a:t>
            </a:r>
            <a:r>
              <a:rPr lang="en-GB" sz="3200" kern="0" dirty="0">
                <a:solidFill>
                  <a:srgbClr val="252E64"/>
                </a:solidFill>
                <a:latin typeface="Calibri"/>
                <a:ea typeface="Arial"/>
                <a:cs typeface="Arial"/>
                <a:sym typeface="Arial"/>
              </a:rPr>
              <a:t>and connect ideas</a:t>
            </a:r>
          </a:p>
          <a:p>
            <a:pPr marL="571500" indent="-571500">
              <a:lnSpc>
                <a:spcPct val="130000"/>
              </a:lnSpc>
              <a:buClr>
                <a:srgbClr val="485F43"/>
              </a:buClr>
              <a:buSzPts val="3600"/>
              <a:buFont typeface="Wingdings" charset="2"/>
              <a:buChar char="§"/>
            </a:pPr>
            <a:r>
              <a:rPr lang="en-GB" sz="3200" kern="0" dirty="0" smtClean="0">
                <a:solidFill>
                  <a:srgbClr val="252E64"/>
                </a:solidFill>
                <a:latin typeface="Calibri"/>
                <a:ea typeface="Arial"/>
                <a:cs typeface="Arial"/>
                <a:sym typeface="Arial"/>
              </a:rPr>
              <a:t>Slow down</a:t>
            </a:r>
            <a:endParaRPr lang="en-GB" sz="3200" kern="0" dirty="0">
              <a:solidFill>
                <a:srgbClr val="252E64"/>
              </a:solidFill>
              <a:latin typeface="Calibri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043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ss, outdoor, sky, nature&#10;&#10;Description automatically generated">
            <a:extLst>
              <a:ext uri="{FF2B5EF4-FFF2-40B4-BE49-F238E27FC236}">
                <a16:creationId xmlns:a16="http://schemas.microsoft.com/office/drawing/2014/main" xmlns="" id="{8ADEB16F-4279-8239-CF80-217F95DEE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0988" y="-1"/>
            <a:ext cx="14673976" cy="6857999"/>
          </a:xfrm>
        </p:spPr>
      </p:pic>
    </p:spTree>
    <p:extLst>
      <p:ext uri="{BB962C8B-B14F-4D97-AF65-F5344CB8AC3E}">
        <p14:creationId xmlns:p14="http://schemas.microsoft.com/office/powerpoint/2010/main" val="290490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8;p15"/>
          <p:cNvSpPr txBox="1">
            <a:spLocks noGrp="1"/>
          </p:cNvSpPr>
          <p:nvPr>
            <p:ph type="ctrTitle"/>
          </p:nvPr>
        </p:nvSpPr>
        <p:spPr>
          <a:xfrm>
            <a:off x="204434" y="276762"/>
            <a:ext cx="9874829" cy="79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 dirty="0" smtClean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  <a:t>Harvesting from our conversation</a:t>
            </a:r>
            <a:endParaRPr dirty="0">
              <a:solidFill>
                <a:srgbClr val="252E64"/>
              </a:solidFill>
            </a:endParaRPr>
          </a:p>
        </p:txBody>
      </p:sp>
      <p:sp>
        <p:nvSpPr>
          <p:cNvPr id="4" name="Google Shape;117;p18"/>
          <p:cNvSpPr txBox="1"/>
          <p:nvPr/>
        </p:nvSpPr>
        <p:spPr>
          <a:xfrm>
            <a:off x="220716" y="1523998"/>
            <a:ext cx="11772810" cy="3941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indent="-514350" algn="ctr">
              <a:lnSpc>
                <a:spcPct val="90000"/>
              </a:lnSpc>
              <a:buClr>
                <a:srgbClr val="000000"/>
              </a:buClr>
              <a:buSzPts val="4000"/>
              <a:buFont typeface="Arial"/>
              <a:buAutoNum type="arabicParenR"/>
            </a:pPr>
            <a:r>
              <a:rPr lang="en-GB" sz="4000" i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What </a:t>
            </a:r>
            <a:r>
              <a:rPr lang="en-GB" sz="4000" i="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new ideas emerged from our conversations that see Digitalisation as a way to contribute to the Rural Pact?</a:t>
            </a:r>
            <a:r>
              <a:rPr lang="en-GB" sz="4000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Calibri"/>
              </a:rPr>
              <a:t/>
            </a:r>
            <a:br>
              <a:rPr lang="en-GB" sz="4000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Calibri"/>
              </a:rPr>
            </a:br>
            <a:r>
              <a:rPr lang="en-GB" sz="4000" i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Calibri"/>
              </a:rPr>
              <a:t/>
            </a:r>
            <a:br>
              <a:rPr lang="en-GB" sz="4000" i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Calibri"/>
              </a:rPr>
            </a:br>
            <a:r>
              <a:rPr lang="en-GB" sz="40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4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r>
              <a:rPr lang="en-GB" sz="4000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What </a:t>
            </a:r>
            <a:r>
              <a:rPr lang="en-GB" sz="4000" i="1" dirty="0" smtClean="0">
                <a:solidFill>
                  <a:prstClr val="black"/>
                </a:solidFill>
                <a:latin typeface="Calibri"/>
              </a:rPr>
              <a:t>o</a:t>
            </a:r>
            <a:r>
              <a:rPr lang="en-GB" sz="4000" i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pportunities for </a:t>
            </a:r>
            <a:r>
              <a:rPr lang="en-GB" sz="4000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collaboration came to life that </a:t>
            </a:r>
            <a:r>
              <a:rPr lang="en-GB" sz="4000" i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 contribute </a:t>
            </a:r>
            <a:r>
              <a:rPr lang="en-GB" sz="4000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 </a:t>
            </a:r>
            <a:r>
              <a:rPr lang="en-GB" sz="4000" i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vision goals of the </a:t>
            </a:r>
            <a:r>
              <a:rPr lang="en-GB" sz="4000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Rural </a:t>
            </a:r>
            <a:r>
              <a:rPr lang="en-GB" sz="4000" i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Pact?</a:t>
            </a:r>
            <a:endParaRPr sz="6600" dirty="0">
              <a:solidFill>
                <a:srgbClr val="485F4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579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shot 2022-06-14 at 22.49.2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89" y="1132326"/>
            <a:ext cx="10137702" cy="4516875"/>
          </a:xfrm>
          <a:prstGeom prst="rect">
            <a:avLst/>
          </a:prstGeom>
        </p:spPr>
      </p:pic>
      <p:sp>
        <p:nvSpPr>
          <p:cNvPr id="4" name="Google Shape;98;p15"/>
          <p:cNvSpPr txBox="1">
            <a:spLocks noGrp="1"/>
          </p:cNvSpPr>
          <p:nvPr>
            <p:ph type="ctrTitle"/>
          </p:nvPr>
        </p:nvSpPr>
        <p:spPr>
          <a:xfrm>
            <a:off x="204434" y="276762"/>
            <a:ext cx="9874829" cy="79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 dirty="0" smtClean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  <a:t>Harvesting from our conversation</a:t>
            </a:r>
            <a:endParaRPr dirty="0">
              <a:solidFill>
                <a:srgbClr val="252E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63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8;p15"/>
          <p:cNvSpPr txBox="1">
            <a:spLocks noGrp="1"/>
          </p:cNvSpPr>
          <p:nvPr>
            <p:ph type="ctrTitle"/>
          </p:nvPr>
        </p:nvSpPr>
        <p:spPr>
          <a:xfrm>
            <a:off x="204434" y="276762"/>
            <a:ext cx="9874829" cy="79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 dirty="0" smtClean="0">
                <a:solidFill>
                  <a:srgbClr val="252E64"/>
                </a:solidFill>
                <a:latin typeface="Arial"/>
                <a:ea typeface="Arial"/>
                <a:cs typeface="Arial"/>
                <a:sym typeface="Arial"/>
              </a:rPr>
              <a:t>Don’t forget to submit a commitment</a:t>
            </a:r>
            <a:endParaRPr dirty="0">
              <a:solidFill>
                <a:srgbClr val="252E64"/>
              </a:solidFill>
            </a:endParaRPr>
          </a:p>
        </p:txBody>
      </p:sp>
      <p:pic>
        <p:nvPicPr>
          <p:cNvPr id="2" name="Picture 1" descr="Screenshot 2022-06-14 at 23.57.2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370" y="1204728"/>
            <a:ext cx="7194963" cy="469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85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ss, outdoor, sky, nature&#10;&#10;Description automatically generated">
            <a:extLst>
              <a:ext uri="{FF2B5EF4-FFF2-40B4-BE49-F238E27FC236}">
                <a16:creationId xmlns:a16="http://schemas.microsoft.com/office/drawing/2014/main" xmlns="" id="{8ADEB16F-4279-8239-CF80-217F95DEE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0988" y="-1"/>
            <a:ext cx="14673976" cy="6857999"/>
          </a:xfrm>
        </p:spPr>
      </p:pic>
      <p:sp>
        <p:nvSpPr>
          <p:cNvPr id="6" name="Rectangle 23">
            <a:extLst>
              <a:ext uri="{FF2B5EF4-FFF2-40B4-BE49-F238E27FC236}">
                <a16:creationId xmlns:a16="http://schemas.microsoft.com/office/drawing/2014/main" xmlns="" id="{D8C2212D-CA21-0595-9DAC-62783E99C0BE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2693987"/>
            <a:ext cx="12192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500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Thank you</a:t>
            </a:r>
            <a:endParaRPr lang="en-GB" sz="15000" dirty="0">
              <a:solidFill>
                <a:schemeClr val="bg1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08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>
            <a:extLst>
              <a:ext uri="{FF2B5EF4-FFF2-40B4-BE49-F238E27FC236}">
                <a16:creationId xmlns:a16="http://schemas.microsoft.com/office/drawing/2014/main" xmlns="" id="{697DF18F-EBED-864A-BCE4-6F33F019D80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550987"/>
            <a:ext cx="12192000" cy="1470025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GB" sz="15000" dirty="0">
                <a:solidFill>
                  <a:schemeClr val="bg1"/>
                </a:solidFill>
                <a:latin typeface="EC Square Sans Pro" panose="020B0506040000020004" pitchFamily="34" charset="0"/>
                <a:cs typeface="Circular Std Black Italic" panose="020B0A04020101010102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26523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37685" y="339169"/>
            <a:ext cx="6765848" cy="1019012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133176"/>
                </a:solidFill>
                <a:cs typeface="Arial" panose="020B0604020202020204" pitchFamily="34" charset="0"/>
              </a:rPr>
              <a:t>Connectivity as an essential enabler for the digital transition</a:t>
            </a:r>
            <a:endParaRPr lang="en-US" sz="4000" b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Google Shape;288;p35"/>
          <p:cNvSpPr txBox="1"/>
          <p:nvPr/>
        </p:nvSpPr>
        <p:spPr>
          <a:xfrm>
            <a:off x="314267" y="1837575"/>
            <a:ext cx="5795854" cy="3715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342900">
              <a:spcBef>
                <a:spcPts val="600"/>
              </a:spcBef>
              <a:spcAft>
                <a:spcPts val="1200"/>
              </a:spcAft>
              <a:buClr>
                <a:srgbClr val="0F5494"/>
              </a:buClr>
              <a:buSzPts val="2000"/>
              <a:buFont typeface="Wingdings" panose="05000000000000000000" pitchFamily="2" charset="2"/>
              <a:buChar char="q"/>
              <a:defRPr/>
            </a:pPr>
            <a:r>
              <a:rPr lang="en-US" sz="2000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New EU Digital Decade policy targets: 1Gbps to all </a:t>
            </a:r>
            <a:r>
              <a:rPr lang="en-US" sz="2000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households, 5G </a:t>
            </a:r>
            <a:r>
              <a:rPr lang="en-US" sz="2000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in all populated </a:t>
            </a:r>
            <a:r>
              <a:rPr lang="en-US" sz="2000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areas</a:t>
            </a:r>
          </a:p>
          <a:p>
            <a:pPr marL="342900" indent="-342900">
              <a:spcBef>
                <a:spcPts val="600"/>
              </a:spcBef>
              <a:spcAft>
                <a:spcPts val="1200"/>
              </a:spcAft>
              <a:buClr>
                <a:srgbClr val="0F5494"/>
              </a:buClr>
              <a:buSzPts val="2000"/>
              <a:buFont typeface="Wingdings" panose="05000000000000000000" pitchFamily="2" charset="2"/>
              <a:buChar char="q"/>
              <a:defRPr/>
            </a:pPr>
            <a:r>
              <a:rPr lang="en-US" sz="2000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Connecting the “small”: </a:t>
            </a:r>
            <a:r>
              <a:rPr lang="en-US" sz="2000" dirty="0" err="1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IoT</a:t>
            </a:r>
            <a:r>
              <a:rPr lang="en-US" sz="2000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 systems, towards a “zero-distance society”</a:t>
            </a:r>
          </a:p>
          <a:p>
            <a:pPr marL="342900" indent="-342900">
              <a:spcBef>
                <a:spcPts val="600"/>
              </a:spcBef>
              <a:spcAft>
                <a:spcPts val="1200"/>
              </a:spcAft>
              <a:buClr>
                <a:srgbClr val="0F5494"/>
              </a:buClr>
              <a:buSzPts val="2000"/>
              <a:buFont typeface="Wingdings" panose="05000000000000000000" pitchFamily="2" charset="2"/>
              <a:buChar char="q"/>
              <a:defRPr/>
            </a:pPr>
            <a:r>
              <a:rPr lang="en-US" sz="2000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Connecting the “large”: pan-European</a:t>
            </a:r>
            <a:r>
              <a:rPr lang="en-US" sz="2000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, </a:t>
            </a:r>
            <a:r>
              <a:rPr lang="en-US" sz="2000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cross-border backbones and 5G corridors</a:t>
            </a:r>
          </a:p>
          <a:p>
            <a:pPr marL="342900" indent="-342900">
              <a:spcBef>
                <a:spcPts val="600"/>
              </a:spcBef>
              <a:spcAft>
                <a:spcPts val="1200"/>
              </a:spcAft>
              <a:buClr>
                <a:srgbClr val="0F5494"/>
              </a:buClr>
              <a:buSzPts val="2000"/>
              <a:buFont typeface="Wingdings" panose="05000000000000000000" pitchFamily="2" charset="2"/>
              <a:buChar char="q"/>
              <a:defRPr/>
            </a:pPr>
            <a:r>
              <a:rPr lang="en-US" sz="2000" dirty="0" smtClean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ea typeface="Verdana"/>
                <a:cs typeface="Verdana"/>
                <a:sym typeface="Verdana"/>
              </a:rPr>
              <a:t>Connectivity driven by innovative use-cases, stimulus to EU digital supply, strategic autonomy</a:t>
            </a:r>
            <a:endParaRPr sz="2400" i="1" dirty="0">
              <a:solidFill>
                <a:srgbClr val="0F549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spcBef>
                <a:spcPts val="600"/>
              </a:spcBef>
              <a:spcAft>
                <a:spcPts val="1200"/>
              </a:spcAft>
              <a:buClr>
                <a:srgbClr val="0F5494"/>
              </a:buClr>
              <a:buSzPts val="2400"/>
              <a:buFont typeface="Arial"/>
              <a:buNone/>
              <a:defRPr/>
            </a:pPr>
            <a:endParaRPr sz="2400" i="1" dirty="0">
              <a:solidFill>
                <a:srgbClr val="0F549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spcBef>
                <a:spcPts val="600"/>
              </a:spcBef>
              <a:spcAft>
                <a:spcPts val="1200"/>
              </a:spcAft>
              <a:buClr>
                <a:srgbClr val="0F5494"/>
              </a:buClr>
              <a:buSzPts val="2400"/>
              <a:buFont typeface="Arial"/>
              <a:buNone/>
              <a:defRPr/>
            </a:pPr>
            <a:endParaRPr sz="2400" i="1" dirty="0">
              <a:solidFill>
                <a:srgbClr val="0F549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158750">
              <a:spcBef>
                <a:spcPts val="600"/>
              </a:spcBef>
              <a:spcAft>
                <a:spcPts val="1200"/>
              </a:spcAft>
              <a:buClr>
                <a:srgbClr val="0F5494"/>
              </a:buClr>
              <a:buSzPts val="2000"/>
              <a:buFont typeface="Verdana"/>
              <a:buNone/>
              <a:defRPr/>
            </a:pPr>
            <a:endParaRPr sz="2000" dirty="0">
              <a:solidFill>
                <a:srgbClr val="0F549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spcBef>
                <a:spcPts val="600"/>
              </a:spcBef>
              <a:spcAft>
                <a:spcPts val="1200"/>
              </a:spcAft>
              <a:buClr>
                <a:srgbClr val="0F5494"/>
              </a:buClr>
              <a:buSzPts val="2400"/>
              <a:buFont typeface="Arial"/>
              <a:buNone/>
              <a:defRPr/>
            </a:pPr>
            <a:endParaRPr sz="2400" i="1" dirty="0">
              <a:solidFill>
                <a:srgbClr val="0F549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6744767" y="2120111"/>
            <a:ext cx="4320000" cy="4320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scene3d>
            <a:camera prst="isometricOffAxis2Top"/>
            <a:lightRig rig="chilly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755718" y="1205878"/>
            <a:ext cx="4340728" cy="434682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tx1"/>
            </a:solidFill>
          </a:ln>
          <a:scene3d>
            <a:camera prst="isometricOffAxis2Top"/>
            <a:lightRig rig="threePt" dir="t"/>
          </a:scene3d>
          <a:sp3d prstMaterial="matte">
            <a:bevelT/>
            <a:bevelB/>
          </a:sp3d>
        </p:spPr>
      </p:pic>
      <p:sp>
        <p:nvSpPr>
          <p:cNvPr id="2" name="TextBox 1"/>
          <p:cNvSpPr txBox="1"/>
          <p:nvPr/>
        </p:nvSpPr>
        <p:spPr>
          <a:xfrm rot="530580">
            <a:off x="6721517" y="5023057"/>
            <a:ext cx="2230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GB" b="1" dirty="0" smtClean="0">
                <a:solidFill>
                  <a:srgbClr val="002060"/>
                </a:solidFill>
                <a:latin typeface="Calibri" panose="020F0502020204030204"/>
              </a:rPr>
              <a:t>Gigabit infrastructure</a:t>
            </a:r>
            <a:endParaRPr lang="en-GB" b="1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13" name="TextBox 12"/>
          <p:cNvSpPr txBox="1"/>
          <p:nvPr/>
        </p:nvSpPr>
        <p:spPr>
          <a:xfrm rot="19538746">
            <a:off x="9703387" y="3303380"/>
            <a:ext cx="166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1400" b="1" dirty="0" smtClean="0">
                <a:solidFill>
                  <a:srgbClr val="002060"/>
                </a:solidFill>
                <a:latin typeface="Calibri" panose="020F0502020204030204"/>
              </a:rPr>
              <a:t>Digital Platforms &amp; Solutions</a:t>
            </a:r>
            <a:endParaRPr lang="en-GB" sz="1400" b="1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9927771" y="4091959"/>
            <a:ext cx="868757" cy="511575"/>
          </a:xfrm>
          <a:prstGeom prst="leftArrow">
            <a:avLst/>
          </a:prstGeom>
          <a:solidFill>
            <a:srgbClr val="FFC000"/>
          </a:solidFill>
          <a:scene3d>
            <a:camera prst="perspectiveHeroicExtremeLeftFacing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400" b="1" dirty="0" smtClean="0">
                <a:solidFill>
                  <a:srgbClr val="002060"/>
                </a:solidFill>
                <a:latin typeface="Calibri" panose="020F0502020204030204"/>
              </a:rPr>
              <a:t>Data</a:t>
            </a:r>
            <a:endParaRPr lang="en-GB" sz="1400" b="1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14" name="Left Arrow 13"/>
          <p:cNvSpPr/>
          <p:nvPr/>
        </p:nvSpPr>
        <p:spPr>
          <a:xfrm>
            <a:off x="10380120" y="3736273"/>
            <a:ext cx="824301" cy="511575"/>
          </a:xfrm>
          <a:prstGeom prst="leftArrow">
            <a:avLst/>
          </a:prstGeom>
          <a:solidFill>
            <a:srgbClr val="FFC000"/>
          </a:solidFill>
          <a:scene3d>
            <a:camera prst="perspectiveHeroicExtremeLeftFacing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400" b="1" dirty="0" smtClean="0">
                <a:solidFill>
                  <a:srgbClr val="002060"/>
                </a:solidFill>
                <a:latin typeface="Calibri" panose="020F0502020204030204"/>
              </a:rPr>
              <a:t>Cloud</a:t>
            </a:r>
            <a:endParaRPr lang="en-GB" sz="1400" b="1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15" name="Left Arrow 14"/>
          <p:cNvSpPr/>
          <p:nvPr/>
        </p:nvSpPr>
        <p:spPr>
          <a:xfrm>
            <a:off x="10921802" y="3379079"/>
            <a:ext cx="761032" cy="511575"/>
          </a:xfrm>
          <a:prstGeom prst="leftArrow">
            <a:avLst/>
          </a:prstGeom>
          <a:solidFill>
            <a:srgbClr val="FFC000"/>
          </a:solidFill>
          <a:scene3d>
            <a:camera prst="perspectiveHeroicExtremeLeftFacing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400" b="1" dirty="0" smtClean="0">
                <a:solidFill>
                  <a:srgbClr val="002060"/>
                </a:solidFill>
                <a:latin typeface="Calibri" panose="020F0502020204030204"/>
              </a:rPr>
              <a:t>HPC</a:t>
            </a:r>
            <a:endParaRPr lang="en-GB" sz="1400" b="1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16" name="Left Arrow 15"/>
          <p:cNvSpPr/>
          <p:nvPr/>
        </p:nvSpPr>
        <p:spPr>
          <a:xfrm>
            <a:off x="11377207" y="3021885"/>
            <a:ext cx="686561" cy="511575"/>
          </a:xfrm>
          <a:prstGeom prst="leftArrow">
            <a:avLst/>
          </a:prstGeom>
          <a:solidFill>
            <a:srgbClr val="FFC000"/>
          </a:solidFill>
          <a:scene3d>
            <a:camera prst="perspectiveHeroicExtremeLeftFacing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400" b="1" dirty="0" smtClean="0">
                <a:solidFill>
                  <a:srgbClr val="002060"/>
                </a:solidFill>
                <a:latin typeface="Calibri" panose="020F0502020204030204"/>
              </a:rPr>
              <a:t>AI</a:t>
            </a:r>
            <a:endParaRPr lang="en-GB" sz="1400" b="1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6" name="Flowchart: Magnetic Disk 5"/>
          <p:cNvSpPr/>
          <p:nvPr/>
        </p:nvSpPr>
        <p:spPr>
          <a:xfrm>
            <a:off x="8610654" y="1901598"/>
            <a:ext cx="1079129" cy="893904"/>
          </a:xfrm>
          <a:prstGeom prst="flowChartMagneticDisk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Calibri" panose="020F0502020204030204"/>
            </a:endParaRPr>
          </a:p>
        </p:txBody>
      </p:sp>
      <p:sp>
        <p:nvSpPr>
          <p:cNvPr id="19" name="Flowchart: Magnetic Disk 18"/>
          <p:cNvSpPr/>
          <p:nvPr/>
        </p:nvSpPr>
        <p:spPr>
          <a:xfrm>
            <a:off x="7171013" y="1957929"/>
            <a:ext cx="974026" cy="893904"/>
          </a:xfrm>
          <a:prstGeom prst="flowChartMagneticDisk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Calibri" panose="020F0502020204030204"/>
            </a:endParaRPr>
          </a:p>
        </p:txBody>
      </p:sp>
      <p:sp>
        <p:nvSpPr>
          <p:cNvPr id="20" name="Flowchart: Magnetic Disk 19"/>
          <p:cNvSpPr/>
          <p:nvPr/>
        </p:nvSpPr>
        <p:spPr>
          <a:xfrm>
            <a:off x="10012590" y="1879375"/>
            <a:ext cx="1079129" cy="893904"/>
          </a:xfrm>
          <a:prstGeom prst="flowChartMagneticDisk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Calibri" panose="020F0502020204030204"/>
            </a:endParaRPr>
          </a:p>
        </p:txBody>
      </p:sp>
      <p:sp>
        <p:nvSpPr>
          <p:cNvPr id="21" name="Flowchart: Magnetic Disk 20"/>
          <p:cNvSpPr/>
          <p:nvPr/>
        </p:nvSpPr>
        <p:spPr>
          <a:xfrm>
            <a:off x="7486943" y="867240"/>
            <a:ext cx="1079129" cy="893904"/>
          </a:xfrm>
          <a:prstGeom prst="flowChartMagneticDisk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Calibri" panose="020F0502020204030204"/>
            </a:endParaRPr>
          </a:p>
        </p:txBody>
      </p:sp>
      <p:sp>
        <p:nvSpPr>
          <p:cNvPr id="22" name="Flowchart: Magnetic Disk 21"/>
          <p:cNvSpPr/>
          <p:nvPr/>
        </p:nvSpPr>
        <p:spPr>
          <a:xfrm>
            <a:off x="8793929" y="698164"/>
            <a:ext cx="1079129" cy="893904"/>
          </a:xfrm>
          <a:prstGeom prst="flowChartMagneticDisk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Calibri" panose="020F0502020204030204"/>
            </a:endParaRPr>
          </a:p>
        </p:txBody>
      </p:sp>
      <p:sp>
        <p:nvSpPr>
          <p:cNvPr id="24" name="Flowchart: Magnetic Disk 23"/>
          <p:cNvSpPr/>
          <p:nvPr/>
        </p:nvSpPr>
        <p:spPr>
          <a:xfrm>
            <a:off x="10108040" y="867240"/>
            <a:ext cx="1079129" cy="893904"/>
          </a:xfrm>
          <a:prstGeom prst="flowChartMagneticDisk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Calibri" panose="020F050202020403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86943" y="432407"/>
            <a:ext cx="3817776" cy="369332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>
              <a:defRPr/>
            </a:pPr>
            <a:r>
              <a:rPr lang="en-GB" b="1" dirty="0" smtClean="0">
                <a:solidFill>
                  <a:srgbClr val="002060"/>
                </a:solidFill>
                <a:latin typeface="Calibri" panose="020F0502020204030204"/>
              </a:rPr>
              <a:t>Socio-Economic Drivers and Use-Cases</a:t>
            </a:r>
            <a:endParaRPr lang="en-GB" b="1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26" name="TextBox 25"/>
          <p:cNvSpPr txBox="1"/>
          <p:nvPr/>
        </p:nvSpPr>
        <p:spPr>
          <a:xfrm rot="19596001">
            <a:off x="10091450" y="4592541"/>
            <a:ext cx="1765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GB" b="1" dirty="0" smtClean="0">
                <a:solidFill>
                  <a:srgbClr val="002060"/>
                </a:solidFill>
                <a:latin typeface="Calibri" panose="020F0502020204030204"/>
              </a:rPr>
              <a:t>Policy objectives</a:t>
            </a:r>
            <a:endParaRPr lang="en-GB" b="1" dirty="0">
              <a:solidFill>
                <a:srgbClr val="00206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5007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66602" y="1056346"/>
            <a:ext cx="11701915" cy="2161984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133176"/>
                </a:solidFill>
                <a:cs typeface="Arial" panose="020B0604020202020204" pitchFamily="34" charset="0"/>
              </a:rPr>
              <a:t>What is the situation of connectivity in rural areas?</a:t>
            </a:r>
            <a:endParaRPr lang="en-US" sz="4000" b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6715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722" y="152400"/>
            <a:ext cx="10515600" cy="479367"/>
          </a:xfrm>
        </p:spPr>
        <p:txBody>
          <a:bodyPr/>
          <a:lstStyle/>
          <a:p>
            <a:r>
              <a:rPr lang="es-ES" sz="2800" b="1" dirty="0" smtClean="0"/>
              <a:t>DESI – EU Digital </a:t>
            </a:r>
            <a:r>
              <a:rPr lang="es-ES" sz="2800" b="1" dirty="0" err="1" smtClean="0"/>
              <a:t>Infrastructures</a:t>
            </a:r>
            <a:endParaRPr lang="en-GB" sz="2800" b="1" dirty="0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34111" y="6087916"/>
            <a:ext cx="9749721" cy="646240"/>
          </a:xfrm>
        </p:spPr>
        <p:txBody>
          <a:bodyPr/>
          <a:lstStyle/>
          <a:p>
            <a:fld id="{F46C79FD-C571-418B-AB0F-5EE936C85276}" type="slidenum">
              <a:rPr lang="en-GB" smtClean="0">
                <a:solidFill>
                  <a:prstClr val="black"/>
                </a:solidFill>
                <a:latin typeface="Calibri"/>
              </a:rPr>
              <a:pPr/>
              <a:t>7</a:t>
            </a:fld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874" y="1447631"/>
            <a:ext cx="9173247" cy="477172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01490" y="3457223"/>
            <a:ext cx="10548851" cy="473825"/>
          </a:xfrm>
          <a:prstGeom prst="rect">
            <a:avLst/>
          </a:prstGeom>
          <a:noFill/>
          <a:ln w="508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01490" y="4840001"/>
            <a:ext cx="10557164" cy="457199"/>
          </a:xfrm>
          <a:prstGeom prst="rect">
            <a:avLst/>
          </a:prstGeom>
          <a:noFill/>
          <a:ln w="508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1967" y="749293"/>
            <a:ext cx="9434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>
                    <a:lumMod val="50000"/>
                  </a:prstClr>
                </a:solidFill>
                <a:latin typeface="Calibri"/>
              </a:rPr>
              <a:t>The Digital Decade defines two targets in the area of broadband </a:t>
            </a:r>
            <a:r>
              <a:rPr lang="en-US" u="sng" dirty="0">
                <a:solidFill>
                  <a:prstClr val="black">
                    <a:lumMod val="50000"/>
                  </a:prstClr>
                </a:solidFill>
                <a:latin typeface="Calibri"/>
              </a:rPr>
              <a:t>connectivity for 2030</a:t>
            </a:r>
            <a:r>
              <a:rPr lang="en-US" dirty="0">
                <a:solidFill>
                  <a:prstClr val="black">
                    <a:lumMod val="50000"/>
                  </a:prstClr>
                </a:solidFill>
                <a:latin typeface="Calibri"/>
              </a:rPr>
              <a:t>: </a:t>
            </a:r>
            <a:r>
              <a:rPr lang="en-US" dirty="0" smtClean="0">
                <a:solidFill>
                  <a:srgbClr val="FF0000"/>
                </a:solidFill>
                <a:latin typeface="Calibri"/>
              </a:rPr>
              <a:t>Gigabit coverage </a:t>
            </a:r>
            <a:r>
              <a:rPr lang="en-US" dirty="0">
                <a:solidFill>
                  <a:srgbClr val="FF0000"/>
                </a:solidFill>
                <a:latin typeface="Calibri"/>
              </a:rPr>
              <a:t>for all households and 5G in all populated areas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.</a:t>
            </a:r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02377" y="2879127"/>
            <a:ext cx="2510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200" b="1" dirty="0" err="1" smtClean="0">
                <a:solidFill>
                  <a:prstClr val="black">
                    <a:lumMod val="60000"/>
                    <a:lumOff val="40000"/>
                  </a:prstClr>
                </a:solidFill>
                <a:latin typeface="Calibri"/>
              </a:rPr>
              <a:t>with</a:t>
            </a:r>
            <a:r>
              <a:rPr lang="fr-BE" sz="1200" b="1" dirty="0" smtClean="0">
                <a:solidFill>
                  <a:prstClr val="black">
                    <a:lumMod val="60000"/>
                    <a:lumOff val="40000"/>
                  </a:prstClr>
                </a:solidFill>
                <a:latin typeface="Calibri"/>
              </a:rPr>
              <a:t> FTTP and </a:t>
            </a:r>
            <a:r>
              <a:rPr lang="fr-BE" sz="1200" b="1" dirty="0" err="1" smtClean="0">
                <a:solidFill>
                  <a:prstClr val="black">
                    <a:lumMod val="60000"/>
                    <a:lumOff val="40000"/>
                  </a:prstClr>
                </a:solidFill>
                <a:latin typeface="Calibri"/>
              </a:rPr>
              <a:t>Docsis</a:t>
            </a:r>
            <a:r>
              <a:rPr lang="fr-BE" sz="1200" b="1" dirty="0" smtClean="0">
                <a:solidFill>
                  <a:prstClr val="black">
                    <a:lumMod val="60000"/>
                    <a:lumOff val="40000"/>
                  </a:prstClr>
                </a:solidFill>
                <a:latin typeface="Calibri"/>
              </a:rPr>
              <a:t> 3.1</a:t>
            </a:r>
            <a:endParaRPr lang="en-GB" sz="1200" b="1" dirty="0">
              <a:solidFill>
                <a:prstClr val="black">
                  <a:lumMod val="60000"/>
                  <a:lumOff val="40000"/>
                </a:prstClr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46774" y="1373556"/>
            <a:ext cx="18233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400" b="1" dirty="0" smtClean="0">
                <a:solidFill>
                  <a:prstClr val="black">
                    <a:lumMod val="50000"/>
                  </a:prstClr>
                </a:solidFill>
                <a:latin typeface="Calibri"/>
              </a:rPr>
              <a:t>DESI 2022 </a:t>
            </a:r>
          </a:p>
          <a:p>
            <a:pPr algn="ctr"/>
            <a:r>
              <a:rPr lang="fr-BE" sz="1400" dirty="0" smtClean="0">
                <a:solidFill>
                  <a:prstClr val="black">
                    <a:lumMod val="50000"/>
                  </a:prstClr>
                </a:solidFill>
                <a:latin typeface="Calibri"/>
              </a:rPr>
              <a:t>(as </a:t>
            </a:r>
            <a:r>
              <a:rPr lang="fr-BE" sz="1400" dirty="0" err="1" smtClean="0">
                <a:solidFill>
                  <a:prstClr val="black">
                    <a:lumMod val="50000"/>
                  </a:prstClr>
                </a:solidFill>
                <a:latin typeface="Calibri"/>
              </a:rPr>
              <a:t>reported</a:t>
            </a:r>
            <a:r>
              <a:rPr lang="fr-BE" sz="1400" dirty="0" smtClean="0">
                <a:solidFill>
                  <a:prstClr val="black">
                    <a:lumMod val="50000"/>
                  </a:prstClr>
                </a:solidFill>
                <a:latin typeface="Calibri"/>
              </a:rPr>
              <a:t> in the </a:t>
            </a:r>
            <a:r>
              <a:rPr lang="fr-BE" sz="1400" dirty="0" err="1" smtClean="0">
                <a:solidFill>
                  <a:prstClr val="black">
                    <a:lumMod val="50000"/>
                  </a:prstClr>
                </a:solidFill>
                <a:latin typeface="Calibri"/>
              </a:rPr>
              <a:t>European</a:t>
            </a:r>
            <a:r>
              <a:rPr lang="fr-BE" sz="1400" dirty="0" smtClean="0">
                <a:solidFill>
                  <a:prstClr val="black">
                    <a:lumMod val="50000"/>
                  </a:prstClr>
                </a:solidFill>
                <a:latin typeface="Calibri"/>
              </a:rPr>
              <a:t> </a:t>
            </a:r>
            <a:r>
              <a:rPr lang="fr-BE" sz="1400" dirty="0" err="1" smtClean="0">
                <a:solidFill>
                  <a:prstClr val="black">
                    <a:lumMod val="50000"/>
                  </a:prstClr>
                </a:solidFill>
                <a:latin typeface="Calibri"/>
              </a:rPr>
              <a:t>Semester</a:t>
            </a:r>
            <a:r>
              <a:rPr lang="fr-BE" sz="1400" dirty="0" smtClean="0">
                <a:solidFill>
                  <a:prstClr val="black">
                    <a:lumMod val="50000"/>
                  </a:prstClr>
                </a:solidFill>
                <a:latin typeface="Calibri"/>
              </a:rPr>
              <a:t>)</a:t>
            </a:r>
            <a:endParaRPr lang="en-GB" sz="1400" dirty="0">
              <a:solidFill>
                <a:prstClr val="black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694539" y="3432525"/>
            <a:ext cx="1055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400" b="1" dirty="0" smtClean="0">
                <a:solidFill>
                  <a:prstClr val="black">
                    <a:lumMod val="50000"/>
                  </a:prstClr>
                </a:solidFill>
                <a:latin typeface="Calibri"/>
              </a:rPr>
              <a:t>70%</a:t>
            </a:r>
          </a:p>
          <a:p>
            <a:r>
              <a:rPr lang="fr-BE" sz="1400" b="1" dirty="0" smtClean="0">
                <a:solidFill>
                  <a:prstClr val="black">
                    <a:lumMod val="40000"/>
                    <a:lumOff val="60000"/>
                  </a:prstClr>
                </a:solidFill>
                <a:latin typeface="Calibri"/>
              </a:rPr>
              <a:t>2021</a:t>
            </a:r>
            <a:endParaRPr lang="en-GB" sz="1400" b="1" dirty="0">
              <a:solidFill>
                <a:prstClr val="black">
                  <a:lumMod val="40000"/>
                  <a:lumOff val="60000"/>
                </a:prstClr>
              </a:solidFill>
              <a:latin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33783" y="4806990"/>
            <a:ext cx="1055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400" b="1" dirty="0" smtClean="0">
                <a:solidFill>
                  <a:prstClr val="black">
                    <a:lumMod val="50000"/>
                  </a:prstClr>
                </a:solidFill>
                <a:latin typeface="Calibri"/>
              </a:rPr>
              <a:t>66%</a:t>
            </a:r>
          </a:p>
          <a:p>
            <a:r>
              <a:rPr lang="fr-BE" sz="1400" b="1" dirty="0" smtClean="0">
                <a:solidFill>
                  <a:prstClr val="black">
                    <a:lumMod val="40000"/>
                    <a:lumOff val="60000"/>
                  </a:prstClr>
                </a:solidFill>
                <a:latin typeface="Calibri"/>
              </a:rPr>
              <a:t>2021</a:t>
            </a:r>
            <a:endParaRPr lang="en-GB" sz="1400" b="1" dirty="0">
              <a:solidFill>
                <a:prstClr val="black">
                  <a:lumMod val="40000"/>
                  <a:lumOff val="60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2368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598802" y="594022"/>
            <a:ext cx="4596939" cy="23083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Calibri"/>
              </a:rPr>
              <a:t>Marked </a:t>
            </a:r>
            <a:r>
              <a:rPr lang="en-US" b="1" dirty="0">
                <a:solidFill>
                  <a:prstClr val="black"/>
                </a:solidFill>
                <a:latin typeface="Calibri"/>
              </a:rPr>
              <a:t>increase </a:t>
            </a:r>
            <a:r>
              <a:rPr lang="en-US" b="1" dirty="0" smtClean="0">
                <a:solidFill>
                  <a:prstClr val="black"/>
                </a:solidFill>
                <a:latin typeface="Calibri"/>
              </a:rPr>
              <a:t>in broadband </a:t>
            </a:r>
            <a:r>
              <a:rPr lang="en-US" b="1" dirty="0">
                <a:solidFill>
                  <a:prstClr val="black"/>
                </a:solidFill>
                <a:latin typeface="Calibri"/>
              </a:rPr>
              <a:t>coverage of rural </a:t>
            </a:r>
            <a:r>
              <a:rPr lang="en-US" b="1" dirty="0" smtClean="0">
                <a:solidFill>
                  <a:prstClr val="black"/>
                </a:solidFill>
                <a:latin typeface="Calibri"/>
              </a:rPr>
              <a:t>areas 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BUT the </a:t>
            </a:r>
            <a:r>
              <a:rPr lang="en-US" b="1" dirty="0" smtClean="0">
                <a:solidFill>
                  <a:prstClr val="black"/>
                </a:solidFill>
                <a:latin typeface="Calibri"/>
              </a:rPr>
              <a:t>challenge remains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10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% of households are not covered by 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any 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fixed 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BB network (89.7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% 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coverage in 2020)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  <a:latin typeface="Calibri"/>
              </a:rPr>
              <a:t>32’5% are 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not served by any NGA 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(67’5% coverage in 2021).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9374" y="3728312"/>
            <a:ext cx="47631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Calibri"/>
              </a:rPr>
              <a:t>In </a:t>
            </a:r>
            <a:r>
              <a:rPr lang="en-US" b="1" dirty="0">
                <a:solidFill>
                  <a:prstClr val="black"/>
                </a:solidFill>
                <a:latin typeface="Calibri"/>
              </a:rPr>
              <a:t>rural areas, </a:t>
            </a:r>
            <a:r>
              <a:rPr lang="en-US" b="1" dirty="0" smtClean="0">
                <a:solidFill>
                  <a:prstClr val="black"/>
                </a:solidFill>
                <a:latin typeface="Calibri"/>
              </a:rPr>
              <a:t>VHCN coverage has increased </a:t>
            </a:r>
            <a:r>
              <a:rPr lang="en-US" b="1" dirty="0">
                <a:solidFill>
                  <a:prstClr val="black"/>
                </a:solidFill>
                <a:latin typeface="Calibri"/>
              </a:rPr>
              <a:t>substantially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(8’4% in one year) 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BUT 62’9% 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of rural households have 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no VHCN coverage 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yet (37’1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% coverage in 2021).</a:t>
            </a:r>
          </a:p>
          <a:p>
            <a:endParaRPr lang="en-US" dirty="0">
              <a:solidFill>
                <a:prstClr val="black"/>
              </a:solidFill>
              <a:latin typeface="Calibri"/>
            </a:endParaRPr>
          </a:p>
          <a:p>
            <a:r>
              <a:rPr lang="en-US" dirty="0">
                <a:solidFill>
                  <a:prstClr val="black"/>
                </a:solidFill>
                <a:latin typeface="Calibri"/>
              </a:rPr>
              <a:t>T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he 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large gap between total and rural VHCN coverage shows 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regional 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disparities 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and 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confirms that </a:t>
            </a:r>
            <a:endParaRPr lang="en-US" dirty="0" smtClean="0">
              <a:solidFill>
                <a:prstClr val="black"/>
              </a:solidFill>
              <a:latin typeface="Calibri"/>
            </a:endParaRPr>
          </a:p>
          <a:p>
            <a:r>
              <a:rPr lang="en-US" b="1" dirty="0" smtClean="0">
                <a:solidFill>
                  <a:prstClr val="black"/>
                </a:solidFill>
                <a:latin typeface="Calibri"/>
              </a:rPr>
              <a:t>more </a:t>
            </a:r>
            <a:r>
              <a:rPr lang="en-US" b="1" dirty="0">
                <a:solidFill>
                  <a:prstClr val="black"/>
                </a:solidFill>
                <a:latin typeface="Calibri"/>
              </a:rPr>
              <a:t>investment is needed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 in rural areas in order to catch up.</a:t>
            </a:r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0450"/>
            <a:ext cx="7456297" cy="30285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3611" y="3688994"/>
            <a:ext cx="7169144" cy="30793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7832" y="17946"/>
            <a:ext cx="32298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800" b="1" dirty="0" smtClean="0">
                <a:solidFill>
                  <a:srgbClr val="44546A"/>
                </a:solidFill>
                <a:latin typeface="Calibri"/>
              </a:rPr>
              <a:t>The Rural Picture</a:t>
            </a:r>
            <a:endParaRPr lang="en-GB" sz="2800" b="1" dirty="0">
              <a:solidFill>
                <a:srgbClr val="44546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11678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396" y="1"/>
            <a:ext cx="6498911" cy="3456464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215612" y="3285895"/>
            <a:ext cx="6976388" cy="357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900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Modelo de apresentação personalizado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Modelo de apresentação personalizado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1654</TotalTime>
  <Words>2287</Words>
  <Application>Microsoft Macintosh PowerPoint</Application>
  <PresentationFormat>Custom</PresentationFormat>
  <Paragraphs>400</Paragraphs>
  <Slides>48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48</vt:i4>
      </vt:variant>
    </vt:vector>
  </HeadingPairs>
  <TitlesOfParts>
    <vt:vector size="57" baseType="lpstr">
      <vt:lpstr>Office Theme</vt:lpstr>
      <vt:lpstr>1_Office Theme</vt:lpstr>
      <vt:lpstr>2_Office Theme</vt:lpstr>
      <vt:lpstr>Thème Office</vt:lpstr>
      <vt:lpstr>3_Office Theme</vt:lpstr>
      <vt:lpstr>4_Modelo de apresentação personalizado</vt:lpstr>
      <vt:lpstr>3_Modelo de apresentação personalizado</vt:lpstr>
      <vt:lpstr>4_Office Theme</vt:lpstr>
      <vt:lpstr>5_Office Theme</vt:lpstr>
      <vt:lpstr>PowerPoint Presentation</vt:lpstr>
      <vt:lpstr>Digitalisation, transforming rural areas</vt:lpstr>
      <vt:lpstr>Speakers</vt:lpstr>
      <vt:lpstr>Gigabit and 5G connectivity</vt:lpstr>
      <vt:lpstr>Connectivity as an essential enabler for the digital transition</vt:lpstr>
      <vt:lpstr>What is the situation of connectivity in rural areas?</vt:lpstr>
      <vt:lpstr>DESI – EU Digital Infrastructures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to accelerate the deployment of high capacity network in EU?</vt:lpstr>
      <vt:lpstr>How to accelerate the deployment of high capacity network in EU?</vt:lpstr>
      <vt:lpstr>Funding connectivity: a wide set of programmes and implementing modes</vt:lpstr>
      <vt:lpstr>CEF Work Programme 2021-23 – Content Overview</vt:lpstr>
      <vt:lpstr>The 5G “continuum“</vt:lpstr>
      <vt:lpstr>PowerPoint Presentation</vt:lpstr>
      <vt:lpstr>PowerPoint Presentation</vt:lpstr>
      <vt:lpstr>Working with all key actors to make it done!</vt:lpstr>
      <vt:lpstr>State aid</vt:lpstr>
      <vt:lpstr>General Block Exemption Regulation</vt:lpstr>
      <vt:lpstr>General Block Exemption Regulation</vt:lpstr>
      <vt:lpstr>Revising the 2013 Guidelines on State aid for broadband networks </vt:lpstr>
      <vt:lpstr>Thank you</vt:lpstr>
      <vt:lpstr>Session #5.2 Digitalisation, transforming rural areas</vt:lpstr>
      <vt:lpstr>PowerPoint Presentation</vt:lpstr>
      <vt:lpstr>PowerPoint Presentation</vt:lpstr>
      <vt:lpstr>PowerPoint Presentation</vt:lpstr>
      <vt:lpstr>NET4Age-Friendly | International Interdisciplinary Network on Smart Healthy Age-friendly Environments</vt:lpstr>
      <vt:lpstr>Telemonitoring</vt:lpstr>
      <vt:lpstr>Infrastructure</vt:lpstr>
      <vt:lpstr>Work</vt:lpstr>
      <vt:lpstr>PowerPoint Presentation</vt:lpstr>
      <vt:lpstr>PowerPoint Presentation</vt:lpstr>
      <vt:lpstr>Thank you</vt:lpstr>
      <vt:lpstr>PowerPoint Presentation</vt:lpstr>
      <vt:lpstr>PowerPoint Presentation</vt:lpstr>
      <vt:lpstr>Conversations in small groups</vt:lpstr>
      <vt:lpstr>GROUPS </vt:lpstr>
      <vt:lpstr>Template</vt:lpstr>
      <vt:lpstr>Conversations in small groups Etiquette </vt:lpstr>
      <vt:lpstr>PowerPoint Presentation</vt:lpstr>
      <vt:lpstr>Harvesting from our conversation</vt:lpstr>
      <vt:lpstr>Harvesting from our conversation</vt:lpstr>
      <vt:lpstr>Don’t forget to submit a commitment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Valentina Corvi</dc:creator>
  <cp:lastModifiedBy>Laura</cp:lastModifiedBy>
  <cp:revision>83</cp:revision>
  <dcterms:created xsi:type="dcterms:W3CDTF">2016-11-14T13:56:45Z</dcterms:created>
  <dcterms:modified xsi:type="dcterms:W3CDTF">2022-06-14T22:26:59Z</dcterms:modified>
</cp:coreProperties>
</file>