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72" r:id="rId4"/>
    <p:sldId id="273" r:id="rId5"/>
    <p:sldId id="270" r:id="rId6"/>
    <p:sldId id="271" r:id="rId7"/>
    <p:sldId id="274" r:id="rId8"/>
    <p:sldId id="278" r:id="rId9"/>
    <p:sldId id="277" r:id="rId10"/>
    <p:sldId id="275" r:id="rId11"/>
    <p:sldId id="268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63"/>
  </p:normalViewPr>
  <p:slideViewPr>
    <p:cSldViewPr snapToGrid="0">
      <p:cViewPr varScale="1">
        <p:scale>
          <a:sx n="81" d="100"/>
          <a:sy n="81" d="100"/>
        </p:scale>
        <p:origin x="53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885585-B997-4826-9303-8F383C714959}" type="doc">
      <dgm:prSet loTypeId="urn:microsoft.com/office/officeart/2018/2/layout/IconCircleList" loCatId="icon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06E04A68-15E0-4036-B4FD-EBB80FFC2E4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 dirty="0">
              <a:latin typeface="Arial"/>
              <a:ea typeface="Arial"/>
              <a:cs typeface="Arial"/>
              <a:sym typeface="Arial"/>
            </a:rPr>
            <a:t>No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defined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perimeter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of the «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innovation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dirty="0" err="1">
              <a:latin typeface="Arial"/>
              <a:ea typeface="Arial"/>
              <a:cs typeface="Arial"/>
              <a:sym typeface="Arial"/>
            </a:rPr>
            <a:t>ecostsystem</a:t>
          </a:r>
          <a:r>
            <a:rPr lang="it-IT" sz="1800" dirty="0">
              <a:latin typeface="Arial"/>
              <a:ea typeface="Arial"/>
              <a:cs typeface="Arial"/>
              <a:sym typeface="Arial"/>
            </a:rPr>
            <a:t>»</a:t>
          </a:r>
          <a:endParaRPr lang="en-US" sz="1800" b="0" dirty="0"/>
        </a:p>
      </dgm:t>
    </dgm:pt>
    <dgm:pt modelId="{4C52A302-12DB-46E7-A8FF-CF06AE453EC5}" type="parTrans" cxnId="{904E37D7-A667-4346-8F94-19158095D3DF}">
      <dgm:prSet/>
      <dgm:spPr/>
      <dgm:t>
        <a:bodyPr/>
        <a:lstStyle/>
        <a:p>
          <a:endParaRPr lang="en-US" sz="1800"/>
        </a:p>
      </dgm:t>
    </dgm:pt>
    <dgm:pt modelId="{E207B68F-3B92-42FE-BB69-1548B7C089AE}" type="sibTrans" cxnId="{904E37D7-A667-4346-8F94-19158095D3DF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5E141C26-1268-45F5-A903-E258A346D04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 dirty="0" err="1"/>
            <a:t>Innovation</a:t>
          </a:r>
          <a:r>
            <a:rPr lang="it-IT" sz="1800" dirty="0"/>
            <a:t> </a:t>
          </a:r>
          <a:r>
            <a:rPr lang="it-IT" sz="1800" dirty="0" err="1"/>
            <a:t>happens</a:t>
          </a:r>
          <a:r>
            <a:rPr lang="it-IT" sz="1800" dirty="0"/>
            <a:t> in </a:t>
          </a:r>
          <a:r>
            <a:rPr lang="it-IT" sz="1800" i="1" dirty="0" err="1"/>
            <a:t>places</a:t>
          </a:r>
          <a:r>
            <a:rPr lang="it-IT" sz="1800" dirty="0"/>
            <a:t> </a:t>
          </a:r>
          <a:endParaRPr lang="en-US" sz="1800" dirty="0"/>
        </a:p>
      </dgm:t>
    </dgm:pt>
    <dgm:pt modelId="{E91353CF-2D73-48E7-B062-2AAFF3F9867E}" type="parTrans" cxnId="{8BFB56CC-728B-4BB0-9804-9F43507E67F6}">
      <dgm:prSet/>
      <dgm:spPr/>
      <dgm:t>
        <a:bodyPr/>
        <a:lstStyle/>
        <a:p>
          <a:endParaRPr lang="en-US" sz="1800"/>
        </a:p>
      </dgm:t>
    </dgm:pt>
    <dgm:pt modelId="{920BC2AE-3352-4B45-AF75-13B278337B0A}" type="sibTrans" cxnId="{8BFB56CC-728B-4BB0-9804-9F43507E67F6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7716900F-CFE9-437C-8364-B142E353560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/>
            <a:t>Specific </a:t>
          </a:r>
          <a:r>
            <a:rPr lang="it-IT" sz="1800" i="1"/>
            <a:t>local conditions </a:t>
          </a:r>
          <a:r>
            <a:rPr lang="it-IT" sz="1800"/>
            <a:t>enable ecosystems to flourish</a:t>
          </a:r>
          <a:endParaRPr lang="en-US" sz="1800"/>
        </a:p>
      </dgm:t>
    </dgm:pt>
    <dgm:pt modelId="{A7490640-2079-4D33-91CE-BED4A1E6F85D}" type="parTrans" cxnId="{5E4AEC8E-A4E1-4CEC-9BF0-9D593C03FEBC}">
      <dgm:prSet/>
      <dgm:spPr/>
      <dgm:t>
        <a:bodyPr/>
        <a:lstStyle/>
        <a:p>
          <a:endParaRPr lang="en-US" sz="1800"/>
        </a:p>
      </dgm:t>
    </dgm:pt>
    <dgm:pt modelId="{C026D269-B190-4504-97F6-02EB6F0647B8}" type="sibTrans" cxnId="{5E4AEC8E-A4E1-4CEC-9BF0-9D593C03FEBC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664271DF-5234-4B47-B6D2-164FFE16171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Need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to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build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cooperation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networks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beyond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administrative</a:t>
          </a:r>
          <a:r>
            <a:rPr lang="it-IT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boundaries</a:t>
          </a:r>
          <a:endParaRPr lang="en-US" sz="1800" dirty="0"/>
        </a:p>
      </dgm:t>
    </dgm:pt>
    <dgm:pt modelId="{0CDAAC63-22ED-4E03-A77C-AC86CF2485C0}" type="sibTrans" cxnId="{3198D57F-601E-41F6-87CC-99FF1170EF1E}">
      <dgm:prSet/>
      <dgm:spPr/>
      <dgm:t>
        <a:bodyPr/>
        <a:lstStyle/>
        <a:p>
          <a:pPr>
            <a:lnSpc>
              <a:spcPct val="100000"/>
            </a:lnSpc>
          </a:pPr>
          <a:endParaRPr lang="en-US" sz="1800"/>
        </a:p>
      </dgm:t>
    </dgm:pt>
    <dgm:pt modelId="{59C4882F-DFCF-4BEB-8BDD-BE5B733E8E37}" type="parTrans" cxnId="{3198D57F-601E-41F6-87CC-99FF1170EF1E}">
      <dgm:prSet/>
      <dgm:spPr/>
      <dgm:t>
        <a:bodyPr/>
        <a:lstStyle/>
        <a:p>
          <a:endParaRPr lang="en-US" sz="1800"/>
        </a:p>
      </dgm:t>
    </dgm:pt>
    <dgm:pt modelId="{85E955CC-28A1-44FE-86DA-B5FE2268C04E}" type="pres">
      <dgm:prSet presAssocID="{6E885585-B997-4826-9303-8F383C714959}" presName="root" presStyleCnt="0">
        <dgm:presLayoutVars>
          <dgm:dir/>
          <dgm:resizeHandles val="exact"/>
        </dgm:presLayoutVars>
      </dgm:prSet>
      <dgm:spPr/>
    </dgm:pt>
    <dgm:pt modelId="{BF140D0E-F04D-43E0-8919-829E6D4C90C3}" type="pres">
      <dgm:prSet presAssocID="{6E885585-B997-4826-9303-8F383C714959}" presName="container" presStyleCnt="0">
        <dgm:presLayoutVars>
          <dgm:dir/>
          <dgm:resizeHandles val="exact"/>
        </dgm:presLayoutVars>
      </dgm:prSet>
      <dgm:spPr/>
    </dgm:pt>
    <dgm:pt modelId="{679E56AF-6E89-4CC5-AF69-C0FF309C5E4B}" type="pres">
      <dgm:prSet presAssocID="{5E141C26-1268-45F5-A903-E258A346D048}" presName="compNode" presStyleCnt="0"/>
      <dgm:spPr/>
    </dgm:pt>
    <dgm:pt modelId="{5EF64409-142B-44B2-B7DB-2B100D04E990}" type="pres">
      <dgm:prSet presAssocID="{5E141C26-1268-45F5-A903-E258A346D048}" presName="iconBgRect" presStyleLbl="bgShp" presStyleIdx="0" presStyleCnt="4"/>
      <dgm:spPr/>
    </dgm:pt>
    <dgm:pt modelId="{D38BB627-71B1-482B-BC41-09B18E290F45}" type="pres">
      <dgm:prSet presAssocID="{5E141C26-1268-45F5-A903-E258A346D04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ampadina"/>
        </a:ext>
      </dgm:extLst>
    </dgm:pt>
    <dgm:pt modelId="{74391EB9-1359-4AE5-AC9A-19D549699C74}" type="pres">
      <dgm:prSet presAssocID="{5E141C26-1268-45F5-A903-E258A346D048}" presName="spaceRect" presStyleCnt="0"/>
      <dgm:spPr/>
    </dgm:pt>
    <dgm:pt modelId="{078422C1-543D-4716-82B3-34DEAEBBDAF3}" type="pres">
      <dgm:prSet presAssocID="{5E141C26-1268-45F5-A903-E258A346D048}" presName="textRect" presStyleLbl="revTx" presStyleIdx="0" presStyleCnt="4">
        <dgm:presLayoutVars>
          <dgm:chMax val="1"/>
          <dgm:chPref val="1"/>
        </dgm:presLayoutVars>
      </dgm:prSet>
      <dgm:spPr/>
    </dgm:pt>
    <dgm:pt modelId="{7513D6FC-0D39-4C5F-8CF3-A0C66796DB32}" type="pres">
      <dgm:prSet presAssocID="{920BC2AE-3352-4B45-AF75-13B278337B0A}" presName="sibTrans" presStyleLbl="sibTrans2D1" presStyleIdx="0" presStyleCnt="0"/>
      <dgm:spPr/>
    </dgm:pt>
    <dgm:pt modelId="{E8EE22BF-5785-4B8D-B3A8-E7F56E51E7C9}" type="pres">
      <dgm:prSet presAssocID="{06E04A68-15E0-4036-B4FD-EBB80FFC2E4C}" presName="compNode" presStyleCnt="0"/>
      <dgm:spPr/>
    </dgm:pt>
    <dgm:pt modelId="{10022887-A233-40CD-A1BD-B4249E48B37C}" type="pres">
      <dgm:prSet presAssocID="{06E04A68-15E0-4036-B4FD-EBB80FFC2E4C}" presName="iconBgRect" presStyleLbl="bgShp" presStyleIdx="1" presStyleCnt="4"/>
      <dgm:spPr/>
    </dgm:pt>
    <dgm:pt modelId="{1D97AB06-39E9-4F81-9367-7E6A978A9563}" type="pres">
      <dgm:prSet presAssocID="{06E04A68-15E0-4036-B4FD-EBB80FFC2E4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rarchia"/>
        </a:ext>
      </dgm:extLst>
    </dgm:pt>
    <dgm:pt modelId="{3E0F1764-00E3-49DA-98BD-B43C10D7C05F}" type="pres">
      <dgm:prSet presAssocID="{06E04A68-15E0-4036-B4FD-EBB80FFC2E4C}" presName="spaceRect" presStyleCnt="0"/>
      <dgm:spPr/>
    </dgm:pt>
    <dgm:pt modelId="{583B23D3-6563-4741-858B-FC324C23BAC2}" type="pres">
      <dgm:prSet presAssocID="{06E04A68-15E0-4036-B4FD-EBB80FFC2E4C}" presName="textRect" presStyleLbl="revTx" presStyleIdx="1" presStyleCnt="4">
        <dgm:presLayoutVars>
          <dgm:chMax val="1"/>
          <dgm:chPref val="1"/>
        </dgm:presLayoutVars>
      </dgm:prSet>
      <dgm:spPr/>
    </dgm:pt>
    <dgm:pt modelId="{607D6F12-FFE3-4567-A24F-C1885C46CD09}" type="pres">
      <dgm:prSet presAssocID="{E207B68F-3B92-42FE-BB69-1548B7C089AE}" presName="sibTrans" presStyleLbl="sibTrans2D1" presStyleIdx="0" presStyleCnt="0"/>
      <dgm:spPr/>
    </dgm:pt>
    <dgm:pt modelId="{FEA4E995-2013-463C-9402-9F38DE90EDFB}" type="pres">
      <dgm:prSet presAssocID="{7716900F-CFE9-437C-8364-B142E3535605}" presName="compNode" presStyleCnt="0"/>
      <dgm:spPr/>
    </dgm:pt>
    <dgm:pt modelId="{CB86C9A9-297A-421A-BEB9-55B09058C02B}" type="pres">
      <dgm:prSet presAssocID="{7716900F-CFE9-437C-8364-B142E3535605}" presName="iconBgRect" presStyleLbl="bgShp" presStyleIdx="2" presStyleCnt="4"/>
      <dgm:spPr/>
    </dgm:pt>
    <dgm:pt modelId="{F0F88F71-5217-4DFB-84E9-D954C9FBD0B7}" type="pres">
      <dgm:prSet presAssocID="{7716900F-CFE9-437C-8364-B142E353560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ciduous tree"/>
        </a:ext>
      </dgm:extLst>
    </dgm:pt>
    <dgm:pt modelId="{20898B7C-52C3-47AB-BF5E-A49EC6AB571C}" type="pres">
      <dgm:prSet presAssocID="{7716900F-CFE9-437C-8364-B142E3535605}" presName="spaceRect" presStyleCnt="0"/>
      <dgm:spPr/>
    </dgm:pt>
    <dgm:pt modelId="{4F4700C7-E845-46E9-BA51-4AD043C54B91}" type="pres">
      <dgm:prSet presAssocID="{7716900F-CFE9-437C-8364-B142E3535605}" presName="textRect" presStyleLbl="revTx" presStyleIdx="2" presStyleCnt="4">
        <dgm:presLayoutVars>
          <dgm:chMax val="1"/>
          <dgm:chPref val="1"/>
        </dgm:presLayoutVars>
      </dgm:prSet>
      <dgm:spPr/>
    </dgm:pt>
    <dgm:pt modelId="{6F2AC4FC-B9D4-47EF-961B-E54B451E409F}" type="pres">
      <dgm:prSet presAssocID="{C026D269-B190-4504-97F6-02EB6F0647B8}" presName="sibTrans" presStyleLbl="sibTrans2D1" presStyleIdx="0" presStyleCnt="0"/>
      <dgm:spPr/>
    </dgm:pt>
    <dgm:pt modelId="{82B4233B-ACD5-4A0D-8478-234B80209366}" type="pres">
      <dgm:prSet presAssocID="{664271DF-5234-4B47-B6D2-164FFE161711}" presName="compNode" presStyleCnt="0"/>
      <dgm:spPr/>
    </dgm:pt>
    <dgm:pt modelId="{29989133-D2E5-4E10-B85D-BEFFD981D649}" type="pres">
      <dgm:prSet presAssocID="{664271DF-5234-4B47-B6D2-164FFE161711}" presName="iconBgRect" presStyleLbl="bgShp" presStyleIdx="3" presStyleCnt="4"/>
      <dgm:spPr/>
    </dgm:pt>
    <dgm:pt modelId="{CF3248A5-F4EB-4CAA-9FA0-687709B37269}" type="pres">
      <dgm:prSet presAssocID="{664271DF-5234-4B47-B6D2-164FFE16171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rm scene"/>
        </a:ext>
      </dgm:extLst>
    </dgm:pt>
    <dgm:pt modelId="{19894404-3FFD-44E8-BABF-0BC5AEE2317D}" type="pres">
      <dgm:prSet presAssocID="{664271DF-5234-4B47-B6D2-164FFE161711}" presName="spaceRect" presStyleCnt="0"/>
      <dgm:spPr/>
    </dgm:pt>
    <dgm:pt modelId="{784F1551-ABFF-4AF5-AA46-9E3C91620D63}" type="pres">
      <dgm:prSet presAssocID="{664271DF-5234-4B47-B6D2-164FFE16171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0AD6CF09-E35A-3643-AF01-8F8C753D379B}" type="presOf" srcId="{06E04A68-15E0-4036-B4FD-EBB80FFC2E4C}" destId="{583B23D3-6563-4741-858B-FC324C23BAC2}" srcOrd="0" destOrd="0" presId="urn:microsoft.com/office/officeart/2018/2/layout/IconCircleList"/>
    <dgm:cxn modelId="{A6177429-EC65-F346-AED4-FF3828DCDA35}" type="presOf" srcId="{E207B68F-3B92-42FE-BB69-1548B7C089AE}" destId="{607D6F12-FFE3-4567-A24F-C1885C46CD09}" srcOrd="0" destOrd="0" presId="urn:microsoft.com/office/officeart/2018/2/layout/IconCircleList"/>
    <dgm:cxn modelId="{6C0C9B2B-0EF2-694A-B770-076738B493E2}" type="presOf" srcId="{C026D269-B190-4504-97F6-02EB6F0647B8}" destId="{6F2AC4FC-B9D4-47EF-961B-E54B451E409F}" srcOrd="0" destOrd="0" presId="urn:microsoft.com/office/officeart/2018/2/layout/IconCircleList"/>
    <dgm:cxn modelId="{05918845-21ED-C74B-AC8F-8173E37B9FAE}" type="presOf" srcId="{6E885585-B997-4826-9303-8F383C714959}" destId="{85E955CC-28A1-44FE-86DA-B5FE2268C04E}" srcOrd="0" destOrd="0" presId="urn:microsoft.com/office/officeart/2018/2/layout/IconCircleList"/>
    <dgm:cxn modelId="{EC42F571-A036-5648-A0E3-785D22EAD7D8}" type="presOf" srcId="{664271DF-5234-4B47-B6D2-164FFE161711}" destId="{784F1551-ABFF-4AF5-AA46-9E3C91620D63}" srcOrd="0" destOrd="0" presId="urn:microsoft.com/office/officeart/2018/2/layout/IconCircleList"/>
    <dgm:cxn modelId="{3198D57F-601E-41F6-87CC-99FF1170EF1E}" srcId="{6E885585-B997-4826-9303-8F383C714959}" destId="{664271DF-5234-4B47-B6D2-164FFE161711}" srcOrd="3" destOrd="0" parTransId="{59C4882F-DFCF-4BEB-8BDD-BE5B733E8E37}" sibTransId="{0CDAAC63-22ED-4E03-A77C-AC86CF2485C0}"/>
    <dgm:cxn modelId="{42BF8E8C-C6AC-5746-BB4E-584627BDB271}" type="presOf" srcId="{5E141C26-1268-45F5-A903-E258A346D048}" destId="{078422C1-543D-4716-82B3-34DEAEBBDAF3}" srcOrd="0" destOrd="0" presId="urn:microsoft.com/office/officeart/2018/2/layout/IconCircleList"/>
    <dgm:cxn modelId="{5E4AEC8E-A4E1-4CEC-9BF0-9D593C03FEBC}" srcId="{6E885585-B997-4826-9303-8F383C714959}" destId="{7716900F-CFE9-437C-8364-B142E3535605}" srcOrd="2" destOrd="0" parTransId="{A7490640-2079-4D33-91CE-BED4A1E6F85D}" sibTransId="{C026D269-B190-4504-97F6-02EB6F0647B8}"/>
    <dgm:cxn modelId="{EC67DE93-575B-4444-BB78-6611DA9FF473}" type="presOf" srcId="{7716900F-CFE9-437C-8364-B142E3535605}" destId="{4F4700C7-E845-46E9-BA51-4AD043C54B91}" srcOrd="0" destOrd="0" presId="urn:microsoft.com/office/officeart/2018/2/layout/IconCircleList"/>
    <dgm:cxn modelId="{76ED09CC-E963-CC49-8B78-D25B93768A0D}" type="presOf" srcId="{920BC2AE-3352-4B45-AF75-13B278337B0A}" destId="{7513D6FC-0D39-4C5F-8CF3-A0C66796DB32}" srcOrd="0" destOrd="0" presId="urn:microsoft.com/office/officeart/2018/2/layout/IconCircleList"/>
    <dgm:cxn modelId="{8BFB56CC-728B-4BB0-9804-9F43507E67F6}" srcId="{6E885585-B997-4826-9303-8F383C714959}" destId="{5E141C26-1268-45F5-A903-E258A346D048}" srcOrd="0" destOrd="0" parTransId="{E91353CF-2D73-48E7-B062-2AAFF3F9867E}" sibTransId="{920BC2AE-3352-4B45-AF75-13B278337B0A}"/>
    <dgm:cxn modelId="{904E37D7-A667-4346-8F94-19158095D3DF}" srcId="{6E885585-B997-4826-9303-8F383C714959}" destId="{06E04A68-15E0-4036-B4FD-EBB80FFC2E4C}" srcOrd="1" destOrd="0" parTransId="{4C52A302-12DB-46E7-A8FF-CF06AE453EC5}" sibTransId="{E207B68F-3B92-42FE-BB69-1548B7C089AE}"/>
    <dgm:cxn modelId="{73E10F55-1296-3748-927F-74705AD8898D}" type="presParOf" srcId="{85E955CC-28A1-44FE-86DA-B5FE2268C04E}" destId="{BF140D0E-F04D-43E0-8919-829E6D4C90C3}" srcOrd="0" destOrd="0" presId="urn:microsoft.com/office/officeart/2018/2/layout/IconCircleList"/>
    <dgm:cxn modelId="{61C8103A-F6EA-0943-90C4-93FC9659F171}" type="presParOf" srcId="{BF140D0E-F04D-43E0-8919-829E6D4C90C3}" destId="{679E56AF-6E89-4CC5-AF69-C0FF309C5E4B}" srcOrd="0" destOrd="0" presId="urn:microsoft.com/office/officeart/2018/2/layout/IconCircleList"/>
    <dgm:cxn modelId="{EAB84051-D339-EE4D-9320-A7067826B88C}" type="presParOf" srcId="{679E56AF-6E89-4CC5-AF69-C0FF309C5E4B}" destId="{5EF64409-142B-44B2-B7DB-2B100D04E990}" srcOrd="0" destOrd="0" presId="urn:microsoft.com/office/officeart/2018/2/layout/IconCircleList"/>
    <dgm:cxn modelId="{4CC343CC-9598-3542-9809-F87F98CAEBDD}" type="presParOf" srcId="{679E56AF-6E89-4CC5-AF69-C0FF309C5E4B}" destId="{D38BB627-71B1-482B-BC41-09B18E290F45}" srcOrd="1" destOrd="0" presId="urn:microsoft.com/office/officeart/2018/2/layout/IconCircleList"/>
    <dgm:cxn modelId="{7A4506B3-675B-7D4E-972C-2702AE6ACDE7}" type="presParOf" srcId="{679E56AF-6E89-4CC5-AF69-C0FF309C5E4B}" destId="{74391EB9-1359-4AE5-AC9A-19D549699C74}" srcOrd="2" destOrd="0" presId="urn:microsoft.com/office/officeart/2018/2/layout/IconCircleList"/>
    <dgm:cxn modelId="{B070A098-69C5-BD46-96A6-2098A042E638}" type="presParOf" srcId="{679E56AF-6E89-4CC5-AF69-C0FF309C5E4B}" destId="{078422C1-543D-4716-82B3-34DEAEBBDAF3}" srcOrd="3" destOrd="0" presId="urn:microsoft.com/office/officeart/2018/2/layout/IconCircleList"/>
    <dgm:cxn modelId="{071715A9-A776-B949-87E1-6145C07C7EF2}" type="presParOf" srcId="{BF140D0E-F04D-43E0-8919-829E6D4C90C3}" destId="{7513D6FC-0D39-4C5F-8CF3-A0C66796DB32}" srcOrd="1" destOrd="0" presId="urn:microsoft.com/office/officeart/2018/2/layout/IconCircleList"/>
    <dgm:cxn modelId="{DCF4A683-DEC5-8C4E-A646-C0004F671F74}" type="presParOf" srcId="{BF140D0E-F04D-43E0-8919-829E6D4C90C3}" destId="{E8EE22BF-5785-4B8D-B3A8-E7F56E51E7C9}" srcOrd="2" destOrd="0" presId="urn:microsoft.com/office/officeart/2018/2/layout/IconCircleList"/>
    <dgm:cxn modelId="{D7CE8F8B-A7CB-5749-A626-59438673A885}" type="presParOf" srcId="{E8EE22BF-5785-4B8D-B3A8-E7F56E51E7C9}" destId="{10022887-A233-40CD-A1BD-B4249E48B37C}" srcOrd="0" destOrd="0" presId="urn:microsoft.com/office/officeart/2018/2/layout/IconCircleList"/>
    <dgm:cxn modelId="{B3719B94-BA5B-D549-8895-80C7C1E8358B}" type="presParOf" srcId="{E8EE22BF-5785-4B8D-B3A8-E7F56E51E7C9}" destId="{1D97AB06-39E9-4F81-9367-7E6A978A9563}" srcOrd="1" destOrd="0" presId="urn:microsoft.com/office/officeart/2018/2/layout/IconCircleList"/>
    <dgm:cxn modelId="{F9B1F54D-EEAC-B247-8C68-A2D83A865F2A}" type="presParOf" srcId="{E8EE22BF-5785-4B8D-B3A8-E7F56E51E7C9}" destId="{3E0F1764-00E3-49DA-98BD-B43C10D7C05F}" srcOrd="2" destOrd="0" presId="urn:microsoft.com/office/officeart/2018/2/layout/IconCircleList"/>
    <dgm:cxn modelId="{4266732D-49D8-504B-B913-EF535C416502}" type="presParOf" srcId="{E8EE22BF-5785-4B8D-B3A8-E7F56E51E7C9}" destId="{583B23D3-6563-4741-858B-FC324C23BAC2}" srcOrd="3" destOrd="0" presId="urn:microsoft.com/office/officeart/2018/2/layout/IconCircleList"/>
    <dgm:cxn modelId="{FF41CC0E-6830-9F43-8F04-945E9BE04761}" type="presParOf" srcId="{BF140D0E-F04D-43E0-8919-829E6D4C90C3}" destId="{607D6F12-FFE3-4567-A24F-C1885C46CD09}" srcOrd="3" destOrd="0" presId="urn:microsoft.com/office/officeart/2018/2/layout/IconCircleList"/>
    <dgm:cxn modelId="{B5705D9F-DE25-484D-9928-D6BCA5F91430}" type="presParOf" srcId="{BF140D0E-F04D-43E0-8919-829E6D4C90C3}" destId="{FEA4E995-2013-463C-9402-9F38DE90EDFB}" srcOrd="4" destOrd="0" presId="urn:microsoft.com/office/officeart/2018/2/layout/IconCircleList"/>
    <dgm:cxn modelId="{FC681DB6-B8AA-784E-8CBC-090C36B0E936}" type="presParOf" srcId="{FEA4E995-2013-463C-9402-9F38DE90EDFB}" destId="{CB86C9A9-297A-421A-BEB9-55B09058C02B}" srcOrd="0" destOrd="0" presId="urn:microsoft.com/office/officeart/2018/2/layout/IconCircleList"/>
    <dgm:cxn modelId="{D02FD1DA-4226-9C4C-8B31-44C8E96D64E2}" type="presParOf" srcId="{FEA4E995-2013-463C-9402-9F38DE90EDFB}" destId="{F0F88F71-5217-4DFB-84E9-D954C9FBD0B7}" srcOrd="1" destOrd="0" presId="urn:microsoft.com/office/officeart/2018/2/layout/IconCircleList"/>
    <dgm:cxn modelId="{5CBB0E12-C166-5246-B3F9-E56A41A63414}" type="presParOf" srcId="{FEA4E995-2013-463C-9402-9F38DE90EDFB}" destId="{20898B7C-52C3-47AB-BF5E-A49EC6AB571C}" srcOrd="2" destOrd="0" presId="urn:microsoft.com/office/officeart/2018/2/layout/IconCircleList"/>
    <dgm:cxn modelId="{5D5EEDCB-80F3-7349-B98F-FA4A58F30E85}" type="presParOf" srcId="{FEA4E995-2013-463C-9402-9F38DE90EDFB}" destId="{4F4700C7-E845-46E9-BA51-4AD043C54B91}" srcOrd="3" destOrd="0" presId="urn:microsoft.com/office/officeart/2018/2/layout/IconCircleList"/>
    <dgm:cxn modelId="{FA85FFC1-F9E3-414E-92B1-84938984F770}" type="presParOf" srcId="{BF140D0E-F04D-43E0-8919-829E6D4C90C3}" destId="{6F2AC4FC-B9D4-47EF-961B-E54B451E409F}" srcOrd="5" destOrd="0" presId="urn:microsoft.com/office/officeart/2018/2/layout/IconCircleList"/>
    <dgm:cxn modelId="{DA86AD83-3E00-5D45-BEB2-64CAA3330A1E}" type="presParOf" srcId="{BF140D0E-F04D-43E0-8919-829E6D4C90C3}" destId="{82B4233B-ACD5-4A0D-8478-234B80209366}" srcOrd="6" destOrd="0" presId="urn:microsoft.com/office/officeart/2018/2/layout/IconCircleList"/>
    <dgm:cxn modelId="{BBA27A20-1F8F-094C-9D68-5C5214B3FB31}" type="presParOf" srcId="{82B4233B-ACD5-4A0D-8478-234B80209366}" destId="{29989133-D2E5-4E10-B85D-BEFFD981D649}" srcOrd="0" destOrd="0" presId="urn:microsoft.com/office/officeart/2018/2/layout/IconCircleList"/>
    <dgm:cxn modelId="{D5B2EEBB-8C70-C443-AC69-58914D48AB07}" type="presParOf" srcId="{82B4233B-ACD5-4A0D-8478-234B80209366}" destId="{CF3248A5-F4EB-4CAA-9FA0-687709B37269}" srcOrd="1" destOrd="0" presId="urn:microsoft.com/office/officeart/2018/2/layout/IconCircleList"/>
    <dgm:cxn modelId="{53DB7C46-02B7-E146-AE08-6AE0018817EA}" type="presParOf" srcId="{82B4233B-ACD5-4A0D-8478-234B80209366}" destId="{19894404-3FFD-44E8-BABF-0BC5AEE2317D}" srcOrd="2" destOrd="0" presId="urn:microsoft.com/office/officeart/2018/2/layout/IconCircleList"/>
    <dgm:cxn modelId="{D94EC2B2-144E-7C40-864B-01A92A76D632}" type="presParOf" srcId="{82B4233B-ACD5-4A0D-8478-234B80209366}" destId="{784F1551-ABFF-4AF5-AA46-9E3C91620D6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64409-142B-44B2-B7DB-2B100D04E990}">
      <dsp:nvSpPr>
        <dsp:cNvPr id="0" name=""/>
        <dsp:cNvSpPr/>
      </dsp:nvSpPr>
      <dsp:spPr>
        <a:xfrm>
          <a:off x="72414" y="1336861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8BB627-71B1-482B-BC41-09B18E290F45}">
      <dsp:nvSpPr>
        <dsp:cNvPr id="0" name=""/>
        <dsp:cNvSpPr/>
      </dsp:nvSpPr>
      <dsp:spPr>
        <a:xfrm>
          <a:off x="216977" y="1481425"/>
          <a:ext cx="399270" cy="3992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8422C1-543D-4716-82B3-34DEAEBBDAF3}">
      <dsp:nvSpPr>
        <dsp:cNvPr id="0" name=""/>
        <dsp:cNvSpPr/>
      </dsp:nvSpPr>
      <dsp:spPr>
        <a:xfrm>
          <a:off x="908326" y="1336861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 err="1"/>
            <a:t>Innovation</a:t>
          </a:r>
          <a:r>
            <a:rPr lang="it-IT" sz="1800" kern="1200" dirty="0"/>
            <a:t> </a:t>
          </a:r>
          <a:r>
            <a:rPr lang="it-IT" sz="1800" kern="1200" dirty="0" err="1"/>
            <a:t>happens</a:t>
          </a:r>
          <a:r>
            <a:rPr lang="it-IT" sz="1800" kern="1200" dirty="0"/>
            <a:t> in </a:t>
          </a:r>
          <a:r>
            <a:rPr lang="it-IT" sz="1800" i="1" kern="1200" dirty="0" err="1"/>
            <a:t>places</a:t>
          </a:r>
          <a:r>
            <a:rPr lang="it-IT" sz="1800" kern="1200" dirty="0"/>
            <a:t> </a:t>
          </a:r>
          <a:endParaRPr lang="en-US" sz="1800" kern="1200" dirty="0"/>
        </a:p>
      </dsp:txBody>
      <dsp:txXfrm>
        <a:off x="908326" y="1336861"/>
        <a:ext cx="1622652" cy="688398"/>
      </dsp:txXfrm>
    </dsp:sp>
    <dsp:sp modelId="{10022887-A233-40CD-A1BD-B4249E48B37C}">
      <dsp:nvSpPr>
        <dsp:cNvPr id="0" name=""/>
        <dsp:cNvSpPr/>
      </dsp:nvSpPr>
      <dsp:spPr>
        <a:xfrm>
          <a:off x="2813713" y="1336861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7AB06-39E9-4F81-9367-7E6A978A9563}">
      <dsp:nvSpPr>
        <dsp:cNvPr id="0" name=""/>
        <dsp:cNvSpPr/>
      </dsp:nvSpPr>
      <dsp:spPr>
        <a:xfrm>
          <a:off x="2958277" y="1481425"/>
          <a:ext cx="399270" cy="3992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3B23D3-6563-4741-858B-FC324C23BAC2}">
      <dsp:nvSpPr>
        <dsp:cNvPr id="0" name=""/>
        <dsp:cNvSpPr/>
      </dsp:nvSpPr>
      <dsp:spPr>
        <a:xfrm>
          <a:off x="3649626" y="1336861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No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defined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perimeter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of the «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innovation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kern="1200" dirty="0" err="1">
              <a:latin typeface="Arial"/>
              <a:ea typeface="Arial"/>
              <a:cs typeface="Arial"/>
              <a:sym typeface="Arial"/>
            </a:rPr>
            <a:t>ecostsystem</a:t>
          </a:r>
          <a:r>
            <a:rPr lang="it-IT" sz="1800" kern="1200" dirty="0">
              <a:latin typeface="Arial"/>
              <a:ea typeface="Arial"/>
              <a:cs typeface="Arial"/>
              <a:sym typeface="Arial"/>
            </a:rPr>
            <a:t>»</a:t>
          </a:r>
          <a:endParaRPr lang="en-US" sz="1800" b="0" kern="1200" dirty="0"/>
        </a:p>
      </dsp:txBody>
      <dsp:txXfrm>
        <a:off x="3649626" y="1336861"/>
        <a:ext cx="1622652" cy="688398"/>
      </dsp:txXfrm>
    </dsp:sp>
    <dsp:sp modelId="{CB86C9A9-297A-421A-BEB9-55B09058C02B}">
      <dsp:nvSpPr>
        <dsp:cNvPr id="0" name=""/>
        <dsp:cNvSpPr/>
      </dsp:nvSpPr>
      <dsp:spPr>
        <a:xfrm>
          <a:off x="72414" y="2854884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F88F71-5217-4DFB-84E9-D954C9FBD0B7}">
      <dsp:nvSpPr>
        <dsp:cNvPr id="0" name=""/>
        <dsp:cNvSpPr/>
      </dsp:nvSpPr>
      <dsp:spPr>
        <a:xfrm>
          <a:off x="216977" y="2999447"/>
          <a:ext cx="399270" cy="39927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4700C7-E845-46E9-BA51-4AD043C54B91}">
      <dsp:nvSpPr>
        <dsp:cNvPr id="0" name=""/>
        <dsp:cNvSpPr/>
      </dsp:nvSpPr>
      <dsp:spPr>
        <a:xfrm>
          <a:off x="908326" y="2854884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Specific </a:t>
          </a:r>
          <a:r>
            <a:rPr lang="it-IT" sz="1800" i="1" kern="1200"/>
            <a:t>local conditions </a:t>
          </a:r>
          <a:r>
            <a:rPr lang="it-IT" sz="1800" kern="1200"/>
            <a:t>enable ecosystems to flourish</a:t>
          </a:r>
          <a:endParaRPr lang="en-US" sz="1800" kern="1200"/>
        </a:p>
      </dsp:txBody>
      <dsp:txXfrm>
        <a:off x="908326" y="2854884"/>
        <a:ext cx="1622652" cy="688398"/>
      </dsp:txXfrm>
    </dsp:sp>
    <dsp:sp modelId="{29989133-D2E5-4E10-B85D-BEFFD981D649}">
      <dsp:nvSpPr>
        <dsp:cNvPr id="0" name=""/>
        <dsp:cNvSpPr/>
      </dsp:nvSpPr>
      <dsp:spPr>
        <a:xfrm>
          <a:off x="2813713" y="2854884"/>
          <a:ext cx="688398" cy="688398"/>
        </a:xfrm>
        <a:prstGeom prst="ellipse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3248A5-F4EB-4CAA-9FA0-687709B37269}">
      <dsp:nvSpPr>
        <dsp:cNvPr id="0" name=""/>
        <dsp:cNvSpPr/>
      </dsp:nvSpPr>
      <dsp:spPr>
        <a:xfrm>
          <a:off x="2958277" y="2999447"/>
          <a:ext cx="399270" cy="39927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F1551-ABFF-4AF5-AA46-9E3C91620D63}">
      <dsp:nvSpPr>
        <dsp:cNvPr id="0" name=""/>
        <dsp:cNvSpPr/>
      </dsp:nvSpPr>
      <dsp:spPr>
        <a:xfrm>
          <a:off x="3649626" y="2854884"/>
          <a:ext cx="1622652" cy="688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Need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to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build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cooperation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networks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beyond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administrative</a:t>
          </a:r>
          <a:r>
            <a:rPr lang="it-IT" sz="1800" b="0" i="0" u="none" strike="noStrike" kern="1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 </a:t>
          </a:r>
          <a:r>
            <a:rPr lang="it-IT" sz="1800" b="0" i="0" u="none" strike="noStrike" kern="1200" cap="none" dirty="0" err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rPr>
            <a:t>boundaries</a:t>
          </a:r>
          <a:endParaRPr lang="en-US" sz="1800" kern="1200" dirty="0"/>
        </a:p>
      </dsp:txBody>
      <dsp:txXfrm>
        <a:off x="3649626" y="2854884"/>
        <a:ext cx="1622652" cy="688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6831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5023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6285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608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59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286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3682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6649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257766"/>
            <a:ext cx="5257126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sz="2000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Financial Capital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invest to develop comprehensive regeneration plans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improve the long-term competitiveness of rural territories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Built Capital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improve transport and mobility and digital infrastructures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promote rural areas as multifunctional places to live in beyond the traditional agricultural-related jobs</a:t>
            </a: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integrate urban inhabitants interested in moving to rural areas 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properly plan future sustainable development of rural areas, while avoiding unplanned gentrification issues</a:t>
            </a:r>
          </a:p>
          <a:p>
            <a:pPr marL="542925" lvl="1" indent="-9525" algn="l"/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sz="2000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79384C2-F5B1-8F4E-AE50-9CD4C2D8C9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0275" y="1837502"/>
            <a:ext cx="6621725" cy="412931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6233298-46FD-BE40-9104-FC4853ECDB56}"/>
              </a:ext>
            </a:extLst>
          </p:cNvPr>
          <p:cNvSpPr txBox="1"/>
          <p:nvPr/>
        </p:nvSpPr>
        <p:spPr>
          <a:xfrm>
            <a:off x="5570275" y="5966816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@RURITAGE </a:t>
            </a:r>
            <a:r>
              <a:rPr lang="en-GB" i="1" dirty="0" err="1"/>
              <a:t>photocontest</a:t>
            </a:r>
            <a:r>
              <a:rPr lang="en-GB" i="1" dirty="0"/>
              <a:t> – </a:t>
            </a:r>
            <a:r>
              <a:rPr lang="it-IT" i="1" dirty="0" err="1"/>
              <a:t>Serkan</a:t>
            </a:r>
            <a:r>
              <a:rPr lang="it-IT" i="1" dirty="0"/>
              <a:t> </a:t>
            </a:r>
            <a:r>
              <a:rPr lang="it-IT" i="1" dirty="0" err="1"/>
              <a:t>Çolak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916508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type="subTitle" idx="1"/>
          </p:nvPr>
        </p:nvSpPr>
        <p:spPr>
          <a:xfrm>
            <a:off x="442913" y="2285701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Simona Tondelli, Alma Mater </a:t>
            </a:r>
            <a:r>
              <a:rPr lang="it-IT" sz="2000" b="0" i="1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Studiorum</a:t>
            </a:r>
            <a:r>
              <a:rPr lang="it-IT" sz="20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it-IT" sz="2000" b="0" i="1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University</a:t>
            </a:r>
            <a:r>
              <a:rPr lang="it-IT" sz="20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Bologna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1400" i="1" dirty="0" err="1">
                <a:latin typeface="Arial"/>
                <a:ea typeface="Arial"/>
                <a:cs typeface="Arial"/>
                <a:sym typeface="Arial"/>
              </a:rPr>
              <a:t>simona.tondelli@unibo.it</a:t>
            </a:r>
            <a:endParaRPr sz="1400" b="0" i="1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442913" y="44577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lvl="0" algn="l">
              <a:buSzPts val="4500"/>
            </a:pPr>
            <a:r>
              <a:rPr lang="en-GB" b="1" dirty="0"/>
              <a:t>Introduction</a:t>
            </a:r>
            <a:r>
              <a:rPr lang="en-GB" dirty="0"/>
              <a:t> of R&amp;I ecosystems in rural areas</a:t>
            </a:r>
            <a:r>
              <a:rPr lang="it-IT" sz="4800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9" y="1440646"/>
            <a:ext cx="6967762" cy="4731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centered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research</a:t>
            </a:r>
            <a:endParaRPr lang="en-GB" sz="2000" dirty="0">
              <a:latin typeface="Arial"/>
              <a:cs typeface="Arial"/>
            </a:endParaRP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sustainable and inclusive rural development 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community resilience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services differentiation </a:t>
            </a: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participatory planning options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400050" lvl="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impacts monitoring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en-GB" sz="2000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cs typeface="Arial"/>
                <a:sym typeface="Arial"/>
              </a:rPr>
              <a:t>share </a:t>
            </a:r>
            <a:r>
              <a:rPr lang="it-IT" sz="2000" dirty="0" err="1">
                <a:latin typeface="Arial"/>
                <a:cs typeface="Arial"/>
                <a:sym typeface="Arial"/>
              </a:rPr>
              <a:t>knowledge</a:t>
            </a:r>
            <a:r>
              <a:rPr lang="it-IT" sz="2000" dirty="0">
                <a:latin typeface="Arial"/>
                <a:cs typeface="Arial"/>
                <a:sym typeface="Arial"/>
              </a:rPr>
              <a:t> and </a:t>
            </a:r>
            <a:r>
              <a:rPr lang="it-IT" sz="2000" dirty="0" err="1">
                <a:latin typeface="Arial"/>
                <a:cs typeface="Arial"/>
                <a:sym typeface="Arial"/>
              </a:rPr>
              <a:t>good</a:t>
            </a:r>
            <a:r>
              <a:rPr lang="it-IT" sz="2000" dirty="0">
                <a:latin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cs typeface="Arial"/>
                <a:sym typeface="Arial"/>
              </a:rPr>
              <a:t>practices</a:t>
            </a:r>
            <a:endParaRPr lang="it-IT" sz="2000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it-IT" sz="2000" dirty="0" err="1">
                <a:latin typeface="Arial"/>
                <a:cs typeface="Arial"/>
                <a:sym typeface="Arial"/>
              </a:rPr>
              <a:t>allow</a:t>
            </a:r>
            <a:r>
              <a:rPr lang="it-IT" sz="2000" dirty="0">
                <a:latin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cs typeface="Arial"/>
                <a:sym typeface="Arial"/>
              </a:rPr>
              <a:t>cascade</a:t>
            </a:r>
            <a:r>
              <a:rPr lang="it-IT" sz="2000" dirty="0">
                <a:latin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cs typeface="Arial"/>
                <a:sym typeface="Arial"/>
              </a:rPr>
              <a:t>funding</a:t>
            </a:r>
            <a:endParaRPr lang="it-IT" sz="2000" dirty="0">
              <a:latin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en-GB" sz="2000" i="1" dirty="0">
                <a:latin typeface="Arial"/>
                <a:cs typeface="Arial"/>
              </a:rPr>
              <a:t>enlarge the scope of initiatives mainly addressing cities 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BC5C443-CA2E-EE47-8F5E-000C43CD41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021EA7F-1BB1-1F45-BC70-C5FAA1C55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8857" y="907145"/>
            <a:ext cx="4463142" cy="595085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F79AA82-D2B8-E846-8CEF-ACA95141BF1B}"/>
              </a:ext>
            </a:extLst>
          </p:cNvPr>
          <p:cNvSpPr txBox="1"/>
          <p:nvPr/>
        </p:nvSpPr>
        <p:spPr>
          <a:xfrm>
            <a:off x="2664278" y="6550223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/>
              <a:t>@RURITAGE </a:t>
            </a:r>
            <a:r>
              <a:rPr lang="en-GB" i="1" dirty="0" err="1"/>
              <a:t>photocontest</a:t>
            </a:r>
            <a:r>
              <a:rPr lang="en-GB" i="1" dirty="0"/>
              <a:t> – credits Eva </a:t>
            </a:r>
            <a:r>
              <a:rPr lang="it-IT" i="1" dirty="0" err="1"/>
              <a:t>Hoffmann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00449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8" y="1440646"/>
            <a:ext cx="5394051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rural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areas</a:t>
            </a:r>
            <a:endParaRPr lang="it-IT" sz="2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Techological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(TRL) </a:t>
            </a: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/ Social (SRL)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Rooted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cultural and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natural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heritage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/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Creating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new culture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Supporting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resources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indent="0" algn="l">
              <a:spcBef>
                <a:spcPts val="0"/>
              </a:spcBef>
              <a:buSzPts val="2000"/>
            </a:pP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	/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Integrating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new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skills</a:t>
            </a:r>
            <a:r>
              <a:rPr lang="it-IT" sz="2000" dirty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it-IT" sz="2000" dirty="0" err="1">
                <a:latin typeface="Arial"/>
                <a:ea typeface="Arial"/>
                <a:cs typeface="Arial"/>
                <a:sym typeface="Arial"/>
              </a:rPr>
              <a:t>abilities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FBC0363-F460-E940-92C5-223E48D76A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EACDFCA-44A3-2640-B350-70AB10411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967" y="1730514"/>
            <a:ext cx="6333033" cy="42164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331BD9B-1439-6348-8459-B3008F369E09}"/>
              </a:ext>
            </a:extLst>
          </p:cNvPr>
          <p:cNvSpPr txBox="1"/>
          <p:nvPr/>
        </p:nvSpPr>
        <p:spPr>
          <a:xfrm>
            <a:off x="5858967" y="5946914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@RURITAGE </a:t>
            </a:r>
            <a:r>
              <a:rPr lang="en-GB" i="1" dirty="0" err="1"/>
              <a:t>photocontest</a:t>
            </a:r>
            <a:r>
              <a:rPr lang="en-GB" i="1" dirty="0"/>
              <a:t> – credits </a:t>
            </a:r>
            <a:r>
              <a:rPr lang="en-GB" i="1" dirty="0" err="1"/>
              <a:t>Doerwald</a:t>
            </a:r>
            <a:r>
              <a:rPr lang="en-GB" i="1" dirty="0"/>
              <a:t> Bernd</a:t>
            </a:r>
          </a:p>
        </p:txBody>
      </p:sp>
    </p:spTree>
    <p:extLst>
      <p:ext uri="{BB962C8B-B14F-4D97-AF65-F5344CB8AC3E}">
        <p14:creationId xmlns:p14="http://schemas.microsoft.com/office/powerpoint/2010/main" val="124262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 herd of cattle walking across a body of water&#10;&#10;Description generated with high confidence">
            <a:extLst>
              <a:ext uri="{FF2B5EF4-FFF2-40B4-BE49-F238E27FC236}">
                <a16:creationId xmlns:a16="http://schemas.microsoft.com/office/drawing/2014/main" id="{8BEC67C7-F381-4441-B630-0C68857834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9272" y="2013313"/>
            <a:ext cx="6522708" cy="3669029"/>
          </a:xfrm>
          <a:prstGeom prst="rect">
            <a:avLst/>
          </a:prstGeom>
        </p:spPr>
      </p:pic>
      <p:graphicFrame>
        <p:nvGraphicFramePr>
          <p:cNvPr id="126" name="Google Shape;118;p6">
            <a:extLst>
              <a:ext uri="{FF2B5EF4-FFF2-40B4-BE49-F238E27FC236}">
                <a16:creationId xmlns:a16="http://schemas.microsoft.com/office/drawing/2014/main" id="{427234C0-18F2-09F3-ACC0-269F6524EC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3017408"/>
              </p:ext>
            </p:extLst>
          </p:nvPr>
        </p:nvGraphicFramePr>
        <p:xfrm>
          <a:off x="324579" y="1175658"/>
          <a:ext cx="5344693" cy="4880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Rettangolo 1">
            <a:extLst>
              <a:ext uri="{FF2B5EF4-FFF2-40B4-BE49-F238E27FC236}">
                <a16:creationId xmlns:a16="http://schemas.microsoft.com/office/drawing/2014/main" id="{37DA79B3-C488-C742-862B-839944C0EADA}"/>
              </a:ext>
            </a:extLst>
          </p:cNvPr>
          <p:cNvSpPr/>
          <p:nvPr/>
        </p:nvSpPr>
        <p:spPr>
          <a:xfrm>
            <a:off x="324579" y="1175658"/>
            <a:ext cx="3844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000"/>
            </a:pPr>
            <a:r>
              <a:rPr lang="it-IT" sz="2000" b="1" dirty="0">
                <a:solidFill>
                  <a:schemeClr val="dk1"/>
                </a:solidFill>
              </a:rPr>
              <a:t>R&amp;I </a:t>
            </a:r>
            <a:r>
              <a:rPr lang="it-IT" sz="2000" b="1" dirty="0" err="1">
                <a:solidFill>
                  <a:schemeClr val="dk1"/>
                </a:solidFill>
              </a:rPr>
              <a:t>ecosystems</a:t>
            </a:r>
            <a:r>
              <a:rPr lang="it-IT" sz="2000" b="1" dirty="0">
                <a:solidFill>
                  <a:schemeClr val="dk1"/>
                </a:solidFill>
              </a:rPr>
              <a:t> in </a:t>
            </a:r>
            <a:r>
              <a:rPr lang="it-IT" sz="2000" b="1" dirty="0" err="1">
                <a:solidFill>
                  <a:schemeClr val="dk1"/>
                </a:solidFill>
              </a:rPr>
              <a:t>rural</a:t>
            </a:r>
            <a:r>
              <a:rPr lang="it-IT" sz="2000" b="1" dirty="0">
                <a:solidFill>
                  <a:schemeClr val="dk1"/>
                </a:solidFill>
              </a:rPr>
              <a:t> </a:t>
            </a:r>
            <a:r>
              <a:rPr lang="it-IT" sz="2000" b="1" dirty="0" err="1">
                <a:solidFill>
                  <a:schemeClr val="dk1"/>
                </a:solidFill>
              </a:rPr>
              <a:t>areas</a:t>
            </a:r>
            <a:endParaRPr lang="it-IT" sz="2000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45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9" y="1440646"/>
            <a:ext cx="4334508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Multi-stakeholder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collaboration</a:t>
            </a:r>
            <a:endParaRPr lang="it-IT" sz="2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Entrepreneurs</a:t>
            </a:r>
          </a:p>
          <a:p>
            <a:pPr marL="0" lvl="0" indent="0" algn="l">
              <a:spcBef>
                <a:spcPts val="0"/>
              </a:spcBef>
              <a:buSzPts val="2000"/>
            </a:pPr>
            <a:r>
              <a:rPr lang="en-IE" sz="2000" kern="12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Community and civil society</a:t>
            </a:r>
          </a:p>
          <a:p>
            <a:pPr marL="0" lvl="0" indent="0" algn="l">
              <a:spcBef>
                <a:spcPts val="0"/>
              </a:spcBef>
              <a:buSzPts val="2000"/>
            </a:pPr>
            <a:endParaRPr lang="en-IE" sz="2000" kern="120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Develop System Thinking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Nurture Collaboration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Promote capacity building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Develop a sense of belonging</a:t>
            </a:r>
          </a:p>
          <a:p>
            <a:pPr marL="387350" indent="-342900" algn="l">
              <a:buClr>
                <a:schemeClr val="accent4"/>
              </a:buClr>
              <a:buFont typeface="Wingdings" pitchFamily="2" charset="2"/>
              <a:buChar char="Ø"/>
            </a:pPr>
            <a:endParaRPr lang="it-IT" sz="20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43A1388-3343-A740-A5B3-C24681D3A501}"/>
              </a:ext>
            </a:extLst>
          </p:cNvPr>
          <p:cNvSpPr txBox="1"/>
          <p:nvPr/>
        </p:nvSpPr>
        <p:spPr>
          <a:xfrm>
            <a:off x="4760344" y="5995808"/>
            <a:ext cx="3185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@RURITAGE </a:t>
            </a:r>
            <a:r>
              <a:rPr lang="it-IT" i="1" dirty="0" err="1"/>
              <a:t>Ruritania</a:t>
            </a:r>
            <a:r>
              <a:rPr lang="it-IT" i="1" dirty="0"/>
              <a:t> </a:t>
            </a:r>
            <a:r>
              <a:rPr lang="it-IT" i="1" dirty="0" err="1"/>
              <a:t>serious</a:t>
            </a:r>
            <a:r>
              <a:rPr lang="it-IT" i="1" dirty="0"/>
              <a:t> game</a:t>
            </a:r>
          </a:p>
          <a:p>
            <a:r>
              <a:rPr lang="en-GB" dirty="0"/>
              <a:t> </a:t>
            </a:r>
          </a:p>
        </p:txBody>
      </p:sp>
      <p:pic>
        <p:nvPicPr>
          <p:cNvPr id="5" name="Immagine 7" descr="Immagine che contiene testo, persona, gruppo, parecchi&#10;&#10;Descrizione generata automaticamente">
            <a:extLst>
              <a:ext uri="{FF2B5EF4-FFF2-40B4-BE49-F238E27FC236}">
                <a16:creationId xmlns:a16="http://schemas.microsoft.com/office/drawing/2014/main" id="{A5A5B9D3-A752-D549-8C66-956D4F615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2254" y="1730514"/>
            <a:ext cx="7065167" cy="426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76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24579" y="1440646"/>
            <a:ext cx="6076222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Barriers</a:t>
            </a:r>
            <a:endParaRPr lang="it-IT" sz="2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Governemental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Organisational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Lack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of personal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(human capital)</a:t>
            </a: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Lack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infrastructure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Multiple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with multiple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contrasting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interests</a:t>
            </a: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400050" indent="-400050" algn="l">
              <a:buClr>
                <a:schemeClr val="accent4"/>
              </a:buClr>
              <a:buFont typeface="Wingdings" pitchFamily="2" charset="2"/>
              <a:buChar char="Ø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3FB14B0-D070-D943-AC27-852595599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1843" y="1231712"/>
            <a:ext cx="6450157" cy="483761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F7E87DC-3EF8-A843-858D-BF4D53D32B98}"/>
              </a:ext>
            </a:extLst>
          </p:cNvPr>
          <p:cNvSpPr txBox="1"/>
          <p:nvPr/>
        </p:nvSpPr>
        <p:spPr>
          <a:xfrm>
            <a:off x="4961708" y="6124375"/>
            <a:ext cx="489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/>
              <a:t>@RURITAGE </a:t>
            </a:r>
            <a:r>
              <a:rPr lang="en-GB" i="1" dirty="0" err="1"/>
              <a:t>photocontest</a:t>
            </a:r>
            <a:r>
              <a:rPr lang="en-GB" i="1" dirty="0"/>
              <a:t> – credits Mauro </a:t>
            </a:r>
            <a:r>
              <a:rPr lang="en-GB" i="1" dirty="0" err="1"/>
              <a:t>Corinti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653426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257766"/>
            <a:ext cx="5782851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sz="2000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Human Capital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increase people's knowledge, skills and motivation</a:t>
            </a: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Attract people (salary?)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Leave no one behind </a:t>
            </a: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Fill the digital divide between urban and rural areas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Social Capital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Adopt a participatory governance model: boost cooperation between institutions, communities, businesses, trade unions, schools, and voluntary organisations</a:t>
            </a: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Develop integrated policies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Promote formal and informal partnerships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sz="2000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7A2A565-AD63-1748-9A3E-0DA0D6FA3CE5}"/>
              </a:ext>
            </a:extLst>
          </p:cNvPr>
          <p:cNvSpPr txBox="1"/>
          <p:nvPr/>
        </p:nvSpPr>
        <p:spPr>
          <a:xfrm>
            <a:off x="6141711" y="5871028"/>
            <a:ext cx="5629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@RURITAGE </a:t>
            </a:r>
            <a:r>
              <a:rPr lang="en-GB" i="1" dirty="0" err="1"/>
              <a:t>photocontest</a:t>
            </a:r>
            <a:r>
              <a:rPr lang="en-GB" i="1" dirty="0"/>
              <a:t> – credits </a:t>
            </a:r>
            <a:r>
              <a:rPr lang="it-IT" dirty="0" err="1"/>
              <a:t>Efstratios</a:t>
            </a:r>
            <a:r>
              <a:rPr lang="it-IT" dirty="0"/>
              <a:t> </a:t>
            </a:r>
            <a:r>
              <a:rPr lang="it-IT" dirty="0" err="1"/>
              <a:t>Kapetanas</a:t>
            </a:r>
            <a:endParaRPr lang="en-GB" i="1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64978C1-E4ED-104B-9883-8D2013BE1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1711" y="1837502"/>
            <a:ext cx="6050289" cy="40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29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subTitle" idx="1"/>
          </p:nvPr>
        </p:nvSpPr>
        <p:spPr>
          <a:xfrm>
            <a:off x="313149" y="1166326"/>
            <a:ext cx="4505594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Enabling</a:t>
            </a:r>
            <a:r>
              <a:rPr lang="it-IT" sz="2000" b="1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it-IT" sz="2000" b="1" i="0" u="none" strike="noStrike" cap="none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conditions</a:t>
            </a:r>
            <a:endParaRPr lang="it-IT" sz="2000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lang="it-IT" sz="20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Cultural Capital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exploit digital interaction and promote small-scale open- air events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lvl="1" indent="-9525" algn="l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ensure a variety of cultural participation thanks to citizens’ proximity 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D35150B-B3AA-0C49-874A-238BDBACAE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315" y="3636161"/>
            <a:ext cx="9463314" cy="3456034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D26C5E8E-C01F-BA40-8A5F-5700A6D1FC6A}"/>
              </a:ext>
            </a:extLst>
          </p:cNvPr>
          <p:cNvSpPr/>
          <p:nvPr/>
        </p:nvSpPr>
        <p:spPr>
          <a:xfrm>
            <a:off x="5158736" y="1807280"/>
            <a:ext cx="70332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Natural Capital</a:t>
            </a:r>
          </a:p>
          <a:p>
            <a:pPr marL="542925" lvl="1" indent="-9525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boost the development of a new form of slow tourism</a:t>
            </a:r>
          </a:p>
          <a:p>
            <a:pPr marL="542925" lvl="1" indent="-9525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raise awareness on the links between human and ecosystems’ health </a:t>
            </a:r>
          </a:p>
          <a:p>
            <a:pPr marL="542925" lvl="2" indent="-9525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invest in green infrastructure and slow mobility infrastructure</a:t>
            </a:r>
          </a:p>
          <a:p>
            <a:pPr marL="542925" lvl="1" indent="-9525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rediscover local food production</a:t>
            </a:r>
            <a:endParaRPr lang="en-GB" sz="2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323AE71-ADAC-134A-8B89-35C3CC52CDD9}"/>
              </a:ext>
            </a:extLst>
          </p:cNvPr>
          <p:cNvSpPr txBox="1"/>
          <p:nvPr/>
        </p:nvSpPr>
        <p:spPr>
          <a:xfrm>
            <a:off x="10798629" y="6334780"/>
            <a:ext cx="4898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@RURITAGE </a:t>
            </a:r>
            <a:endParaRPr lang="it-IT" i="1" dirty="0"/>
          </a:p>
          <a:p>
            <a:r>
              <a:rPr lang="it-IT" i="1" dirty="0" err="1"/>
              <a:t>Credits</a:t>
            </a:r>
            <a:r>
              <a:rPr lang="it-IT" i="1" dirty="0"/>
              <a:t> </a:t>
            </a:r>
            <a:r>
              <a:rPr lang="it-IT" i="1" dirty="0" err="1"/>
              <a:t>WestBic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809817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Microsoft Office PowerPoint</Application>
  <PresentationFormat>Widescreen</PresentationFormat>
  <Paragraphs>102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 Theme</vt:lpstr>
      <vt:lpstr>PowerPoint Presentation</vt:lpstr>
      <vt:lpstr>Introduction of R&amp;I ecosystems in rural areas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Alexia van Uytvanck</cp:lastModifiedBy>
  <cp:revision>5</cp:revision>
  <dcterms:created xsi:type="dcterms:W3CDTF">2016-11-14T13:56:45Z</dcterms:created>
  <dcterms:modified xsi:type="dcterms:W3CDTF">2022-06-20T14:18:31Z</dcterms:modified>
</cp:coreProperties>
</file>