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32"/>
  </p:notesMasterIdLst>
  <p:sldIdLst>
    <p:sldId id="484" r:id="rId4"/>
    <p:sldId id="275" r:id="rId5"/>
    <p:sldId id="257" r:id="rId6"/>
    <p:sldId id="258" r:id="rId7"/>
    <p:sldId id="273" r:id="rId8"/>
    <p:sldId id="274" r:id="rId9"/>
    <p:sldId id="272" r:id="rId10"/>
    <p:sldId id="277" r:id="rId11"/>
    <p:sldId id="278" r:id="rId12"/>
    <p:sldId id="279" r:id="rId13"/>
    <p:sldId id="280" r:id="rId14"/>
    <p:sldId id="281" r:id="rId15"/>
    <p:sldId id="282" r:id="rId16"/>
    <p:sldId id="283" r:id="rId17"/>
    <p:sldId id="284" r:id="rId18"/>
    <p:sldId id="485" r:id="rId19"/>
    <p:sldId id="286" r:id="rId20"/>
    <p:sldId id="287" r:id="rId21"/>
    <p:sldId id="288" r:id="rId22"/>
    <p:sldId id="289" r:id="rId23"/>
    <p:sldId id="486" r:id="rId24"/>
    <p:sldId id="256" r:id="rId25"/>
    <p:sldId id="290" r:id="rId26"/>
    <p:sldId id="291" r:id="rId27"/>
    <p:sldId id="259" r:id="rId28"/>
    <p:sldId id="260" r:id="rId29"/>
    <p:sldId id="292" r:id="rId30"/>
    <p:sldId id="483" r:id="rId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F43"/>
    <a:srgbClr val="E0255A"/>
    <a:srgbClr val="681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53"/>
    <p:restoredTop sz="94694"/>
  </p:normalViewPr>
  <p:slideViewPr>
    <p:cSldViewPr snapToGrid="0">
      <p:cViewPr varScale="1">
        <p:scale>
          <a:sx n="60" d="100"/>
          <a:sy n="60" d="100"/>
        </p:scale>
        <p:origin x="560" y="6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AF1499-360A-43DC-83BA-9CC51B1A4733}" type="datetimeFigureOut">
              <a:rPr lang="fr-BE" smtClean="0"/>
              <a:t>13-06-22</a:t>
            </a:fld>
            <a:endParaRPr lang="fr-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13F67-51C8-4CFB-9E3C-6CC6536DE695}" type="slidenum">
              <a:rPr lang="fr-BE" smtClean="0"/>
              <a:t>‹#›</a:t>
            </a:fld>
            <a:endParaRPr lang="fr-BE"/>
          </a:p>
        </p:txBody>
      </p:sp>
    </p:spTree>
    <p:extLst>
      <p:ext uri="{BB962C8B-B14F-4D97-AF65-F5344CB8AC3E}">
        <p14:creationId xmlns:p14="http://schemas.microsoft.com/office/powerpoint/2010/main" val="2371198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dirty="0" err="1"/>
              <a:t>Ruralis</a:t>
            </a:r>
            <a:r>
              <a:rPr lang="it-IT" dirty="0"/>
              <a:t> al posto di </a:t>
            </a:r>
            <a:r>
              <a:rPr lang="it-IT" dirty="0" err="1"/>
              <a:t>SmartPricing</a:t>
            </a:r>
            <a:r>
              <a:rPr lang="it-IT" dirty="0"/>
              <a:t> -&gt; </a:t>
            </a:r>
            <a:r>
              <a:rPr lang="it-IT" dirty="0" err="1"/>
              <a:t>Municiplaties</a:t>
            </a:r>
            <a:r>
              <a:rPr lang="it-IT" dirty="0"/>
              <a:t>  Province  </a:t>
            </a:r>
            <a:r>
              <a:rPr lang="it-IT" dirty="0" err="1"/>
              <a:t>Region</a:t>
            </a:r>
            <a:r>
              <a:rPr lang="it-IT" dirty="0"/>
              <a:t> </a:t>
            </a: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981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904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9046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133eaacf4e0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g133eaacf4e0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9046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8748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it-IT" dirty="0"/>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it-IT" dirty="0"/>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6502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171450" lvl="0" indent="-171450" algn="l" rtl="0">
              <a:spcBef>
                <a:spcPts val="0"/>
              </a:spcBef>
              <a:spcAft>
                <a:spcPts val="0"/>
              </a:spcAft>
              <a:buFontTx/>
              <a:buChar char="-"/>
            </a:pPr>
            <a:endParaRPr lang="it-IT" dirty="0"/>
          </a:p>
          <a:p>
            <a:pPr marL="0" lvl="0" indent="0" algn="l" rtl="0">
              <a:spcBef>
                <a:spcPts val="0"/>
              </a:spcBef>
              <a:spcAft>
                <a:spcPts val="0"/>
              </a:spcAft>
              <a:buNone/>
            </a:pPr>
            <a:endParaRPr lang="it-IT" dirty="0"/>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3426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13-06-22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006690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13-06-22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64496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13-06-22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777534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1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7214929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95462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675986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5340606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9711595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052520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4733244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74125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13-06-22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3986025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3"/>
          <p:cNvSpPr>
            <a:spLocks noGrp="1"/>
          </p:cNvSpPr>
          <p:nvPr>
            <p:ph type="pic" idx="2"/>
          </p:nvPr>
        </p:nvSpPr>
        <p:spPr>
          <a:xfrm>
            <a:off x="5183188" y="987425"/>
            <a:ext cx="6172200" cy="4873625"/>
          </a:xfrm>
          <a:prstGeom prst="rect">
            <a:avLst/>
          </a:prstGeom>
          <a:noFill/>
          <a:ln>
            <a:noFill/>
          </a:ln>
        </p:spPr>
      </p:sp>
      <p:sp>
        <p:nvSpPr>
          <p:cNvPr id="68" name="Google Shape;68;p2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715724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750932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2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690812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16176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186262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042425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4661097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9832701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956665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3506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714F18-5F8D-498B-B124-FADE0289FDE3}" type="datetimeFigureOut">
              <a:rPr lang="fr-BE" smtClean="0"/>
              <a:t>13-06-22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1055320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689176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258575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902422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24400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714F18-5F8D-498B-B124-FADE0289FDE3}" type="datetimeFigureOut">
              <a:rPr lang="fr-BE" smtClean="0"/>
              <a:t>13-06-22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864410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714F18-5F8D-498B-B124-FADE0289FDE3}" type="datetimeFigureOut">
              <a:rPr lang="fr-BE" smtClean="0"/>
              <a:t>13-06-22</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79649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714F18-5F8D-498B-B124-FADE0289FDE3}" type="datetimeFigureOut">
              <a:rPr lang="fr-BE" smtClean="0"/>
              <a:t>13-06-22</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1249841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714F18-5F8D-498B-B124-FADE0289FDE3}" type="datetimeFigureOut">
              <a:rPr lang="fr-BE" smtClean="0"/>
              <a:t>13-06-22</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484719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13-06-22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408432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13-06-22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569766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t>13-06-22</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t>‹#›</a:t>
            </a:fld>
            <a:endParaRPr lang="fr-BE"/>
          </a:p>
        </p:txBody>
      </p:sp>
    </p:spTree>
    <p:extLst>
      <p:ext uri="{BB962C8B-B14F-4D97-AF65-F5344CB8AC3E}">
        <p14:creationId xmlns:p14="http://schemas.microsoft.com/office/powerpoint/2010/main" val="4124568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2815345594"/>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608398695"/>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0eyEgWvVDpU?feature=oembed" TargetMode="External"/><Relationship Id="rId5" Type="http://schemas.openxmlformats.org/officeDocument/2006/relationships/image" Target="../media/image10.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607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3"/>
          <p:cNvSpPr txBox="1">
            <a:spLocks noGrp="1"/>
          </p:cNvSpPr>
          <p:nvPr>
            <p:ph type="subTitle" idx="1"/>
          </p:nvPr>
        </p:nvSpPr>
        <p:spPr>
          <a:xfrm>
            <a:off x="441434" y="2276962"/>
            <a:ext cx="11529849" cy="2961342"/>
          </a:xfrm>
          <a:prstGeom prst="rect">
            <a:avLst/>
          </a:prstGeom>
          <a:noFill/>
          <a:ln>
            <a:noFill/>
          </a:ln>
        </p:spPr>
        <p:txBody>
          <a:bodyPr spcFirstLastPara="1" wrap="square" lIns="91425" tIns="45700" rIns="91425" bIns="45700" anchor="t" anchorCtr="0">
            <a:noAutofit/>
          </a:bodyPr>
          <a:lstStyle/>
          <a:p>
            <a:pPr marL="342900" indent="-342900" algn="l">
              <a:spcBef>
                <a:spcPts val="0"/>
              </a:spcBef>
              <a:buSzPts val="2000"/>
              <a:buFontTx/>
              <a:buChar char="-"/>
            </a:pPr>
            <a:r>
              <a:rPr lang="en-US" dirty="0">
                <a:latin typeface="Arial"/>
                <a:ea typeface="Arial"/>
                <a:cs typeface="Arial"/>
                <a:sym typeface="Arial"/>
              </a:rPr>
              <a:t>R</a:t>
            </a:r>
            <a:r>
              <a:rPr lang="en-US" b="0" i="0" u="none" strike="noStrike" cap="none" dirty="0">
                <a:solidFill>
                  <a:schemeClr val="dk1"/>
                </a:solidFill>
                <a:latin typeface="Arial"/>
                <a:ea typeface="Arial"/>
                <a:cs typeface="Arial"/>
                <a:sym typeface="Arial"/>
              </a:rPr>
              <a:t>aised in a small town in rural </a:t>
            </a:r>
            <a:r>
              <a:rPr lang="en-US" dirty="0">
                <a:latin typeface="Arial"/>
                <a:ea typeface="Arial"/>
                <a:cs typeface="Arial"/>
                <a:sym typeface="Arial"/>
              </a:rPr>
              <a:t>C</a:t>
            </a:r>
            <a:r>
              <a:rPr lang="en-US" b="0" i="0" u="none" strike="noStrike" cap="none" dirty="0">
                <a:solidFill>
                  <a:schemeClr val="dk1"/>
                </a:solidFill>
                <a:latin typeface="Arial"/>
                <a:ea typeface="Arial"/>
                <a:cs typeface="Arial"/>
                <a:sym typeface="Arial"/>
              </a:rPr>
              <a:t>ampania, Italy</a:t>
            </a:r>
          </a:p>
          <a:p>
            <a:pPr marL="0" indent="0" algn="l">
              <a:spcBef>
                <a:spcPts val="0"/>
              </a:spcBef>
              <a:buSzPts val="2000"/>
            </a:pPr>
            <a:endParaRPr lang="en-US" b="0" i="0" u="none" strike="noStrike" cap="none" dirty="0">
              <a:solidFill>
                <a:schemeClr val="dk1"/>
              </a:solidFill>
              <a:latin typeface="Arial"/>
              <a:ea typeface="Arial"/>
              <a:cs typeface="Arial"/>
              <a:sym typeface="Arial"/>
            </a:endParaRPr>
          </a:p>
          <a:p>
            <a:pPr marL="342900" indent="-342900" algn="l">
              <a:spcBef>
                <a:spcPts val="0"/>
              </a:spcBef>
              <a:buSzPts val="2000"/>
              <a:buFontTx/>
              <a:buChar char="-"/>
            </a:pPr>
            <a:r>
              <a:rPr lang="en-US" dirty="0">
                <a:solidFill>
                  <a:schemeClr val="tx1"/>
                </a:solidFill>
                <a:latin typeface="Arial"/>
                <a:ea typeface="Arial"/>
                <a:cs typeface="Arial"/>
                <a:sym typeface="Arial"/>
              </a:rPr>
              <a:t>Moved to Milan to start Business &amp; Economics studies </a:t>
            </a:r>
          </a:p>
          <a:p>
            <a:pPr marL="800100" lvl="1" indent="-342900" algn="l">
              <a:spcBef>
                <a:spcPts val="0"/>
              </a:spcBef>
              <a:buFontTx/>
              <a:buChar char="-"/>
            </a:pPr>
            <a:r>
              <a:rPr lang="en-US" sz="2400" dirty="0">
                <a:latin typeface="Arial"/>
                <a:cs typeface="Arial"/>
                <a:sym typeface="Arial"/>
              </a:rPr>
              <a:t>Completed 2 Erasmus+ programs in Latvia &amp; Spain </a:t>
            </a:r>
          </a:p>
          <a:p>
            <a:pPr marL="342900" indent="-342900" algn="l">
              <a:spcBef>
                <a:spcPts val="0"/>
              </a:spcBef>
              <a:buSzPts val="2000"/>
              <a:buFontTx/>
              <a:buChar char="-"/>
            </a:pPr>
            <a:endParaRPr lang="en-US" dirty="0">
              <a:latin typeface="Arial"/>
              <a:ea typeface="Arial"/>
              <a:cs typeface="Arial"/>
              <a:sym typeface="Arial"/>
            </a:endParaRPr>
          </a:p>
          <a:p>
            <a:pPr marL="342900" indent="-342900" algn="l">
              <a:spcBef>
                <a:spcPts val="0"/>
              </a:spcBef>
              <a:buSzPts val="2000"/>
              <a:buFontTx/>
              <a:buChar char="-"/>
            </a:pPr>
            <a:r>
              <a:rPr lang="en-US" dirty="0">
                <a:latin typeface="Arial"/>
                <a:ea typeface="Arial"/>
                <a:cs typeface="Arial"/>
                <a:sym typeface="Arial"/>
              </a:rPr>
              <a:t>After graduating I went to New York City to work in the travel &amp; tourism industry </a:t>
            </a:r>
          </a:p>
          <a:p>
            <a:pPr marL="342900" indent="-342900" algn="l">
              <a:spcBef>
                <a:spcPts val="0"/>
              </a:spcBef>
              <a:buSzPts val="2000"/>
              <a:buFontTx/>
              <a:buChar char="-"/>
            </a:pPr>
            <a:endParaRPr lang="en-US" dirty="0">
              <a:latin typeface="Arial"/>
              <a:ea typeface="Arial"/>
              <a:cs typeface="Arial"/>
              <a:sym typeface="Arial"/>
            </a:endParaRPr>
          </a:p>
          <a:p>
            <a:pPr marL="342900" indent="-342900" algn="l">
              <a:spcBef>
                <a:spcPts val="0"/>
              </a:spcBef>
              <a:buSzPts val="2000"/>
              <a:buFontTx/>
              <a:buChar char="-"/>
            </a:pPr>
            <a:r>
              <a:rPr lang="en-US" dirty="0">
                <a:latin typeface="Arial"/>
                <a:ea typeface="Arial"/>
                <a:cs typeface="Arial"/>
                <a:sym typeface="Arial"/>
              </a:rPr>
              <a:t>Left the USA after 2 years to start an MBA program in Germany &amp; Spain  </a:t>
            </a:r>
          </a:p>
          <a:p>
            <a:pPr marL="342900" indent="-342900" algn="l">
              <a:spcBef>
                <a:spcPts val="0"/>
              </a:spcBef>
              <a:buSzPts val="2000"/>
              <a:buFontTx/>
              <a:buChar char="-"/>
            </a:pPr>
            <a:endParaRPr lang="en-US" dirty="0">
              <a:latin typeface="Arial"/>
              <a:ea typeface="Arial"/>
              <a:cs typeface="Arial"/>
              <a:sym typeface="Arial"/>
            </a:endParaRPr>
          </a:p>
          <a:p>
            <a:pPr marL="342900" indent="-342900" algn="l">
              <a:spcBef>
                <a:spcPts val="0"/>
              </a:spcBef>
              <a:buSzPts val="2000"/>
              <a:buFontTx/>
              <a:buChar char="-"/>
            </a:pPr>
            <a:r>
              <a:rPr lang="en-US" dirty="0">
                <a:latin typeface="Arial"/>
                <a:ea typeface="Arial"/>
                <a:cs typeface="Arial"/>
                <a:sym typeface="Arial"/>
              </a:rPr>
              <a:t>Started a travel company with €0 investments in rural Campania, Italy</a:t>
            </a:r>
            <a:endParaRPr lang="en-US" b="0" i="0" u="none" strike="noStrike" cap="none" dirty="0">
              <a:solidFill>
                <a:schemeClr val="dk1"/>
              </a:solidFill>
              <a:latin typeface="Arial"/>
              <a:ea typeface="Arial"/>
              <a:cs typeface="Arial"/>
              <a:sym typeface="Arial"/>
            </a:endParaRPr>
          </a:p>
        </p:txBody>
      </p:sp>
      <p:sp>
        <p:nvSpPr>
          <p:cNvPr id="99" name="Google Shape;99;p3"/>
          <p:cNvSpPr txBox="1">
            <a:spLocks noGrp="1"/>
          </p:cNvSpPr>
          <p:nvPr>
            <p:ph type="ctrTitle"/>
          </p:nvPr>
        </p:nvSpPr>
        <p:spPr>
          <a:xfrm>
            <a:off x="220717" y="-350873"/>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My story</a:t>
            </a:r>
            <a:endParaRPr b="1" dirty="0"/>
          </a:p>
        </p:txBody>
      </p:sp>
      <p:sp>
        <p:nvSpPr>
          <p:cNvPr id="100" name="Google Shape;100;p3"/>
          <p:cNvSpPr txBox="1"/>
          <p:nvPr/>
        </p:nvSpPr>
        <p:spPr>
          <a:xfrm>
            <a:off x="220717" y="1353874"/>
            <a:ext cx="10515600"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dirty="0">
                <a:ln>
                  <a:noFill/>
                </a:ln>
                <a:solidFill>
                  <a:srgbClr val="485F43"/>
                </a:solidFill>
                <a:effectLst/>
                <a:uLnTx/>
                <a:uFillTx/>
                <a:latin typeface="Arial"/>
                <a:cs typeface="Arial"/>
                <a:sym typeface="Arial"/>
              </a:rPr>
              <a:t>The </a:t>
            </a:r>
            <a:r>
              <a:rPr kumimoji="0" lang="en-US" sz="3000" b="0" i="0" u="none" strike="noStrike" kern="0" cap="none" spc="0" normalizeH="0" baseline="0" noProof="0" dirty="0">
                <a:ln>
                  <a:noFill/>
                </a:ln>
                <a:solidFill>
                  <a:srgbClr val="485F43"/>
                </a:solidFill>
                <a:effectLst/>
                <a:uLnTx/>
                <a:uFillTx/>
                <a:latin typeface="Arial"/>
                <a:cs typeface="Arial"/>
                <a:sym typeface="Arial"/>
              </a:rPr>
              <a:t>beginning</a:t>
            </a:r>
            <a:r>
              <a:rPr kumimoji="0" lang="it-IT" sz="3000" b="0" i="0" u="none" strike="noStrike" kern="0" cap="none" spc="0" normalizeH="0" baseline="0" noProof="0" dirty="0">
                <a:ln>
                  <a:noFill/>
                </a:ln>
                <a:solidFill>
                  <a:srgbClr val="485F43"/>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3"/>
          <p:cNvSpPr txBox="1">
            <a:spLocks noGrp="1"/>
          </p:cNvSpPr>
          <p:nvPr>
            <p:ph type="subTitle" idx="1"/>
          </p:nvPr>
        </p:nvSpPr>
        <p:spPr>
          <a:xfrm>
            <a:off x="441434" y="1876642"/>
            <a:ext cx="11529849" cy="3255409"/>
          </a:xfrm>
          <a:prstGeom prst="rect">
            <a:avLst/>
          </a:prstGeom>
          <a:noFill/>
          <a:ln>
            <a:noFill/>
          </a:ln>
        </p:spPr>
        <p:txBody>
          <a:bodyPr spcFirstLastPara="1" wrap="square" lIns="91425" tIns="45700" rIns="91425" bIns="45700" anchor="t" anchorCtr="0">
            <a:noAutofit/>
          </a:bodyPr>
          <a:lstStyle/>
          <a:p>
            <a:pPr marL="342900" indent="-342900" algn="l">
              <a:spcBef>
                <a:spcPts val="0"/>
              </a:spcBef>
              <a:buSzPts val="2000"/>
              <a:buFontTx/>
              <a:buChar char="-"/>
            </a:pPr>
            <a:r>
              <a:rPr lang="en-US" dirty="0">
                <a:latin typeface="Arial"/>
                <a:cs typeface="Arial"/>
                <a:sym typeface="Arial"/>
              </a:rPr>
              <a:t>Started </a:t>
            </a:r>
            <a:r>
              <a:rPr lang="en-US" dirty="0" err="1">
                <a:latin typeface="Arial"/>
                <a:cs typeface="Arial"/>
                <a:sym typeface="Arial"/>
              </a:rPr>
              <a:t>Ruralis.com</a:t>
            </a:r>
            <a:r>
              <a:rPr lang="en-US" dirty="0">
                <a:latin typeface="Arial"/>
                <a:cs typeface="Arial"/>
                <a:sym typeface="Arial"/>
              </a:rPr>
              <a:t> during the global pandemic</a:t>
            </a:r>
          </a:p>
          <a:p>
            <a:pPr marL="342900" indent="-342900" algn="l">
              <a:spcBef>
                <a:spcPts val="0"/>
              </a:spcBef>
              <a:buSzPts val="2000"/>
              <a:buFontTx/>
              <a:buChar char="-"/>
            </a:pPr>
            <a:endParaRPr lang="en-US" dirty="0">
              <a:latin typeface="Arial"/>
              <a:cs typeface="Arial"/>
              <a:sym typeface="Arial"/>
            </a:endParaRPr>
          </a:p>
          <a:p>
            <a:pPr marL="342900" indent="-342900" algn="l">
              <a:spcBef>
                <a:spcPts val="0"/>
              </a:spcBef>
              <a:buSzPts val="2000"/>
              <a:buFontTx/>
              <a:buChar char="-"/>
            </a:pPr>
            <a:r>
              <a:rPr lang="en-US" dirty="0">
                <a:latin typeface="Arial"/>
                <a:cs typeface="Arial"/>
                <a:sym typeface="Arial"/>
              </a:rPr>
              <a:t>Big challenges </a:t>
            </a:r>
          </a:p>
          <a:p>
            <a:pPr marL="800100" lvl="1" indent="-342900" algn="l">
              <a:spcBef>
                <a:spcPts val="0"/>
              </a:spcBef>
              <a:buFontTx/>
              <a:buChar char="-"/>
            </a:pPr>
            <a:r>
              <a:rPr lang="en-US" sz="2400" dirty="0">
                <a:latin typeface="Arial"/>
                <a:cs typeface="Arial"/>
                <a:sym typeface="Arial"/>
              </a:rPr>
              <a:t> Service Providers, Bureaucracy, Suppliers, Human Resources, Internet, Access to Capital  </a:t>
            </a:r>
          </a:p>
          <a:p>
            <a:pPr marL="0" indent="0" algn="l">
              <a:spcBef>
                <a:spcPts val="0"/>
              </a:spcBef>
              <a:buSzPts val="2000"/>
            </a:pPr>
            <a:endParaRPr lang="en-US" dirty="0">
              <a:latin typeface="Arial"/>
              <a:cs typeface="Arial"/>
              <a:sym typeface="Arial"/>
            </a:endParaRPr>
          </a:p>
          <a:p>
            <a:pPr marL="342900" indent="-342900" algn="l">
              <a:spcBef>
                <a:spcPts val="0"/>
              </a:spcBef>
              <a:buSzPts val="2000"/>
              <a:buFontTx/>
              <a:buChar char="-"/>
            </a:pPr>
            <a:r>
              <a:rPr lang="en-US" dirty="0">
                <a:latin typeface="Arial"/>
                <a:cs typeface="Arial"/>
                <a:sym typeface="Arial"/>
              </a:rPr>
              <a:t>Success despite challenges</a:t>
            </a:r>
          </a:p>
          <a:p>
            <a:pPr marL="800100" lvl="1" indent="-342900" algn="l">
              <a:spcBef>
                <a:spcPts val="0"/>
              </a:spcBef>
              <a:buFontTx/>
              <a:buChar char="-"/>
            </a:pPr>
            <a:r>
              <a:rPr lang="en-US" sz="2400" dirty="0">
                <a:latin typeface="Arial"/>
                <a:cs typeface="Arial"/>
                <a:sym typeface="Arial"/>
              </a:rPr>
              <a:t>2020 to 2021: revenue growth of 534%, hosted 1000+ tourists</a:t>
            </a:r>
          </a:p>
          <a:p>
            <a:pPr marL="800100" lvl="1" indent="-342900" algn="l">
              <a:spcBef>
                <a:spcPts val="0"/>
              </a:spcBef>
              <a:buFontTx/>
              <a:buChar char="-"/>
            </a:pPr>
            <a:r>
              <a:rPr lang="en-US" sz="2400" dirty="0">
                <a:latin typeface="Arial"/>
                <a:cs typeface="Arial"/>
                <a:sym typeface="Arial"/>
              </a:rPr>
              <a:t>2021 to 2022: expected revenue growth of 400%, expecting 5000+ tourists</a:t>
            </a:r>
          </a:p>
          <a:p>
            <a:pPr marL="800100" lvl="1" indent="-342900" algn="l">
              <a:spcBef>
                <a:spcPts val="0"/>
              </a:spcBef>
              <a:buFontTx/>
              <a:buChar char="-"/>
            </a:pPr>
            <a:r>
              <a:rPr lang="en-US" sz="2400" dirty="0">
                <a:latin typeface="Arial"/>
                <a:cs typeface="Arial"/>
                <a:sym typeface="Arial"/>
              </a:rPr>
              <a:t>Team of 8 employees </a:t>
            </a:r>
          </a:p>
          <a:p>
            <a:pPr marL="0" indent="0" algn="l">
              <a:spcBef>
                <a:spcPts val="0"/>
              </a:spcBef>
              <a:buSzPts val="2000"/>
            </a:pPr>
            <a:endParaRPr lang="en-US" dirty="0">
              <a:latin typeface="Arial"/>
              <a:cs typeface="Arial"/>
              <a:sym typeface="Arial"/>
            </a:endParaRPr>
          </a:p>
          <a:p>
            <a:pPr marL="342900" indent="-342900" algn="l">
              <a:spcBef>
                <a:spcPts val="0"/>
              </a:spcBef>
              <a:buSzPts val="2000"/>
              <a:buFontTx/>
              <a:buChar char="-"/>
            </a:pPr>
            <a:r>
              <a:rPr lang="en-US" dirty="0">
                <a:latin typeface="Arial"/>
                <a:cs typeface="Arial"/>
                <a:sym typeface="Arial"/>
              </a:rPr>
              <a:t>Leader in rural development travel industry in Italy</a:t>
            </a:r>
          </a:p>
        </p:txBody>
      </p:sp>
      <p:sp>
        <p:nvSpPr>
          <p:cNvPr id="99" name="Google Shape;99;p3"/>
          <p:cNvSpPr txBox="1">
            <a:spLocks noGrp="1"/>
          </p:cNvSpPr>
          <p:nvPr>
            <p:ph type="ctrTitle"/>
          </p:nvPr>
        </p:nvSpPr>
        <p:spPr>
          <a:xfrm>
            <a:off x="220717" y="-223293"/>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My story</a:t>
            </a:r>
            <a:endParaRPr b="1" dirty="0"/>
          </a:p>
        </p:txBody>
      </p:sp>
      <p:sp>
        <p:nvSpPr>
          <p:cNvPr id="100" name="Google Shape;100;p3"/>
          <p:cNvSpPr txBox="1"/>
          <p:nvPr/>
        </p:nvSpPr>
        <p:spPr>
          <a:xfrm>
            <a:off x="220717" y="1258179"/>
            <a:ext cx="10515600"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en-US" sz="3000" b="0" i="0" u="none" strike="noStrike" kern="0" cap="none" spc="0" normalizeH="0" baseline="0" noProof="0" dirty="0">
                <a:ln>
                  <a:noFill/>
                </a:ln>
                <a:solidFill>
                  <a:srgbClr val="485F43"/>
                </a:solidFill>
                <a:effectLst/>
                <a:uLnTx/>
                <a:uFillTx/>
                <a:latin typeface="Arial"/>
                <a:cs typeface="Arial"/>
                <a:sym typeface="Arial"/>
              </a:rPr>
              <a:t>Past years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89477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9" name="Google Shape;99;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err="1">
                <a:latin typeface="Arial"/>
                <a:cs typeface="Arial"/>
                <a:sym typeface="Arial"/>
              </a:rPr>
              <a:t>Ruralis.com</a:t>
            </a:r>
            <a:r>
              <a:rPr lang="it-IT" sz="4500" dirty="0">
                <a:latin typeface="Arial"/>
                <a:cs typeface="Arial"/>
                <a:sym typeface="Arial"/>
              </a:rPr>
              <a:t> </a:t>
            </a:r>
            <a:endParaRPr dirty="0"/>
          </a:p>
        </p:txBody>
      </p:sp>
      <p:sp>
        <p:nvSpPr>
          <p:cNvPr id="100" name="Google Shape;100;p3"/>
          <p:cNvSpPr txBox="1"/>
          <p:nvPr/>
        </p:nvSpPr>
        <p:spPr>
          <a:xfrm>
            <a:off x="220717" y="1523999"/>
            <a:ext cx="10515600"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dirty="0">
                <a:ln>
                  <a:noFill/>
                </a:ln>
                <a:solidFill>
                  <a:srgbClr val="485F43"/>
                </a:solidFill>
                <a:effectLst/>
                <a:uLnTx/>
                <a:uFillTx/>
                <a:latin typeface="Arial"/>
                <a:cs typeface="Arial"/>
                <a:sym typeface="Arial"/>
              </a:rPr>
              <a:t>Business Model  </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13" name="Immagine 12">
            <a:extLst>
              <a:ext uri="{FF2B5EF4-FFF2-40B4-BE49-F238E27FC236}">
                <a16:creationId xmlns:a16="http://schemas.microsoft.com/office/drawing/2014/main" id="{DFF1657C-0C5B-09EC-47A1-1E2B0AB5BF55}"/>
              </a:ext>
            </a:extLst>
          </p:cNvPr>
          <p:cNvPicPr>
            <a:picLocks noChangeAspect="1"/>
          </p:cNvPicPr>
          <p:nvPr/>
        </p:nvPicPr>
        <p:blipFill rotWithShape="1">
          <a:blip r:embed="rId4"/>
          <a:srcRect l="3047" t="15275" r="6142" b="10550"/>
          <a:stretch/>
        </p:blipFill>
        <p:spPr>
          <a:xfrm>
            <a:off x="3262132" y="1777285"/>
            <a:ext cx="8709151" cy="4001441"/>
          </a:xfrm>
          <a:prstGeom prst="rect">
            <a:avLst/>
          </a:prstGeom>
        </p:spPr>
      </p:pic>
    </p:spTree>
    <p:extLst>
      <p:ext uri="{BB962C8B-B14F-4D97-AF65-F5344CB8AC3E}">
        <p14:creationId xmlns:p14="http://schemas.microsoft.com/office/powerpoint/2010/main" val="1936426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9" name="Google Shape;99;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err="1">
                <a:latin typeface="Arial"/>
                <a:cs typeface="Arial"/>
                <a:sym typeface="Arial"/>
              </a:rPr>
              <a:t>Ruralis.com</a:t>
            </a:r>
            <a:r>
              <a:rPr lang="it-IT" sz="4500" dirty="0">
                <a:latin typeface="Arial"/>
                <a:cs typeface="Arial"/>
                <a:sym typeface="Arial"/>
              </a:rPr>
              <a:t> </a:t>
            </a:r>
            <a:endParaRPr dirty="0"/>
          </a:p>
        </p:txBody>
      </p:sp>
      <p:pic>
        <p:nvPicPr>
          <p:cNvPr id="7" name="Immagine 6">
            <a:extLst>
              <a:ext uri="{FF2B5EF4-FFF2-40B4-BE49-F238E27FC236}">
                <a16:creationId xmlns:a16="http://schemas.microsoft.com/office/drawing/2014/main" id="{E53A79AC-C3A3-E45D-D152-531D47AC0A24}"/>
              </a:ext>
            </a:extLst>
          </p:cNvPr>
          <p:cNvPicPr>
            <a:picLocks noChangeAspect="1"/>
          </p:cNvPicPr>
          <p:nvPr/>
        </p:nvPicPr>
        <p:blipFill rotWithShape="1">
          <a:blip r:embed="rId4"/>
          <a:srcRect l="3865" t="9959" r="1398" b="11918"/>
          <a:stretch/>
        </p:blipFill>
        <p:spPr>
          <a:xfrm>
            <a:off x="4024832" y="296215"/>
            <a:ext cx="7501759" cy="5494246"/>
          </a:xfrm>
          <a:prstGeom prst="rect">
            <a:avLst/>
          </a:prstGeom>
        </p:spPr>
      </p:pic>
      <p:sp>
        <p:nvSpPr>
          <p:cNvPr id="8" name="Google Shape;100;p3">
            <a:extLst>
              <a:ext uri="{FF2B5EF4-FFF2-40B4-BE49-F238E27FC236}">
                <a16:creationId xmlns:a16="http://schemas.microsoft.com/office/drawing/2014/main" id="{2DC973CA-5218-12A8-3058-1DCAA77BA125}"/>
              </a:ext>
            </a:extLst>
          </p:cNvPr>
          <p:cNvSpPr txBox="1"/>
          <p:nvPr/>
        </p:nvSpPr>
        <p:spPr>
          <a:xfrm>
            <a:off x="220717" y="1523999"/>
            <a:ext cx="10515600"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it-IT" sz="3000" b="0" i="0" u="none" strike="noStrike" kern="0" cap="none" spc="0" normalizeH="0" baseline="0" noProof="0" dirty="0">
                <a:ln>
                  <a:noFill/>
                </a:ln>
                <a:solidFill>
                  <a:srgbClr val="485F43"/>
                </a:solidFill>
                <a:effectLst/>
                <a:uLnTx/>
                <a:uFillTx/>
                <a:latin typeface="Arial"/>
                <a:cs typeface="Arial"/>
                <a:sym typeface="Arial"/>
              </a:rPr>
              <a:t>Rural Development</a:t>
            </a:r>
            <a:endParaRPr kumimoji="0" lang="it-IT"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85018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4" name="Google Shape;124;p7"/>
          <p:cNvSpPr txBox="1"/>
          <p:nvPr/>
        </p:nvSpPr>
        <p:spPr>
          <a:xfrm>
            <a:off x="262610" y="1470025"/>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entrepreneur’s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0" y="1927943"/>
            <a:ext cx="11719774" cy="3724056"/>
          </a:xfrm>
          <a:prstGeom prst="rect">
            <a:avLst/>
          </a:prstGeom>
          <a:no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lang="en-US" sz="2000" b="0" i="0" u="none" strike="noStrike" kern="0" cap="none" spc="0" normalizeH="0" baseline="0" noProof="0" dirty="0">
              <a:ln>
                <a:noFill/>
              </a:ln>
              <a:solidFill>
                <a:srgbClr val="000000"/>
              </a:solidFill>
              <a:effectLst/>
              <a:uLnTx/>
              <a:uFillTx/>
              <a:latin typeface="Calibri"/>
              <a:cs typeface="Calibri"/>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Arial"/>
                <a:cs typeface="Arial"/>
                <a:sym typeface="Calibri"/>
              </a:rPr>
              <a:t>Direct funding from the EU | Separate fund for Young Rural Entrepreneurs </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Arial"/>
                <a:cs typeface="Arial"/>
                <a:sym typeface="Calibri"/>
              </a:rPr>
              <a:t>Reverse and prevent brain drain</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Arial"/>
                <a:cs typeface="Arial"/>
                <a:sym typeface="Calibri"/>
              </a:rPr>
              <a:t>Preserve and conserve natural resources and ecosystems</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Arial"/>
                <a:cs typeface="Arial"/>
                <a:sym typeface="Calibri"/>
              </a:rPr>
              <a:t>Modern Infrastructure </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Arial"/>
                <a:cs typeface="Arial"/>
                <a:sym typeface="Calibri"/>
              </a:rPr>
              <a:t>Happiness</a:t>
            </a:r>
          </a:p>
        </p:txBody>
      </p:sp>
      <p:sp>
        <p:nvSpPr>
          <p:cNvPr id="126" name="Google Shape;126;p7"/>
          <p:cNvSpPr txBox="1">
            <a:spLocks noGrp="1"/>
          </p:cNvSpPr>
          <p:nvPr>
            <p:ph type="ctrTitle"/>
          </p:nvPr>
        </p:nvSpPr>
        <p:spPr>
          <a:xfrm>
            <a:off x="236852"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Rural aspirations for 2040</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4" name="Google Shape;124;p7"/>
          <p:cNvSpPr txBox="1"/>
          <p:nvPr/>
        </p:nvSpPr>
        <p:spPr>
          <a:xfrm>
            <a:off x="261311" y="1367631"/>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entrepreneur’s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0" y="2090192"/>
            <a:ext cx="11912959" cy="2677616"/>
          </a:xfrm>
          <a:prstGeom prst="rect">
            <a:avLst/>
          </a:prstGeom>
          <a:noFill/>
          <a:ln>
            <a:noFill/>
          </a:ln>
        </p:spPr>
        <p:txBody>
          <a:bodyPr spcFirstLastPara="1" wrap="square" lIns="91425" tIns="45700" rIns="91425" bIns="45700" anchor="t" anchorCtr="0">
            <a:spAutoFit/>
          </a:bodyPr>
          <a:lstStyle/>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it-IT" sz="28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800" b="0" i="0" u="none" strike="noStrike" kern="0" cap="none" spc="0" normalizeH="0" baseline="0" noProof="0" dirty="0">
                <a:ln>
                  <a:noFill/>
                </a:ln>
                <a:solidFill>
                  <a:srgbClr val="000000"/>
                </a:solidFill>
                <a:effectLst/>
                <a:uLnTx/>
                <a:uFillTx/>
                <a:latin typeface="Arial"/>
                <a:cs typeface="Arial"/>
                <a:sym typeface="Calibri"/>
              </a:rPr>
              <a:t>Specialize in business in rural areas </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8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800" b="0" i="0" u="none" strike="noStrike" kern="0" cap="none" spc="0" normalizeH="0" baseline="0" noProof="0" dirty="0">
                <a:ln>
                  <a:noFill/>
                </a:ln>
                <a:solidFill>
                  <a:srgbClr val="000000"/>
                </a:solidFill>
                <a:effectLst/>
                <a:uLnTx/>
                <a:uFillTx/>
                <a:latin typeface="Arial"/>
                <a:cs typeface="Arial"/>
                <a:sym typeface="Calibri"/>
              </a:rPr>
              <a:t>Promote rural areas (conferences, social media, etc.)</a:t>
            </a: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endParaRPr kumimoji="0" lang="en-US" sz="2800" b="0" i="0" u="none" strike="noStrike" kern="0" cap="none" spc="0" normalizeH="0" baseline="0" noProof="0" dirty="0">
              <a:ln>
                <a:noFill/>
              </a:ln>
              <a:solidFill>
                <a:srgbClr val="000000"/>
              </a:solidFill>
              <a:effectLst/>
              <a:uLnTx/>
              <a:uFillTx/>
              <a:latin typeface="Arial"/>
              <a:cs typeface="Arial"/>
              <a:sym typeface="Calibri"/>
            </a:endParaRPr>
          </a:p>
          <a:p>
            <a:pPr marL="800100" marR="0" lvl="1" indent="-342900" algn="l" defTabSz="914400" rtl="0" eaLnBrk="1" fontAlgn="auto" latinLnBrk="0" hangingPunct="1">
              <a:lnSpc>
                <a:spcPct val="100000"/>
              </a:lnSpc>
              <a:spcBef>
                <a:spcPts val="0"/>
              </a:spcBef>
              <a:spcAft>
                <a:spcPts val="0"/>
              </a:spcAft>
              <a:buClr>
                <a:srgbClr val="000000"/>
              </a:buClr>
              <a:buSzPts val="1800"/>
              <a:buFont typeface="Calibri"/>
              <a:buAutoNum type="arabicPeriod"/>
              <a:tabLst/>
              <a:defRPr/>
            </a:pPr>
            <a:r>
              <a:rPr kumimoji="0" lang="en-US" sz="2800" b="0" i="0" u="none" strike="noStrike" kern="0" cap="none" spc="0" normalizeH="0" baseline="0" noProof="0" dirty="0">
                <a:ln>
                  <a:noFill/>
                </a:ln>
                <a:solidFill>
                  <a:srgbClr val="000000"/>
                </a:solidFill>
                <a:effectLst/>
                <a:uLnTx/>
                <a:uFillTx/>
                <a:latin typeface="Arial"/>
                <a:cs typeface="Arial"/>
                <a:sym typeface="Calibri"/>
              </a:rPr>
              <a:t>Provide expertise to rural stakeholders</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7"/>
          <p:cNvSpPr txBox="1">
            <a:spLocks noGrp="1"/>
          </p:cNvSpPr>
          <p:nvPr>
            <p:ph type="ctrTitle"/>
          </p:nvPr>
        </p:nvSpPr>
        <p:spPr>
          <a:xfrm>
            <a:off x="209795" y="0"/>
            <a:ext cx="964348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Youth engagement in the Rural Pact</a:t>
            </a:r>
            <a:endParaRPr dirty="0"/>
          </a:p>
        </p:txBody>
      </p:sp>
    </p:spTree>
    <p:extLst>
      <p:ext uri="{BB962C8B-B14F-4D97-AF65-F5344CB8AC3E}">
        <p14:creationId xmlns:p14="http://schemas.microsoft.com/office/powerpoint/2010/main" val="1202764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Tree>
    <p:extLst>
      <p:ext uri="{BB962C8B-B14F-4D97-AF65-F5344CB8AC3E}">
        <p14:creationId xmlns:p14="http://schemas.microsoft.com/office/powerpoint/2010/main" val="4007031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1147665"/>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it-IT" sz="5400" dirty="0">
                <a:latin typeface="Arial"/>
                <a:ea typeface="Arial"/>
                <a:cs typeface="Arial"/>
                <a:sym typeface="Arial"/>
              </a:rPr>
              <a:t>Rural Youth as Leaders of Change</a:t>
            </a:r>
            <a:endParaRPr sz="7200" dirty="0"/>
          </a:p>
        </p:txBody>
      </p:sp>
      <p:sp>
        <p:nvSpPr>
          <p:cNvPr id="93" name="Google Shape;93;p2"/>
          <p:cNvSpPr txBox="1">
            <a:spLocks noGrp="1"/>
          </p:cNvSpPr>
          <p:nvPr>
            <p:ph type="subTitle" idx="1"/>
          </p:nvPr>
        </p:nvSpPr>
        <p:spPr>
          <a:xfrm>
            <a:off x="0" y="2849526"/>
            <a:ext cx="12192000" cy="1933831"/>
          </a:xfrm>
          <a:prstGeom prst="rect">
            <a:avLst/>
          </a:prstGeom>
          <a:noFill/>
          <a:ln>
            <a:noFill/>
          </a:ln>
        </p:spPr>
        <p:txBody>
          <a:bodyPr spcFirstLastPara="1" wrap="square" lIns="91425" tIns="45700" rIns="91425" bIns="45700" anchor="t" anchorCtr="0">
            <a:normAutofit/>
          </a:bodyPr>
          <a:lstStyle/>
          <a:p>
            <a:pPr marL="0" lvl="0" indent="0" algn="ctr" rtl="0">
              <a:lnSpc>
                <a:spcPct val="150000"/>
              </a:lnSpc>
              <a:spcBef>
                <a:spcPts val="0"/>
              </a:spcBef>
              <a:spcAft>
                <a:spcPts val="0"/>
              </a:spcAft>
              <a:buClr>
                <a:srgbClr val="485F43"/>
              </a:buClr>
              <a:buSzPts val="2800"/>
              <a:buNone/>
            </a:pPr>
            <a:r>
              <a:rPr lang="it-IT" sz="3600" dirty="0">
                <a:solidFill>
                  <a:srgbClr val="485F43"/>
                </a:solidFill>
                <a:latin typeface="Arial"/>
                <a:ea typeface="Arial"/>
                <a:cs typeface="Arial"/>
                <a:sym typeface="Arial"/>
              </a:rPr>
              <a:t>Anu Suotula</a:t>
            </a:r>
          </a:p>
          <a:p>
            <a:pPr marL="0" lvl="0" indent="0" algn="ctr" rtl="0">
              <a:lnSpc>
                <a:spcPct val="150000"/>
              </a:lnSpc>
              <a:spcBef>
                <a:spcPts val="0"/>
              </a:spcBef>
              <a:spcAft>
                <a:spcPts val="0"/>
              </a:spcAft>
              <a:buClr>
                <a:srgbClr val="485F43"/>
              </a:buClr>
              <a:buSzPts val="2800"/>
              <a:buNone/>
            </a:pPr>
            <a:r>
              <a:rPr lang="it-IT" sz="3600" dirty="0">
                <a:solidFill>
                  <a:srgbClr val="485F43"/>
                </a:solidFill>
                <a:latin typeface="Arial"/>
                <a:ea typeface="Arial"/>
                <a:cs typeface="Arial"/>
                <a:sym typeface="Arial"/>
              </a:rPr>
              <a:t>Youth activator, LAG Keskipiste-Leader ry, Finland</a:t>
            </a: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3"/>
          <p:cNvSpPr txBox="1">
            <a:spLocks noGrp="1"/>
          </p:cNvSpPr>
          <p:nvPr>
            <p:ph type="subTitle" idx="1"/>
          </p:nvPr>
        </p:nvSpPr>
        <p:spPr>
          <a:xfrm>
            <a:off x="220717" y="2057399"/>
            <a:ext cx="11552183" cy="338802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dirty="0">
                <a:latin typeface="Arial"/>
                <a:ea typeface="Arial"/>
                <a:cs typeface="Arial"/>
                <a:sym typeface="Arial"/>
              </a:rPr>
              <a:t>Before I started working in the LAG Keskipiste-Leader </a:t>
            </a:r>
            <a:r>
              <a:rPr lang="fi-FI" sz="2000" b="0" i="0" u="none" strike="noStrike" cap="none" dirty="0">
                <a:solidFill>
                  <a:schemeClr val="dk1"/>
                </a:solidFill>
                <a:latin typeface="Arial"/>
                <a:ea typeface="Arial"/>
                <a:cs typeface="Arial"/>
                <a:sym typeface="Arial"/>
              </a:rPr>
              <a:t>2017, I had worked in a wide variety of jobs. I have worked as a swimming teacher, baby swimming advisor, youthwork advisor, managing director, but also I have worked in a local supermarket as a saleswoman. Just for example.</a:t>
            </a:r>
          </a:p>
          <a:p>
            <a:pPr marL="0" lvl="0" indent="0" algn="l" rtl="0">
              <a:lnSpc>
                <a:spcPct val="90000"/>
              </a:lnSpc>
              <a:spcBef>
                <a:spcPts val="0"/>
              </a:spcBef>
              <a:spcAft>
                <a:spcPts val="0"/>
              </a:spcAft>
              <a:buClr>
                <a:schemeClr val="dk1"/>
              </a:buClr>
              <a:buSzPts val="2000"/>
              <a:buNone/>
            </a:pPr>
            <a:endParaRPr lang="fi-FI"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In January 2017, I started working in the LAG as a part-time employee. In september 2017, I got a full time job in a Youth project and in January 2022 I got a permanent job. </a:t>
            </a:r>
          </a:p>
          <a:p>
            <a:pPr marL="0" lvl="0" indent="0" algn="l" rtl="0">
              <a:lnSpc>
                <a:spcPct val="90000"/>
              </a:lnSpc>
              <a:spcBef>
                <a:spcPts val="0"/>
              </a:spcBef>
              <a:spcAft>
                <a:spcPts val="0"/>
              </a:spcAft>
              <a:buClr>
                <a:schemeClr val="dk1"/>
              </a:buClr>
              <a:buSzPts val="2000"/>
              <a:buNone/>
            </a:pPr>
            <a:endParaRPr lang="fi-FI"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fi-FI" sz="2000" b="1" i="0" u="none" strike="noStrike" cap="none" dirty="0">
                <a:solidFill>
                  <a:schemeClr val="dk1"/>
                </a:solidFill>
                <a:latin typeface="Arial"/>
                <a:ea typeface="Arial"/>
                <a:cs typeface="Arial"/>
                <a:sym typeface="Arial"/>
              </a:rPr>
              <a:t>Many youth activities </a:t>
            </a:r>
            <a:r>
              <a:rPr lang="fi-FI" sz="2000" b="0" i="0" u="none" strike="noStrike" cap="none" dirty="0">
                <a:solidFill>
                  <a:schemeClr val="dk1"/>
                </a:solidFill>
                <a:latin typeface="Arial"/>
                <a:ea typeface="Arial"/>
                <a:cs typeface="Arial"/>
                <a:sym typeface="Arial"/>
              </a:rPr>
              <a:t>and also other things</a:t>
            </a:r>
            <a:r>
              <a:rPr lang="fi-FI" sz="2000" dirty="0">
                <a:latin typeface="Arial"/>
                <a:ea typeface="Arial"/>
                <a:cs typeface="Arial"/>
                <a:sym typeface="Arial"/>
              </a:rPr>
              <a:t> that</a:t>
            </a:r>
            <a:r>
              <a:rPr lang="fi-FI" sz="2000" b="0" i="0" u="none" strike="noStrike" cap="none" dirty="0">
                <a:solidFill>
                  <a:schemeClr val="dk1"/>
                </a:solidFill>
                <a:latin typeface="Arial"/>
                <a:ea typeface="Arial"/>
                <a:cs typeface="Arial"/>
                <a:sym typeface="Arial"/>
              </a:rPr>
              <a:t> we have done in our LAG </a:t>
            </a:r>
            <a:r>
              <a:rPr lang="fi-FI" sz="2000" b="1" i="0" u="none" strike="noStrike" cap="none" dirty="0">
                <a:solidFill>
                  <a:schemeClr val="dk1"/>
                </a:solidFill>
                <a:latin typeface="Arial"/>
                <a:ea typeface="Arial"/>
                <a:cs typeface="Arial"/>
                <a:sym typeface="Arial"/>
              </a:rPr>
              <a:t>are something what other LAGs haven’t done</a:t>
            </a:r>
            <a:r>
              <a:rPr lang="fi-FI" sz="2000" b="0" i="0" u="none" strike="noStrike" cap="none" dirty="0">
                <a:solidFill>
                  <a:schemeClr val="dk1"/>
                </a:solidFill>
                <a:latin typeface="Arial"/>
                <a:ea typeface="Arial"/>
                <a:cs typeface="Arial"/>
                <a:sym typeface="Arial"/>
              </a:rPr>
              <a:t>. It means that we had to be </a:t>
            </a:r>
            <a:r>
              <a:rPr lang="fi-FI" sz="2000" b="1" i="0" u="none" strike="noStrike" cap="none" dirty="0">
                <a:solidFill>
                  <a:schemeClr val="dk1"/>
                </a:solidFill>
                <a:latin typeface="Arial"/>
                <a:ea typeface="Arial"/>
                <a:cs typeface="Arial"/>
                <a:sym typeface="Arial"/>
              </a:rPr>
              <a:t>creative and open-minded</a:t>
            </a:r>
            <a:r>
              <a:rPr lang="fi-FI" sz="2000" b="0" i="0" u="none" strike="noStrike" cap="none" dirty="0">
                <a:solidFill>
                  <a:schemeClr val="dk1"/>
                </a:solidFill>
                <a:latin typeface="Arial"/>
                <a:ea typeface="Arial"/>
                <a:cs typeface="Arial"/>
                <a:sym typeface="Arial"/>
              </a:rPr>
              <a:t>. We had to think about our role in youth work field very carefully and start to live like that.</a:t>
            </a:r>
          </a:p>
          <a:p>
            <a:pPr marL="0" lvl="0" indent="0" algn="l" rtl="0">
              <a:lnSpc>
                <a:spcPct val="90000"/>
              </a:lnSpc>
              <a:spcBef>
                <a:spcPts val="0"/>
              </a:spcBef>
              <a:spcAft>
                <a:spcPts val="0"/>
              </a:spcAft>
              <a:buClr>
                <a:schemeClr val="dk1"/>
              </a:buClr>
              <a:buSzPts val="2000"/>
              <a:buNone/>
            </a:pPr>
            <a:endParaRPr sz="2000" b="0" i="0" u="none" strike="noStrike" cap="none" dirty="0">
              <a:solidFill>
                <a:schemeClr val="dk1"/>
              </a:solidFill>
              <a:latin typeface="Arial"/>
              <a:ea typeface="Arial"/>
              <a:cs typeface="Arial"/>
              <a:sym typeface="Arial"/>
            </a:endParaRPr>
          </a:p>
        </p:txBody>
      </p:sp>
      <p:sp>
        <p:nvSpPr>
          <p:cNvPr id="99" name="Google Shape;99;p3"/>
          <p:cNvSpPr txBox="1">
            <a:spLocks noGrp="1"/>
          </p:cNvSpPr>
          <p:nvPr>
            <p:ph type="ctrTitle"/>
          </p:nvPr>
        </p:nvSpPr>
        <p:spPr>
          <a:xfrm>
            <a:off x="220717" y="-202021"/>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My story</a:t>
            </a:r>
            <a:endParaRPr b="1" dirty="0"/>
          </a:p>
        </p:txBody>
      </p:sp>
      <p:sp>
        <p:nvSpPr>
          <p:cNvPr id="100" name="Google Shape;100;p3"/>
          <p:cNvSpPr txBox="1"/>
          <p:nvPr/>
        </p:nvSpPr>
        <p:spPr>
          <a:xfrm>
            <a:off x="220717" y="1268004"/>
            <a:ext cx="6622996" cy="10668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485F43"/>
              </a:buClr>
              <a:buSzPts val="3000"/>
              <a:buFont typeface="Arial"/>
              <a:buNone/>
              <a:tabLst/>
              <a:defRPr/>
            </a:pPr>
            <a:r>
              <a:rPr kumimoji="0" lang="fi-FI" sz="2800" b="0" i="0" u="none" strike="noStrike" kern="0" cap="none" spc="0" normalizeH="0" baseline="0" noProof="0" dirty="0">
                <a:ln>
                  <a:noFill/>
                </a:ln>
                <a:solidFill>
                  <a:srgbClr val="000000"/>
                </a:solidFill>
                <a:effectLst/>
                <a:uLnTx/>
                <a:uFillTx/>
                <a:latin typeface="Arial"/>
                <a:cs typeface="Arial"/>
                <a:sym typeface="Arial"/>
              </a:rPr>
              <a:t>Youth activator Anu Suotula</a:t>
            </a:r>
            <a:endParaRPr kumimoji="0" sz="2800" b="0" i="0" u="none" strike="noStrike" kern="0" cap="none" spc="0" normalizeH="0" baseline="0" noProof="0" dirty="0">
              <a:ln>
                <a:noFill/>
              </a:ln>
              <a:solidFill>
                <a:srgbClr val="000000"/>
              </a:solidFill>
              <a:effectLst/>
              <a:uLnTx/>
              <a:uFillTx/>
              <a:latin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431006" y="1989872"/>
            <a:ext cx="11329987" cy="177311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We can’t change things</a:t>
            </a:r>
            <a:r>
              <a:rPr lang="fi-FI" sz="2000" dirty="0">
                <a:latin typeface="Arial"/>
                <a:ea typeface="Arial"/>
                <a:cs typeface="Arial"/>
                <a:sym typeface="Arial"/>
              </a:rPr>
              <a:t> i</a:t>
            </a:r>
            <a:r>
              <a:rPr lang="fi-FI" sz="2000" b="0" i="0" u="none" strike="noStrike" cap="none" dirty="0">
                <a:solidFill>
                  <a:schemeClr val="dk1"/>
                </a:solidFill>
                <a:latin typeface="Arial"/>
                <a:ea typeface="Arial"/>
                <a:cs typeface="Arial"/>
                <a:sym typeface="Arial"/>
              </a:rPr>
              <a:t>f we won’t give real opportunity for young people to participate in development work. </a:t>
            </a: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It means that we have to listen to young peoples’ needs and ideas. After that we have to make sure that they have real opportunity to implement their ideas. </a:t>
            </a: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They don’t need adults to do these things for them, they need opportunity to implement these things themselves.</a:t>
            </a:r>
            <a:endParaRPr sz="2000" b="0" i="0" u="none" strike="noStrike" cap="none" dirty="0">
              <a:solidFill>
                <a:schemeClr val="dk1"/>
              </a:solidFill>
              <a:latin typeface="Arial"/>
              <a:ea typeface="Arial"/>
              <a:cs typeface="Arial"/>
              <a:sym typeface="Arial"/>
            </a:endParaRPr>
          </a:p>
        </p:txBody>
      </p:sp>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activator’s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699140" y="3824047"/>
            <a:ext cx="9377920" cy="1477287"/>
          </a:xfrm>
          <a:prstGeom prst="rect">
            <a:avLst/>
          </a:prstGeom>
          <a:noFill/>
          <a:ln>
            <a:noFill/>
          </a:ln>
        </p:spPr>
        <p:txBody>
          <a:bodyPr spcFirstLastPara="1" wrap="square" lIns="91425" tIns="45700" rIns="91425" bIns="45700" anchor="t" anchorCtr="0">
            <a:spAutoFit/>
          </a:bodyPr>
          <a:lstStyle/>
          <a:p>
            <a:pPr marL="457200" marR="0" lvl="0"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000" b="0" i="0" u="none" strike="noStrike" kern="0" cap="none" spc="0" normalizeH="0" baseline="0" noProof="0" dirty="0">
                <a:ln>
                  <a:noFill/>
                </a:ln>
                <a:solidFill>
                  <a:srgbClr val="000000"/>
                </a:solidFill>
                <a:effectLst/>
                <a:uLnTx/>
                <a:uFillTx/>
                <a:latin typeface="Arial"/>
                <a:cs typeface="Arial"/>
                <a:sym typeface="Calibri"/>
              </a:rPr>
              <a:t>Atitude change</a:t>
            </a:r>
            <a:endParaRPr kumimoji="0" sz="2000" b="0" i="0" u="none" strike="noStrike" kern="0" cap="none" spc="0" normalizeH="0" baseline="0" noProof="0" dirty="0">
              <a:ln>
                <a:noFill/>
              </a:ln>
              <a:solidFill>
                <a:srgbClr val="000000"/>
              </a:solidFill>
              <a:effectLst/>
              <a:uLnTx/>
              <a:uFillTx/>
              <a:latin typeface="Arial"/>
              <a:cs typeface="Arial"/>
              <a:sym typeface="Calibri"/>
            </a:endParaRPr>
          </a:p>
          <a:p>
            <a:pPr marL="457200" marR="0" lvl="0"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000" b="0" i="0" u="none" strike="noStrike" kern="0" cap="none" spc="0" normalizeH="0" baseline="0" noProof="0" dirty="0">
                <a:ln>
                  <a:noFill/>
                </a:ln>
                <a:solidFill>
                  <a:srgbClr val="000000"/>
                </a:solidFill>
                <a:effectLst/>
                <a:uLnTx/>
                <a:uFillTx/>
                <a:latin typeface="Arial"/>
                <a:cs typeface="Arial"/>
                <a:sym typeface="Calibri"/>
              </a:rPr>
              <a:t>Better co-operation between different youth organisations</a:t>
            </a:r>
            <a:endParaRPr kumimoji="0" sz="2000" b="0" i="0" u="none" strike="noStrike" kern="0" cap="none" spc="0" normalizeH="0" baseline="0" noProof="0" dirty="0">
              <a:ln>
                <a:noFill/>
              </a:ln>
              <a:solidFill>
                <a:srgbClr val="000000"/>
              </a:solidFill>
              <a:effectLst/>
              <a:uLnTx/>
              <a:uFillTx/>
              <a:latin typeface="Arial"/>
              <a:cs typeface="Arial"/>
              <a:sym typeface="Calibri"/>
            </a:endParaRPr>
          </a:p>
          <a:p>
            <a:pPr marL="457200" marR="0" lvl="0"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000" b="0" i="0" u="none" strike="noStrike" kern="0" cap="none" spc="0" normalizeH="0" baseline="0" noProof="0" dirty="0">
                <a:ln>
                  <a:noFill/>
                </a:ln>
                <a:solidFill>
                  <a:srgbClr val="000000"/>
                </a:solidFill>
                <a:effectLst/>
                <a:uLnTx/>
                <a:uFillTx/>
                <a:latin typeface="Arial"/>
                <a:cs typeface="Arial"/>
                <a:sym typeface="Calibri"/>
              </a:rPr>
              <a:t>LAGs give real opportunity for young people to develop their home area</a:t>
            </a:r>
            <a:endParaRPr kumimoji="0" sz="2000" b="0" i="0" u="none" strike="noStrike" kern="0" cap="none" spc="0" normalizeH="0" baseline="0" noProof="0" dirty="0">
              <a:ln>
                <a:noFill/>
              </a:ln>
              <a:solidFill>
                <a:srgbClr val="000000"/>
              </a:solidFill>
              <a:effectLst/>
              <a:uLnTx/>
              <a:uFillTx/>
              <a:latin typeface="Arial"/>
              <a:cs typeface="Arial"/>
              <a:sym typeface="Calibri"/>
            </a:endParaRPr>
          </a:p>
        </p:txBody>
      </p:sp>
      <p:sp>
        <p:nvSpPr>
          <p:cNvPr id="126" name="Google Shape;126;p7"/>
          <p:cNvSpPr txBox="1">
            <a:spLocks noGrp="1"/>
          </p:cNvSpPr>
          <p:nvPr>
            <p:ph type="ctrTitle"/>
          </p:nvPr>
        </p:nvSpPr>
        <p:spPr>
          <a:xfrm>
            <a:off x="442913"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Rural aspirations for 2040</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7200" b="1" dirty="0">
                <a:solidFill>
                  <a:schemeClr val="bg1"/>
                </a:solidFill>
                <a:latin typeface="EC Square Sans Pro" panose="020B0506040000020004" pitchFamily="34" charset="0"/>
                <a:cs typeface="Circular Std Black Italic" panose="020B0A04020101010102" pitchFamily="34" charset="0"/>
              </a:rPr>
              <a:t>Rural Youth as Leaders of Change</a:t>
            </a:r>
          </a:p>
        </p:txBody>
      </p:sp>
    </p:spTree>
    <p:extLst>
      <p:ext uri="{BB962C8B-B14F-4D97-AF65-F5344CB8AC3E}">
        <p14:creationId xmlns:p14="http://schemas.microsoft.com/office/powerpoint/2010/main" val="3014479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442912" y="2180925"/>
            <a:ext cx="11329987" cy="11432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dirty="0">
                <a:latin typeface="Arial"/>
                <a:ea typeface="Arial"/>
                <a:cs typeface="Arial"/>
                <a:sym typeface="Arial"/>
              </a:rPr>
              <a:t>If we want to activate young people in rural development, we need resources to do that. This project world is quite dificult to understand and young people need somebody to explain that bureaucracy.</a:t>
            </a:r>
            <a:endParaRPr sz="2000" b="0" i="0" u="none" strike="noStrike" cap="none" dirty="0">
              <a:solidFill>
                <a:schemeClr val="dk1"/>
              </a:solidFill>
              <a:latin typeface="Arial"/>
              <a:ea typeface="Arial"/>
              <a:cs typeface="Arial"/>
              <a:sym typeface="Arial"/>
            </a:endParaRPr>
          </a:p>
        </p:txBody>
      </p:sp>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activator’s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532709" y="3154304"/>
            <a:ext cx="10674876" cy="2308284"/>
          </a:xfrm>
          <a:prstGeom prst="rect">
            <a:avLst/>
          </a:prstGeom>
          <a:noFill/>
          <a:ln>
            <a:noFill/>
          </a:ln>
        </p:spPr>
        <p:txBody>
          <a:bodyPr spcFirstLastPara="1" wrap="square" lIns="91425" tIns="45700" rIns="91425" bIns="45700" anchor="t" anchorCtr="0">
            <a:spAutoFit/>
          </a:bodyPr>
          <a:lstStyle/>
          <a:p>
            <a:pPr marL="457200" marR="0" lvl="1"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400" b="0" i="0" u="none" strike="noStrike" kern="0" cap="none" spc="0" normalizeH="0" baseline="0" noProof="0" dirty="0">
                <a:ln>
                  <a:noFill/>
                </a:ln>
                <a:solidFill>
                  <a:srgbClr val="000000"/>
                </a:solidFill>
                <a:effectLst/>
                <a:uLnTx/>
                <a:uFillTx/>
                <a:latin typeface="Arial"/>
                <a:cs typeface="Arial"/>
                <a:sym typeface="Calibri"/>
              </a:rPr>
              <a:t>Resources to project employees to work with young people</a:t>
            </a:r>
            <a:endParaRPr kumimoji="0" sz="2400" b="0" i="0" u="none" strike="noStrike" kern="0" cap="none" spc="0" normalizeH="0" baseline="0" noProof="0" dirty="0">
              <a:ln>
                <a:noFill/>
              </a:ln>
              <a:solidFill>
                <a:srgbClr val="000000"/>
              </a:solidFill>
              <a:effectLst/>
              <a:uLnTx/>
              <a:uFillTx/>
              <a:latin typeface="Arial"/>
              <a:cs typeface="Arial"/>
              <a:sym typeface="Arial"/>
            </a:endParaRPr>
          </a:p>
          <a:p>
            <a:pPr marL="457200" marR="0" lvl="1"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400" b="0" i="0" u="none" strike="noStrike" kern="0" cap="none" spc="0" normalizeH="0" baseline="0" noProof="0" dirty="0">
                <a:ln>
                  <a:noFill/>
                </a:ln>
                <a:solidFill>
                  <a:srgbClr val="000000"/>
                </a:solidFill>
                <a:effectLst/>
                <a:uLnTx/>
                <a:uFillTx/>
                <a:latin typeface="Arial"/>
                <a:cs typeface="Arial"/>
                <a:sym typeface="Calibri"/>
              </a:rPr>
              <a:t>Young people into strategy work</a:t>
            </a:r>
            <a:endParaRPr kumimoji="0" lang="it-IT" sz="2400" b="0" i="0" u="none" strike="noStrike" kern="0" cap="none" spc="0" normalizeH="0" baseline="0" noProof="0" dirty="0">
              <a:ln>
                <a:noFill/>
              </a:ln>
              <a:solidFill>
                <a:srgbClr val="000000"/>
              </a:solidFill>
              <a:effectLst/>
              <a:uLnTx/>
              <a:uFillTx/>
              <a:latin typeface="Arial"/>
              <a:cs typeface="Arial"/>
              <a:sym typeface="Arial"/>
            </a:endParaRPr>
          </a:p>
          <a:p>
            <a:pPr marL="457200" marR="0" lvl="1" indent="-457200" algn="l" defTabSz="914400" rtl="0" eaLnBrk="1" fontAlgn="auto" latinLnBrk="0" hangingPunct="1">
              <a:lnSpc>
                <a:spcPct val="150000"/>
              </a:lnSpc>
              <a:spcBef>
                <a:spcPts val="0"/>
              </a:spcBef>
              <a:spcAft>
                <a:spcPts val="0"/>
              </a:spcAft>
              <a:buClr>
                <a:srgbClr val="000000"/>
              </a:buClr>
              <a:buSzPts val="2000"/>
              <a:buFont typeface="+mj-lt"/>
              <a:buAutoNum type="arabicPeriod"/>
              <a:tabLst/>
              <a:defRPr/>
            </a:pPr>
            <a:r>
              <a:rPr kumimoji="0" lang="fi-FI" sz="2400" b="0" i="0" u="none" strike="noStrike" kern="0" cap="none" spc="0" normalizeH="0" baseline="0" noProof="0" dirty="0">
                <a:ln>
                  <a:noFill/>
                </a:ln>
                <a:solidFill>
                  <a:srgbClr val="000000"/>
                </a:solidFill>
                <a:effectLst/>
                <a:uLnTx/>
                <a:uFillTx/>
                <a:latin typeface="Arial"/>
                <a:cs typeface="Arial"/>
                <a:sym typeface="Arial"/>
              </a:rPr>
              <a:t>Resource for national coordination for rural development from a youth perspective</a:t>
            </a:r>
            <a:endParaRPr kumimoji="0" sz="2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7"/>
          <p:cNvSpPr txBox="1">
            <a:spLocks noGrp="1"/>
          </p:cNvSpPr>
          <p:nvPr>
            <p:ph type="ctrTitle"/>
          </p:nvPr>
        </p:nvSpPr>
        <p:spPr>
          <a:xfrm>
            <a:off x="442912" y="0"/>
            <a:ext cx="964348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Youth engagement in the Rural Pact</a:t>
            </a:r>
            <a:endParaRPr dirty="0"/>
          </a:p>
        </p:txBody>
      </p:sp>
    </p:spTree>
    <p:extLst>
      <p:ext uri="{BB962C8B-B14F-4D97-AF65-F5344CB8AC3E}">
        <p14:creationId xmlns:p14="http://schemas.microsoft.com/office/powerpoint/2010/main" val="48139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Tree>
    <p:extLst>
      <p:ext uri="{BB962C8B-B14F-4D97-AF65-F5344CB8AC3E}">
        <p14:creationId xmlns:p14="http://schemas.microsoft.com/office/powerpoint/2010/main" val="4200692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sp>
        <p:nvSpPr>
          <p:cNvPr id="88" name="Google Shape;88;p13"/>
          <p:cNvSpPr txBox="1">
            <a:spLocks noGrp="1"/>
          </p:cNvSpPr>
          <p:nvPr>
            <p:ph type="ctrTitle"/>
          </p:nvPr>
        </p:nvSpPr>
        <p:spPr>
          <a:xfrm>
            <a:off x="0" y="1550987"/>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9600"/>
              <a:buFont typeface="Arial"/>
              <a:buNone/>
            </a:pPr>
            <a:r>
              <a:rPr lang="en-GB" sz="9600">
                <a:solidFill>
                  <a:schemeClr val="lt1"/>
                </a:solidFill>
                <a:latin typeface="Arial"/>
                <a:ea typeface="Arial"/>
                <a:cs typeface="Arial"/>
                <a:sym typeface="Arial"/>
              </a:rPr>
              <a:t>Time for your voices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2"/>
        <p:cNvGrpSpPr/>
        <p:nvPr/>
      </p:nvGrpSpPr>
      <p:grpSpPr>
        <a:xfrm>
          <a:off x="0" y="0"/>
          <a:ext cx="0" cy="0"/>
          <a:chOff x="0" y="0"/>
          <a:chExt cx="0" cy="0"/>
        </a:xfrm>
      </p:grpSpPr>
      <p:sp>
        <p:nvSpPr>
          <p:cNvPr id="93" name="Google Shape;93;p14"/>
          <p:cNvSpPr txBox="1">
            <a:spLocks noGrp="1"/>
          </p:cNvSpPr>
          <p:nvPr>
            <p:ph type="ctrTitle"/>
          </p:nvPr>
        </p:nvSpPr>
        <p:spPr>
          <a:xfrm>
            <a:off x="260497" y="1605517"/>
            <a:ext cx="11522149" cy="2062716"/>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386C64"/>
              </a:buClr>
              <a:buSzPts val="5400"/>
              <a:buFont typeface="Arial"/>
              <a:buNone/>
            </a:pPr>
            <a:r>
              <a:rPr lang="en-GB" sz="5400" b="1" i="0" u="none" strike="noStrike">
                <a:solidFill>
                  <a:srgbClr val="386C64"/>
                </a:solidFill>
                <a:latin typeface="Arial"/>
                <a:ea typeface="Arial"/>
                <a:cs typeface="Arial"/>
                <a:sym typeface="Arial"/>
              </a:rPr>
              <a:t>How can we contribute to the Rural Pact?</a:t>
            </a:r>
            <a:endParaRPr sz="18200">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220717" y="-107766"/>
            <a:ext cx="9508074" cy="14700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dirty="0">
                <a:latin typeface="Arial"/>
                <a:ea typeface="Arial"/>
                <a:cs typeface="Arial"/>
                <a:sym typeface="Arial"/>
              </a:rPr>
              <a:t>Conversations in small groups</a:t>
            </a:r>
            <a:endParaRPr dirty="0"/>
          </a:p>
        </p:txBody>
      </p:sp>
      <p:sp>
        <p:nvSpPr>
          <p:cNvPr id="99" name="Google Shape;99;p15"/>
          <p:cNvSpPr txBox="1"/>
          <p:nvPr/>
        </p:nvSpPr>
        <p:spPr>
          <a:xfrm>
            <a:off x="220725" y="1816876"/>
            <a:ext cx="11772900" cy="3648300"/>
          </a:xfrm>
          <a:prstGeom prst="rect">
            <a:avLst/>
          </a:prstGeom>
          <a:noFill/>
          <a:ln>
            <a:noFill/>
          </a:ln>
        </p:spPr>
        <p:txBody>
          <a:bodyPr spcFirstLastPara="1" wrap="square" lIns="91425" tIns="45700" rIns="91425" bIns="45700" anchor="t" anchorCtr="0">
            <a:normAutofit/>
          </a:bodyPr>
          <a:lstStyle/>
          <a:p>
            <a:pPr marL="514350" marR="0" lvl="0" indent="-514350" algn="l" defTabSz="914400" rtl="0" eaLnBrk="1" fontAlgn="auto" latinLnBrk="0" hangingPunct="1">
              <a:lnSpc>
                <a:spcPct val="90000"/>
              </a:lnSpc>
              <a:spcBef>
                <a:spcPts val="0"/>
              </a:spcBef>
              <a:spcAft>
                <a:spcPts val="0"/>
              </a:spcAft>
              <a:buClr>
                <a:srgbClr val="485F43"/>
              </a:buClr>
              <a:buSzPts val="3600"/>
              <a:buFont typeface="Arial"/>
              <a:buAutoNum type="arabicPeriod"/>
              <a:tabLst/>
              <a:defRPr/>
            </a:pPr>
            <a:r>
              <a:rPr kumimoji="0" lang="en-GB" sz="3600" b="0" i="0" u="none" strike="noStrike" kern="0" cap="none" spc="0" normalizeH="0" baseline="0" noProof="0">
                <a:ln>
                  <a:noFill/>
                </a:ln>
                <a:solidFill>
                  <a:srgbClr val="485F43"/>
                </a:solidFill>
                <a:effectLst/>
                <a:uLnTx/>
                <a:uFillTx/>
                <a:latin typeface="Arial"/>
                <a:ea typeface="Arial"/>
                <a:cs typeface="Arial"/>
                <a:sym typeface="Arial"/>
              </a:rPr>
              <a:t>Introduce each other and share any activities you already have related to the session topic</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3600"/>
              <a:buFont typeface="Arial"/>
              <a:buNone/>
              <a:tabLst/>
              <a:defRPr/>
            </a:pPr>
            <a:endParaRPr kumimoji="0" sz="3600" b="0" i="0" u="none" strike="noStrike" kern="0" cap="none" spc="0" normalizeH="0" baseline="0" noProof="0">
              <a:ln>
                <a:noFill/>
              </a:ln>
              <a:solidFill>
                <a:srgbClr val="485F43"/>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485F43"/>
              </a:buClr>
              <a:buSzPts val="3600"/>
              <a:buFont typeface="Arial"/>
              <a:buNone/>
              <a:tabLst/>
              <a:defRPr/>
            </a:pPr>
            <a:r>
              <a:rPr kumimoji="0" lang="en-GB" sz="3600" b="0" i="0" u="none" strike="noStrike" kern="0" cap="none" spc="0" normalizeH="0" baseline="0" noProof="0">
                <a:ln>
                  <a:noFill/>
                </a:ln>
                <a:solidFill>
                  <a:srgbClr val="485F43"/>
                </a:solidFill>
                <a:effectLst/>
                <a:uLnTx/>
                <a:uFillTx/>
                <a:latin typeface="Arial"/>
                <a:ea typeface="Arial"/>
                <a:cs typeface="Arial"/>
                <a:sym typeface="Arial"/>
              </a:rPr>
              <a:t>2. </a:t>
            </a:r>
            <a:r>
              <a:rPr kumimoji="0" lang="en-GB" sz="3600" b="0" i="0" u="none" strike="noStrike" kern="0" cap="none" spc="0" normalizeH="0" baseline="0" noProof="0">
                <a:ln>
                  <a:noFill/>
                </a:ln>
                <a:solidFill>
                  <a:srgbClr val="485F43"/>
                </a:solidFill>
                <a:effectLst/>
                <a:uLnTx/>
                <a:uFillTx/>
                <a:latin typeface="Arial"/>
                <a:cs typeface="Arial"/>
                <a:sym typeface="Arial"/>
              </a:rPr>
              <a:t>Exchange ideas and t</a:t>
            </a:r>
            <a:r>
              <a:rPr kumimoji="0" lang="en-GB" sz="3600" b="0" i="0" u="none" strike="noStrike" kern="0" cap="none" spc="0" normalizeH="0" baseline="0" noProof="0">
                <a:ln>
                  <a:noFill/>
                </a:ln>
                <a:solidFill>
                  <a:srgbClr val="485F43"/>
                </a:solidFill>
                <a:effectLst/>
                <a:uLnTx/>
                <a:uFillTx/>
                <a:latin typeface="Arial"/>
                <a:ea typeface="Arial"/>
                <a:cs typeface="Arial"/>
                <a:sym typeface="Arial"/>
              </a:rPr>
              <a:t>ake notes on the Template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90000"/>
              </a:lnSpc>
              <a:spcBef>
                <a:spcPts val="1000"/>
              </a:spcBef>
              <a:spcAft>
                <a:spcPts val="0"/>
              </a:spcAft>
              <a:buClr>
                <a:srgbClr val="485F43"/>
              </a:buClr>
              <a:buSzPts val="3600"/>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3"/>
        <p:cNvGrpSpPr/>
        <p:nvPr/>
      </p:nvGrpSpPr>
      <p:grpSpPr>
        <a:xfrm>
          <a:off x="0" y="0"/>
          <a:ext cx="0" cy="0"/>
          <a:chOff x="0" y="0"/>
          <a:chExt cx="0" cy="0"/>
        </a:xfrm>
      </p:grpSpPr>
      <p:sp>
        <p:nvSpPr>
          <p:cNvPr id="104" name="Google Shape;104;p16"/>
          <p:cNvSpPr txBox="1">
            <a:spLocks noGrp="1"/>
          </p:cNvSpPr>
          <p:nvPr>
            <p:ph type="ctrTitle"/>
          </p:nvPr>
        </p:nvSpPr>
        <p:spPr>
          <a:xfrm>
            <a:off x="220717" y="-297716"/>
            <a:ext cx="7994700" cy="14700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a:latin typeface="Arial"/>
                <a:ea typeface="Arial"/>
                <a:cs typeface="Arial"/>
                <a:sym typeface="Arial"/>
              </a:rPr>
              <a:t>Template</a:t>
            </a:r>
            <a:endParaRPr/>
          </a:p>
        </p:txBody>
      </p:sp>
      <p:pic>
        <p:nvPicPr>
          <p:cNvPr id="105" name="Google Shape;105;p16"/>
          <p:cNvPicPr preferRelativeResize="0"/>
          <p:nvPr/>
        </p:nvPicPr>
        <p:blipFill rotWithShape="1">
          <a:blip r:embed="rId4">
            <a:alphaModFix/>
          </a:blip>
          <a:srcRect b="7689"/>
          <a:stretch/>
        </p:blipFill>
        <p:spPr>
          <a:xfrm>
            <a:off x="3926625" y="98625"/>
            <a:ext cx="5612274" cy="58138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sp>
        <p:nvSpPr>
          <p:cNvPr id="110" name="Google Shape;110;p17"/>
          <p:cNvSpPr txBox="1">
            <a:spLocks noGrp="1"/>
          </p:cNvSpPr>
          <p:nvPr>
            <p:ph type="ctrTitle"/>
          </p:nvPr>
        </p:nvSpPr>
        <p:spPr>
          <a:xfrm>
            <a:off x="220716" y="-297716"/>
            <a:ext cx="10752083"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a:latin typeface="Arial"/>
                <a:ea typeface="Arial"/>
                <a:cs typeface="Arial"/>
                <a:sym typeface="Arial"/>
              </a:rPr>
              <a:t>Don’t forget to submit a commitment!</a:t>
            </a:r>
            <a:endParaRPr/>
          </a:p>
        </p:txBody>
      </p:sp>
      <p:pic>
        <p:nvPicPr>
          <p:cNvPr id="111" name="Google Shape;111;p17" descr="Table&#10;&#10;Description automatically generated"/>
          <p:cNvPicPr preferRelativeResize="0"/>
          <p:nvPr/>
        </p:nvPicPr>
        <p:blipFill rotWithShape="1">
          <a:blip r:embed="rId4">
            <a:alphaModFix/>
          </a:blip>
          <a:srcRect/>
          <a:stretch/>
        </p:blipFill>
        <p:spPr>
          <a:xfrm>
            <a:off x="4359416" y="1397506"/>
            <a:ext cx="4845299" cy="502310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5"/>
        <p:cNvGrpSpPr/>
        <p:nvPr/>
      </p:nvGrpSpPr>
      <p:grpSpPr>
        <a:xfrm>
          <a:off x="0" y="0"/>
          <a:ext cx="0" cy="0"/>
          <a:chOff x="0" y="0"/>
          <a:chExt cx="0" cy="0"/>
        </a:xfrm>
      </p:grpSpPr>
      <p:sp>
        <p:nvSpPr>
          <p:cNvPr id="116" name="Google Shape;116;p18"/>
          <p:cNvSpPr txBox="1">
            <a:spLocks noGrp="1"/>
          </p:cNvSpPr>
          <p:nvPr>
            <p:ph type="ctrTitle"/>
          </p:nvPr>
        </p:nvSpPr>
        <p:spPr>
          <a:xfrm>
            <a:off x="220716" y="-297716"/>
            <a:ext cx="10326781"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en-GB" sz="4500" b="1">
                <a:latin typeface="Arial"/>
                <a:ea typeface="Arial"/>
                <a:cs typeface="Arial"/>
                <a:sym typeface="Arial"/>
              </a:rPr>
              <a:t>“Harvesting” from our conversations</a:t>
            </a:r>
            <a:endParaRPr/>
          </a:p>
        </p:txBody>
      </p:sp>
      <p:sp>
        <p:nvSpPr>
          <p:cNvPr id="117" name="Google Shape;117;p18"/>
          <p:cNvSpPr txBox="1"/>
          <p:nvPr/>
        </p:nvSpPr>
        <p:spPr>
          <a:xfrm>
            <a:off x="220716" y="1523998"/>
            <a:ext cx="11772810" cy="3941137"/>
          </a:xfrm>
          <a:prstGeom prst="rect">
            <a:avLst/>
          </a:prstGeom>
          <a:noFill/>
          <a:ln>
            <a:noFill/>
          </a:ln>
        </p:spPr>
        <p:txBody>
          <a:bodyPr spcFirstLastPara="1" wrap="square" lIns="91425" tIns="45700" rIns="91425" bIns="45700" anchor="t" anchorCtr="0">
            <a:normAutofit/>
          </a:bodyPr>
          <a:lstStyle/>
          <a:p>
            <a:pPr marL="514350" marR="0" lvl="0" indent="-514350" algn="ctr" defTabSz="914400" rtl="0" eaLnBrk="1" fontAlgn="auto" latinLnBrk="0" hangingPunct="1">
              <a:lnSpc>
                <a:spcPct val="90000"/>
              </a:lnSpc>
              <a:spcBef>
                <a:spcPts val="0"/>
              </a:spcBef>
              <a:spcAft>
                <a:spcPts val="0"/>
              </a:spcAft>
              <a:buClr>
                <a:srgbClr val="000000"/>
              </a:buClr>
              <a:buSzPts val="4000"/>
              <a:buFont typeface="Arial"/>
              <a:buAutoNum type="arabicParenR"/>
              <a:tabLst/>
              <a:defRPr/>
            </a:pPr>
            <a:r>
              <a:rPr kumimoji="0" lang="en-GB" sz="4000" b="0" i="1" u="none" strike="noStrike" kern="0" cap="none" spc="0" normalizeH="0" baseline="0" noProof="0">
                <a:ln>
                  <a:noFill/>
                </a:ln>
                <a:solidFill>
                  <a:srgbClr val="000000"/>
                </a:solidFill>
                <a:effectLst/>
                <a:uLnTx/>
                <a:uFillTx/>
                <a:latin typeface="Arial"/>
                <a:ea typeface="Arial"/>
                <a:cs typeface="Arial"/>
                <a:sym typeface="Arial"/>
              </a:rPr>
              <a:t>What new ideas emerged from our conversations?</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90000"/>
              </a:lnSpc>
              <a:spcBef>
                <a:spcPts val="0"/>
              </a:spcBef>
              <a:spcAft>
                <a:spcPts val="0"/>
              </a:spcAft>
              <a:buClr>
                <a:srgbClr val="000000"/>
              </a:buClr>
              <a:buSzPts val="5400"/>
              <a:buFont typeface="Arial"/>
              <a:buNone/>
              <a:tabLst/>
              <a:defRPr/>
            </a:pPr>
            <a:br>
              <a:rPr kumimoji="0" lang="en-GB" sz="5400" b="0" i="0" u="none" strike="noStrike" kern="0" cap="none" spc="0" normalizeH="0" baseline="0" noProof="0">
                <a:ln>
                  <a:noFill/>
                </a:ln>
                <a:solidFill>
                  <a:srgbClr val="000000"/>
                </a:solidFill>
                <a:effectLst/>
                <a:uLnTx/>
                <a:uFillTx/>
                <a:latin typeface="Calibri"/>
                <a:ea typeface="Calibri"/>
                <a:cs typeface="Calibri"/>
                <a:sym typeface="Calibri"/>
              </a:rPr>
            </a:br>
            <a:r>
              <a:rPr kumimoji="0" lang="en-GB" sz="4000" b="0" i="0" u="none" strike="noStrike" kern="0" cap="none" spc="0" normalizeH="0" baseline="0" noProof="0">
                <a:ln>
                  <a:noFill/>
                </a:ln>
                <a:solidFill>
                  <a:srgbClr val="000000"/>
                </a:solidFill>
                <a:effectLst/>
                <a:uLnTx/>
                <a:uFillTx/>
                <a:latin typeface="Arial"/>
                <a:ea typeface="Arial"/>
                <a:cs typeface="Arial"/>
                <a:sym typeface="Arial"/>
              </a:rPr>
              <a:t>2)</a:t>
            </a:r>
            <a:r>
              <a:rPr kumimoji="0" lang="en-GB" sz="4000" b="0" i="1" u="none" strike="noStrike" kern="0" cap="none" spc="0" normalizeH="0" baseline="0" noProof="0">
                <a:ln>
                  <a:noFill/>
                </a:ln>
                <a:solidFill>
                  <a:srgbClr val="000000"/>
                </a:solidFill>
                <a:effectLst/>
                <a:uLnTx/>
                <a:uFillTx/>
                <a:latin typeface="Arial"/>
                <a:ea typeface="Arial"/>
                <a:cs typeface="Arial"/>
                <a:sym typeface="Arial"/>
              </a:rPr>
              <a:t> What </a:t>
            </a:r>
            <a:r>
              <a:rPr kumimoji="0" lang="en-GB" sz="4000" b="0" i="1" u="none" strike="noStrike" kern="0" cap="none" spc="0" normalizeH="0" baseline="0" noProof="0">
                <a:ln>
                  <a:noFill/>
                </a:ln>
                <a:solidFill>
                  <a:srgbClr val="000000"/>
                </a:solidFill>
                <a:effectLst/>
                <a:uLnTx/>
                <a:uFillTx/>
                <a:latin typeface="Arial"/>
                <a:cs typeface="Arial"/>
                <a:sym typeface="Arial"/>
              </a:rPr>
              <a:t>o</a:t>
            </a:r>
            <a:r>
              <a:rPr kumimoji="0" lang="en-GB" sz="4000" b="0" i="1" u="none" strike="noStrike" kern="0" cap="none" spc="0" normalizeH="0" baseline="0" noProof="0">
                <a:ln>
                  <a:noFill/>
                </a:ln>
                <a:solidFill>
                  <a:srgbClr val="000000"/>
                </a:solidFill>
                <a:effectLst/>
                <a:uLnTx/>
                <a:uFillTx/>
                <a:latin typeface="Arial"/>
                <a:ea typeface="Arial"/>
                <a:cs typeface="Arial"/>
                <a:sym typeface="Arial"/>
              </a:rPr>
              <a:t>pportunities for collaboration came to life that would contribute to the Rural Pact?</a:t>
            </a:r>
            <a:endParaRPr kumimoji="0" sz="6600" b="0" i="0" u="none" strike="noStrike" kern="0" cap="none" spc="0" normalizeH="0" baseline="0" noProof="0">
              <a:ln>
                <a:noFill/>
              </a:ln>
              <a:solidFill>
                <a:srgbClr val="485F43"/>
              </a:solidFill>
              <a:effectLst/>
              <a:uLnTx/>
              <a:uFillTx/>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1"/>
        <p:cNvGrpSpPr/>
        <p:nvPr/>
      </p:nvGrpSpPr>
      <p:grpSpPr>
        <a:xfrm>
          <a:off x="0" y="0"/>
          <a:ext cx="0" cy="0"/>
          <a:chOff x="0" y="0"/>
          <a:chExt cx="0" cy="0"/>
        </a:xfrm>
      </p:grpSpPr>
      <p:sp>
        <p:nvSpPr>
          <p:cNvPr id="123" name="Google Shape;123;p19"/>
          <p:cNvSpPr txBox="1"/>
          <p:nvPr/>
        </p:nvSpPr>
        <p:spPr>
          <a:xfrm>
            <a:off x="337674" y="2746742"/>
            <a:ext cx="5421630" cy="3941137"/>
          </a:xfrm>
          <a:prstGeom prst="rect">
            <a:avLst/>
          </a:prstGeom>
          <a:noFill/>
          <a:ln>
            <a:noFill/>
          </a:ln>
        </p:spPr>
        <p:txBody>
          <a:bodyPr spcFirstLastPara="1" wrap="square" lIns="91425" tIns="45700" rIns="91425" bIns="45700" anchor="t" anchorCtr="0">
            <a:normAutofit/>
          </a:bodyPr>
          <a:lstStyle/>
          <a:p>
            <a:pPr marL="0" marR="0" lvl="0" indent="0" algn="ctr" defTabSz="914400" rtl="0" eaLnBrk="1" fontAlgn="auto" latinLnBrk="0" hangingPunct="1">
              <a:lnSpc>
                <a:spcPct val="90000"/>
              </a:lnSpc>
              <a:spcBef>
                <a:spcPts val="0"/>
              </a:spcBef>
              <a:spcAft>
                <a:spcPts val="0"/>
              </a:spcAft>
              <a:buClr>
                <a:srgbClr val="485F43"/>
              </a:buClr>
              <a:buSzPts val="6600"/>
              <a:buFont typeface="Arial"/>
              <a:buNone/>
              <a:tabLst/>
              <a:defRPr/>
            </a:pPr>
            <a:r>
              <a:rPr kumimoji="0" lang="en-GB" sz="9600" b="0" i="0" u="none" strike="noStrike" kern="0" cap="none" spc="0" normalizeH="0" baseline="0" noProof="0" dirty="0">
                <a:ln>
                  <a:noFill/>
                </a:ln>
                <a:solidFill>
                  <a:srgbClr val="485F43"/>
                </a:solidFill>
                <a:effectLst/>
                <a:uLnTx/>
                <a:uFillTx/>
                <a:latin typeface="Arial"/>
                <a:ea typeface="Arial"/>
                <a:cs typeface="Arial"/>
                <a:sym typeface="Arial"/>
              </a:rPr>
              <a:t>#Valley</a:t>
            </a:r>
            <a:endParaRPr kumimoji="0" sz="2400" b="0" i="0" u="none" strike="noStrike" kern="0" cap="none" spc="0" normalizeH="0" baseline="0" noProof="0" dirty="0">
              <a:ln>
                <a:noFill/>
              </a:ln>
              <a:solidFill>
                <a:srgbClr val="000000"/>
              </a:solidFill>
              <a:effectLst/>
              <a:uLnTx/>
              <a:uFillTx/>
              <a:latin typeface="Arial"/>
              <a:ea typeface="+mn-ea"/>
              <a:cs typeface="Arial"/>
              <a:sym typeface="Arial"/>
            </a:endParaRPr>
          </a:p>
        </p:txBody>
      </p:sp>
      <p:pic>
        <p:nvPicPr>
          <p:cNvPr id="3" name="Picture 2" descr="Qr code&#10;&#10;Description automatically generated">
            <a:extLst>
              <a:ext uri="{FF2B5EF4-FFF2-40B4-BE49-F238E27FC236}">
                <a16:creationId xmlns:a16="http://schemas.microsoft.com/office/drawing/2014/main" id="{811D5E0A-9E26-533A-28DB-ECDE6A0BC0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7121" y="144780"/>
            <a:ext cx="5421630" cy="5421630"/>
          </a:xfrm>
          <a:prstGeom prst="rect">
            <a:avLst/>
          </a:prstGeom>
        </p:spPr>
      </p:pic>
      <p:pic>
        <p:nvPicPr>
          <p:cNvPr id="7" name="Picture 6" descr="Logo&#10;&#10;Description automatically generated">
            <a:extLst>
              <a:ext uri="{FF2B5EF4-FFF2-40B4-BE49-F238E27FC236}">
                <a16:creationId xmlns:a16="http://schemas.microsoft.com/office/drawing/2014/main" id="{B32C5346-300E-4C9C-1C5C-731E6DB7B1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674" y="144781"/>
            <a:ext cx="3504437" cy="19469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350874" y="1147665"/>
            <a:ext cx="11557591" cy="1470025"/>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ts val="4400"/>
              <a:buFont typeface="Arial"/>
              <a:buNone/>
            </a:pPr>
            <a:r>
              <a:rPr lang="it-IT" dirty="0">
                <a:latin typeface="Arial"/>
                <a:ea typeface="Arial"/>
                <a:cs typeface="Arial"/>
                <a:sym typeface="Arial"/>
              </a:rPr>
              <a:t>Rural Youth as Leaders of Change</a:t>
            </a:r>
            <a:endParaRPr sz="8000" dirty="0"/>
          </a:p>
        </p:txBody>
      </p:sp>
      <p:sp>
        <p:nvSpPr>
          <p:cNvPr id="93" name="Google Shape;93;p2"/>
          <p:cNvSpPr txBox="1">
            <a:spLocks noGrp="1"/>
          </p:cNvSpPr>
          <p:nvPr>
            <p:ph type="subTitle" idx="1"/>
          </p:nvPr>
        </p:nvSpPr>
        <p:spPr>
          <a:xfrm>
            <a:off x="0" y="2934586"/>
            <a:ext cx="12192000" cy="1848771"/>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150000"/>
              </a:lnSpc>
              <a:spcBef>
                <a:spcPts val="0"/>
              </a:spcBef>
              <a:spcAft>
                <a:spcPts val="0"/>
              </a:spcAft>
              <a:buClr>
                <a:srgbClr val="485F43"/>
              </a:buClr>
              <a:buSzPts val="2800"/>
              <a:buNone/>
            </a:pPr>
            <a:r>
              <a:rPr lang="it-IT" sz="4600" dirty="0">
                <a:solidFill>
                  <a:srgbClr val="485F43"/>
                </a:solidFill>
                <a:latin typeface="Arial"/>
                <a:ea typeface="Arial"/>
                <a:cs typeface="Arial"/>
                <a:sym typeface="Arial"/>
              </a:rPr>
              <a:t>Doris Letina</a:t>
            </a:r>
          </a:p>
          <a:p>
            <a:pPr marL="0" lvl="0" indent="0" algn="ctr" rtl="0">
              <a:lnSpc>
                <a:spcPct val="150000"/>
              </a:lnSpc>
              <a:spcBef>
                <a:spcPts val="0"/>
              </a:spcBef>
              <a:spcAft>
                <a:spcPts val="0"/>
              </a:spcAft>
              <a:buClr>
                <a:srgbClr val="485F43"/>
              </a:buClr>
              <a:buSzPts val="2800"/>
              <a:buNone/>
            </a:pPr>
            <a:r>
              <a:rPr lang="it-IT" sz="4600" dirty="0">
                <a:solidFill>
                  <a:srgbClr val="485F43"/>
                </a:solidFill>
                <a:latin typeface="Arial"/>
                <a:ea typeface="Arial"/>
                <a:cs typeface="Arial"/>
                <a:sym typeface="Arial"/>
              </a:rPr>
              <a:t>Vice-president of CEJA &amp; apple farmer, Slovenia</a:t>
            </a: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9" name="Google Shape;99;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My story</a:t>
            </a:r>
            <a:endParaRPr b="1" dirty="0"/>
          </a:p>
        </p:txBody>
      </p:sp>
      <p:pic>
        <p:nvPicPr>
          <p:cNvPr id="1026" name="Picture 2" descr="Aucune description de photo disponible.">
            <a:extLst>
              <a:ext uri="{FF2B5EF4-FFF2-40B4-BE49-F238E27FC236}">
                <a16:creationId xmlns:a16="http://schemas.microsoft.com/office/drawing/2014/main" id="{D10F0360-E8B0-DEEE-02F5-F02E7685773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18"/>
          <a:stretch/>
        </p:blipFill>
        <p:spPr bwMode="auto">
          <a:xfrm>
            <a:off x="3578164" y="3606173"/>
            <a:ext cx="2494007" cy="1669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grass, outdoor&#10;&#10;Description automatically generated">
            <a:extLst>
              <a:ext uri="{FF2B5EF4-FFF2-40B4-BE49-F238E27FC236}">
                <a16:creationId xmlns:a16="http://schemas.microsoft.com/office/drawing/2014/main" id="{971E3058-E231-F513-A36D-62639F37229A}"/>
              </a:ext>
            </a:extLst>
          </p:cNvPr>
          <p:cNvPicPr>
            <a:picLocks noChangeAspect="1"/>
          </p:cNvPicPr>
          <p:nvPr/>
        </p:nvPicPr>
        <p:blipFill>
          <a:blip r:embed="rId5"/>
          <a:stretch>
            <a:fillRect/>
          </a:stretch>
        </p:blipFill>
        <p:spPr>
          <a:xfrm>
            <a:off x="864553" y="1966070"/>
            <a:ext cx="2460155" cy="1640103"/>
          </a:xfrm>
          <a:prstGeom prst="rect">
            <a:avLst/>
          </a:prstGeom>
        </p:spPr>
      </p:pic>
      <p:sp>
        <p:nvSpPr>
          <p:cNvPr id="12" name="Google Shape;123;p7">
            <a:extLst>
              <a:ext uri="{FF2B5EF4-FFF2-40B4-BE49-F238E27FC236}">
                <a16:creationId xmlns:a16="http://schemas.microsoft.com/office/drawing/2014/main" id="{BD15D89A-ABD2-073B-B683-C01149CB7A44}"/>
              </a:ext>
            </a:extLst>
          </p:cNvPr>
          <p:cNvSpPr txBox="1">
            <a:spLocks noGrp="1"/>
          </p:cNvSpPr>
          <p:nvPr>
            <p:ph type="subTitle" idx="1"/>
          </p:nvPr>
        </p:nvSpPr>
        <p:spPr>
          <a:xfrm>
            <a:off x="1430435" y="3701370"/>
            <a:ext cx="1346976" cy="316097"/>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0"/>
              </a:spcBef>
              <a:spcAft>
                <a:spcPts val="0"/>
              </a:spcAft>
              <a:buClr>
                <a:schemeClr val="dk1"/>
              </a:buClr>
              <a:buSzPts val="2000"/>
              <a:buNone/>
            </a:pPr>
            <a:r>
              <a:rPr lang="it-IT" sz="1800" b="0" i="0" u="none" strike="noStrike" cap="none" dirty="0">
                <a:solidFill>
                  <a:schemeClr val="dk1"/>
                </a:solidFill>
                <a:latin typeface="Arial"/>
                <a:ea typeface="Arial"/>
                <a:cs typeface="Arial"/>
                <a:sym typeface="Arial"/>
              </a:rPr>
              <a:t>My farm</a:t>
            </a:r>
            <a:endParaRPr sz="1800" b="0" i="0" u="none" strike="noStrike" cap="none" dirty="0">
              <a:solidFill>
                <a:schemeClr val="dk1"/>
              </a:solidFill>
              <a:latin typeface="Arial"/>
              <a:ea typeface="Arial"/>
              <a:cs typeface="Arial"/>
              <a:sym typeface="Arial"/>
            </a:endParaRPr>
          </a:p>
        </p:txBody>
      </p:sp>
      <p:sp>
        <p:nvSpPr>
          <p:cNvPr id="13" name="Google Shape;123;p7">
            <a:extLst>
              <a:ext uri="{FF2B5EF4-FFF2-40B4-BE49-F238E27FC236}">
                <a16:creationId xmlns:a16="http://schemas.microsoft.com/office/drawing/2014/main" id="{992FAA1D-0779-FB11-065F-F6FA7CCC4961}"/>
              </a:ext>
            </a:extLst>
          </p:cNvPr>
          <p:cNvSpPr txBox="1">
            <a:spLocks/>
          </p:cNvSpPr>
          <p:nvPr/>
        </p:nvSpPr>
        <p:spPr>
          <a:xfrm>
            <a:off x="3358560" y="2656436"/>
            <a:ext cx="2995626" cy="9497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000000"/>
              </a:buClr>
              <a:buSzPts val="2000"/>
              <a:buFont typeface="Arial"/>
              <a:buNone/>
              <a:tabLst/>
              <a:defRPr/>
            </a:pPr>
            <a:r>
              <a:rPr kumimoji="0" lang="it-IT" sz="1800" b="0" i="0" u="none" strike="noStrike" kern="0" cap="none" spc="0" normalizeH="0" baseline="0" noProof="0" dirty="0">
                <a:ln>
                  <a:noFill/>
                </a:ln>
                <a:solidFill>
                  <a:srgbClr val="000000"/>
                </a:solidFill>
                <a:effectLst/>
                <a:uLnTx/>
                <a:uFillTx/>
                <a:latin typeface="Arial"/>
                <a:ea typeface="Arial"/>
                <a:cs typeface="Arial"/>
                <a:sym typeface="Arial"/>
              </a:rPr>
              <a:t>My commitment with Slovenian Rural Youth ZSPM </a:t>
            </a:r>
          </a:p>
        </p:txBody>
      </p:sp>
      <p:sp>
        <p:nvSpPr>
          <p:cNvPr id="14" name="Google Shape;123;p7">
            <a:extLst>
              <a:ext uri="{FF2B5EF4-FFF2-40B4-BE49-F238E27FC236}">
                <a16:creationId xmlns:a16="http://schemas.microsoft.com/office/drawing/2014/main" id="{F495E18B-5FED-A616-D2EB-D6C35D5BCEF4}"/>
              </a:ext>
            </a:extLst>
          </p:cNvPr>
          <p:cNvSpPr txBox="1">
            <a:spLocks/>
          </p:cNvSpPr>
          <p:nvPr/>
        </p:nvSpPr>
        <p:spPr>
          <a:xfrm>
            <a:off x="6222999" y="3789050"/>
            <a:ext cx="2995626" cy="9497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000000"/>
              </a:buClr>
              <a:buSzPts val="2000"/>
              <a:buFont typeface="Arial"/>
              <a:buNone/>
              <a:tabLst/>
              <a:defRPr/>
            </a:pPr>
            <a:r>
              <a:rPr kumimoji="0" lang="it-IT" sz="1800" b="0" i="0" u="none" strike="noStrike" kern="0" cap="none" spc="0" normalizeH="0" baseline="0" noProof="0" dirty="0">
                <a:ln>
                  <a:noFill/>
                </a:ln>
                <a:solidFill>
                  <a:srgbClr val="000000"/>
                </a:solidFill>
                <a:effectLst/>
                <a:uLnTx/>
                <a:uFillTx/>
                <a:latin typeface="Arial"/>
                <a:ea typeface="Arial"/>
                <a:cs typeface="Arial"/>
                <a:sym typeface="Arial"/>
              </a:rPr>
              <a:t>My role as Vice President of the European Council of Young Farmers (CEJA)</a:t>
            </a:r>
          </a:p>
        </p:txBody>
      </p:sp>
      <p:pic>
        <p:nvPicPr>
          <p:cNvPr id="1030" name="Picture 6" descr="Aucune description de photo disponible.">
            <a:extLst>
              <a:ext uri="{FF2B5EF4-FFF2-40B4-BE49-F238E27FC236}">
                <a16:creationId xmlns:a16="http://schemas.microsoft.com/office/drawing/2014/main" id="{43DF643E-3E6B-0B7A-3CA3-D32CE3D84C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30295" y="3606173"/>
            <a:ext cx="2460155" cy="1831444"/>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123;p7">
            <a:extLst>
              <a:ext uri="{FF2B5EF4-FFF2-40B4-BE49-F238E27FC236}">
                <a16:creationId xmlns:a16="http://schemas.microsoft.com/office/drawing/2014/main" id="{BEF07A4B-DB9F-F555-5657-76FD85732E4D}"/>
              </a:ext>
            </a:extLst>
          </p:cNvPr>
          <p:cNvSpPr txBox="1">
            <a:spLocks/>
          </p:cNvSpPr>
          <p:nvPr/>
        </p:nvSpPr>
        <p:spPr>
          <a:xfrm>
            <a:off x="9062559" y="2909681"/>
            <a:ext cx="2995626" cy="9497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marL="0" marR="0" lvl="0" indent="0" algn="ctr" defTabSz="914400" rtl="0" eaLnBrk="1" fontAlgn="auto" latinLnBrk="0" hangingPunct="1">
              <a:lnSpc>
                <a:spcPct val="90000"/>
              </a:lnSpc>
              <a:spcBef>
                <a:spcPts val="0"/>
              </a:spcBef>
              <a:spcAft>
                <a:spcPts val="0"/>
              </a:spcAft>
              <a:buClr>
                <a:srgbClr val="000000"/>
              </a:buClr>
              <a:buSzPts val="2000"/>
              <a:buFont typeface="Arial"/>
              <a:buNone/>
              <a:tabLst/>
              <a:defRPr/>
            </a:pPr>
            <a:r>
              <a:rPr kumimoji="0" lang="it-IT" sz="1800" b="0" i="0" u="none" strike="noStrike" kern="0" cap="none" spc="0" normalizeH="0" baseline="0" noProof="0" dirty="0">
                <a:ln>
                  <a:noFill/>
                </a:ln>
                <a:solidFill>
                  <a:srgbClr val="000000"/>
                </a:solidFill>
                <a:effectLst/>
                <a:uLnTx/>
                <a:uFillTx/>
                <a:latin typeface="Arial"/>
                <a:ea typeface="Arial"/>
                <a:cs typeface="Arial"/>
                <a:sym typeface="Arial"/>
              </a:rPr>
              <a:t>Service to my rural community</a:t>
            </a:r>
          </a:p>
        </p:txBody>
      </p:sp>
      <p:pic>
        <p:nvPicPr>
          <p:cNvPr id="8" name="Picture 7" descr="A group of people posing for a photo&#10;&#10;Description automatically generated">
            <a:extLst>
              <a:ext uri="{FF2B5EF4-FFF2-40B4-BE49-F238E27FC236}">
                <a16:creationId xmlns:a16="http://schemas.microsoft.com/office/drawing/2014/main" id="{DA4D3673-EC3C-A895-DF95-06F411DC62FB}"/>
              </a:ext>
            </a:extLst>
          </p:cNvPr>
          <p:cNvPicPr>
            <a:picLocks noChangeAspect="1"/>
          </p:cNvPicPr>
          <p:nvPr/>
        </p:nvPicPr>
        <p:blipFill>
          <a:blip r:embed="rId7"/>
          <a:stretch>
            <a:fillRect/>
          </a:stretch>
        </p:blipFill>
        <p:spPr>
          <a:xfrm>
            <a:off x="6420811" y="1159186"/>
            <a:ext cx="2490920" cy="24909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442913" y="2107256"/>
            <a:ext cx="11329987" cy="5797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it-IT" sz="2000" b="0" i="0" u="none" strike="noStrike" cap="none" dirty="0">
                <a:solidFill>
                  <a:schemeClr val="dk1"/>
                </a:solidFill>
                <a:latin typeface="Arial"/>
                <a:ea typeface="Arial"/>
                <a:cs typeface="Arial"/>
                <a:sym typeface="Arial"/>
              </a:rPr>
              <a:t>Back in 2019, CEJA </a:t>
            </a:r>
            <a:r>
              <a:rPr lang="it-IT" sz="2000" b="0" i="0" u="none" strike="noStrike" cap="none" dirty="0" err="1">
                <a:solidFill>
                  <a:schemeClr val="dk1"/>
                </a:solidFill>
                <a:latin typeface="Arial"/>
                <a:ea typeface="Arial"/>
                <a:cs typeface="Arial"/>
                <a:sym typeface="Arial"/>
              </a:rPr>
              <a:t>joined</a:t>
            </a:r>
            <a:r>
              <a:rPr lang="it-IT" sz="2000" b="0" i="0" u="none" strike="noStrike" cap="none" dirty="0">
                <a:solidFill>
                  <a:schemeClr val="dk1"/>
                </a:solidFill>
                <a:latin typeface="Arial"/>
                <a:ea typeface="Arial"/>
                <a:cs typeface="Arial"/>
                <a:sym typeface="Arial"/>
              </a:rPr>
              <a:t> </a:t>
            </a:r>
            <a:r>
              <a:rPr lang="it-IT" sz="2000" b="0" i="0" u="none" strike="noStrike" cap="none" dirty="0" err="1">
                <a:solidFill>
                  <a:schemeClr val="dk1"/>
                </a:solidFill>
                <a:latin typeface="Arial"/>
                <a:ea typeface="Arial"/>
                <a:cs typeface="Arial"/>
                <a:sym typeface="Arial"/>
              </a:rPr>
              <a:t>forces</a:t>
            </a:r>
            <a:r>
              <a:rPr lang="it-IT" sz="2000" b="0" i="0" u="none" strike="noStrike" cap="none" dirty="0">
                <a:solidFill>
                  <a:schemeClr val="dk1"/>
                </a:solidFill>
                <a:latin typeface="Arial"/>
                <a:ea typeface="Arial"/>
                <a:cs typeface="Arial"/>
                <a:sym typeface="Arial"/>
              </a:rPr>
              <a:t> with Rural Youth Europe and MIJARC Europe to </a:t>
            </a:r>
            <a:r>
              <a:rPr lang="it-IT" sz="2000" b="0" i="0" u="none" strike="noStrike" cap="none" dirty="0" err="1">
                <a:solidFill>
                  <a:schemeClr val="dk1"/>
                </a:solidFill>
                <a:latin typeface="Arial"/>
                <a:ea typeface="Arial"/>
                <a:cs typeface="Arial"/>
                <a:sym typeface="Arial"/>
              </a:rPr>
              <a:t>develop</a:t>
            </a:r>
            <a:r>
              <a:rPr lang="it-IT" sz="2000" b="0" i="0" u="none" strike="noStrike" cap="none" dirty="0">
                <a:solidFill>
                  <a:schemeClr val="dk1"/>
                </a:solidFill>
                <a:latin typeface="Arial"/>
                <a:ea typeface="Arial"/>
                <a:cs typeface="Arial"/>
                <a:sym typeface="Arial"/>
              </a:rPr>
              <a:t> a 7-point manifesto on the future of rural </a:t>
            </a:r>
            <a:r>
              <a:rPr lang="it-IT" sz="2000" b="0" i="0" u="none" strike="noStrike" cap="none" dirty="0" err="1">
                <a:solidFill>
                  <a:schemeClr val="dk1"/>
                </a:solidFill>
                <a:latin typeface="Arial"/>
                <a:ea typeface="Arial"/>
                <a:cs typeface="Arial"/>
                <a:sym typeface="Arial"/>
              </a:rPr>
              <a:t>areas</a:t>
            </a:r>
            <a:r>
              <a:rPr lang="it-IT" sz="2000" dirty="0">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p:txBody>
      </p:sp>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farmer’s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544513" y="2784157"/>
            <a:ext cx="10036931" cy="3000781"/>
          </a:xfrm>
          <a:prstGeom prst="rect">
            <a:avLst/>
          </a:prstGeom>
          <a:noFill/>
          <a:ln>
            <a:noFill/>
          </a:ln>
        </p:spPr>
        <p:txBody>
          <a:bodyPr spcFirstLastPara="1" wrap="square" lIns="91425" tIns="45700" rIns="91425" bIns="45700" anchor="t" anchorCtr="0">
            <a:spAutoFit/>
          </a:bodyPr>
          <a:lstStyle/>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en-US" sz="1800" b="0" i="0" u="none" strike="noStrike" kern="0" cap="none" spc="0" normalizeH="0" baseline="0" noProof="0" dirty="0">
                <a:ln>
                  <a:noFill/>
                </a:ln>
                <a:solidFill>
                  <a:srgbClr val="000000"/>
                </a:solidFill>
                <a:effectLst/>
                <a:uLnTx/>
                <a:uFillTx/>
                <a:latin typeface="Calibri"/>
                <a:ea typeface="Calibri"/>
                <a:cs typeface="Calibri"/>
                <a:sym typeface="Calibri"/>
              </a:rPr>
              <a:t>Accessible and life-long education and training in and for rural areas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en-US" sz="1800" b="0" i="0" u="none" strike="noStrike" kern="0" cap="none" spc="0" normalizeH="0" baseline="0" noProof="0" dirty="0">
                <a:ln>
                  <a:noFill/>
                </a:ln>
                <a:solidFill>
                  <a:srgbClr val="000000"/>
                </a:solidFill>
                <a:effectLst/>
                <a:uLnTx/>
                <a:uFillTx/>
                <a:latin typeface="Calibri"/>
                <a:ea typeface="Calibri"/>
                <a:cs typeface="Calibri"/>
                <a:sym typeface="Calibri"/>
              </a:rPr>
              <a:t>Targeted investments supporting activities that facilitate entrepreneurship in rural areas</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1800" b="0" i="0" u="none" strike="noStrike" kern="0" cap="none" spc="0" normalizeH="0" baseline="0" noProof="0" dirty="0">
                <a:ln>
                  <a:noFill/>
                </a:ln>
                <a:solidFill>
                  <a:srgbClr val="000000"/>
                </a:solidFill>
                <a:effectLst/>
                <a:uLnTx/>
                <a:uFillTx/>
                <a:latin typeface="Calibri"/>
                <a:cs typeface="Calibri"/>
                <a:sym typeface="Calibri"/>
              </a:rPr>
              <a:t>Actions targeting the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preservation</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of the social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fabric</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of rural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areas</a:t>
            </a:r>
            <a:endParaRPr kumimoji="0" lang="it-IT" sz="1800" b="0" i="0" u="none" strike="noStrike" kern="0" cap="none" spc="0" normalizeH="0" baseline="0" noProof="0" dirty="0">
              <a:ln>
                <a:noFill/>
              </a:ln>
              <a:solidFill>
                <a:srgbClr val="000000"/>
              </a:solidFill>
              <a:effectLst/>
              <a:uLnTx/>
              <a:uFillTx/>
              <a:latin typeface="Calibri"/>
              <a:cs typeface="Calibri"/>
              <a:sym typeface="Calibri"/>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1800" b="0" i="0" u="none" strike="noStrike" kern="0" cap="none" spc="0" normalizeH="0" baseline="0" noProof="0" dirty="0">
                <a:ln>
                  <a:noFill/>
                </a:ln>
                <a:solidFill>
                  <a:srgbClr val="000000"/>
                </a:solidFill>
                <a:effectLst/>
                <a:uLnTx/>
                <a:uFillTx/>
                <a:latin typeface="Calibri"/>
                <a:cs typeface="Calibri"/>
                <a:sym typeface="Calibri"/>
              </a:rPr>
              <a:t>Better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availability</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of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affordable</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health</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services</a:t>
            </a: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Reliable</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infrastructure</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and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connectivity</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t>
            </a: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1800" b="0" i="0" u="none" strike="noStrike" kern="0" cap="none" spc="0" normalizeH="0" baseline="0" noProof="0" dirty="0">
                <a:ln>
                  <a:noFill/>
                </a:ln>
                <a:solidFill>
                  <a:srgbClr val="000000"/>
                </a:solidFill>
                <a:effectLst/>
                <a:uLnTx/>
                <a:uFillTx/>
                <a:latin typeface="Calibri"/>
                <a:cs typeface="Calibri"/>
                <a:sym typeface="Calibri"/>
              </a:rPr>
              <a:t>Actions to tackle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environmental</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and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climate</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change</a:t>
            </a:r>
            <a:endParaRPr kumimoji="0" lang="it-IT" sz="1800" b="0" i="0" u="none" strike="noStrike" kern="0" cap="none" spc="0" normalizeH="0" baseline="0" noProof="0" dirty="0">
              <a:ln>
                <a:noFill/>
              </a:ln>
              <a:solidFill>
                <a:srgbClr val="000000"/>
              </a:solidFill>
              <a:effectLst/>
              <a:uLnTx/>
              <a:uFillTx/>
              <a:latin typeface="Calibri"/>
              <a:cs typeface="Calibri"/>
              <a:sym typeface="Calibri"/>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1800" b="0" i="0" u="none" strike="noStrike" kern="0" cap="none" spc="0" normalizeH="0" baseline="0" noProof="0" dirty="0">
                <a:ln>
                  <a:noFill/>
                </a:ln>
                <a:solidFill>
                  <a:srgbClr val="000000"/>
                </a:solidFill>
                <a:effectLst/>
                <a:uLnTx/>
                <a:uFillTx/>
                <a:latin typeface="Calibri"/>
                <a:cs typeface="Calibri"/>
                <a:sym typeface="Calibri"/>
              </a:rPr>
              <a:t>Support for rural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youth</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and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young</a:t>
            </a:r>
            <a:r>
              <a:rPr kumimoji="0" lang="it-IT" sz="1800" b="0" i="0" u="none" strike="noStrike" kern="0" cap="none" spc="0" normalizeH="0" baseline="0" noProof="0" dirty="0">
                <a:ln>
                  <a:noFill/>
                </a:ln>
                <a:solidFill>
                  <a:srgbClr val="000000"/>
                </a:solidFill>
                <a:effectLst/>
                <a:uLnTx/>
                <a:uFillTx/>
                <a:latin typeface="Calibri"/>
                <a:cs typeface="Calibri"/>
                <a:sym typeface="Calibri"/>
              </a:rPr>
              <a:t> farmers’ </a:t>
            </a:r>
            <a:r>
              <a:rPr kumimoji="0" lang="it-IT" sz="1800" b="0" i="0" u="none" strike="noStrike" kern="0" cap="none" spc="0" normalizeH="0" baseline="0" noProof="0" dirty="0" err="1">
                <a:ln>
                  <a:noFill/>
                </a:ln>
                <a:solidFill>
                  <a:srgbClr val="000000"/>
                </a:solidFill>
                <a:effectLst/>
                <a:uLnTx/>
                <a:uFillTx/>
                <a:latin typeface="Calibri"/>
                <a:cs typeface="Calibri"/>
                <a:sym typeface="Calibri"/>
              </a:rPr>
              <a:t>organisations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7"/>
          <p:cNvSpPr txBox="1">
            <a:spLocks noGrp="1"/>
          </p:cNvSpPr>
          <p:nvPr>
            <p:ph type="ctrTitle"/>
          </p:nvPr>
        </p:nvSpPr>
        <p:spPr>
          <a:xfrm>
            <a:off x="442913"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Rural aspirations for 2040</a:t>
            </a:r>
            <a:endParaRPr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90000"/>
              </a:lnSpc>
              <a:spcBef>
                <a:spcPts val="0"/>
              </a:spcBef>
              <a:spcAft>
                <a:spcPts val="0"/>
              </a:spcAft>
              <a:buClr>
                <a:srgbClr val="FFC000"/>
              </a:buClr>
              <a:buSzPts val="3000"/>
              <a:buFont typeface="Arial"/>
              <a:buNone/>
              <a:tabLst/>
              <a:defRPr/>
            </a:pPr>
            <a:r>
              <a:rPr kumimoji="0" lang="it-IT" sz="3000" b="0" i="0" u="none" strike="noStrike" kern="0" cap="none" spc="0" normalizeH="0" baseline="0" noProof="0" dirty="0">
                <a:ln>
                  <a:noFill/>
                </a:ln>
                <a:solidFill>
                  <a:srgbClr val="FFC000"/>
                </a:solidFill>
                <a:effectLst/>
                <a:uLnTx/>
                <a:uFillTx/>
                <a:latin typeface="Arial"/>
                <a:ea typeface="Arial"/>
                <a:cs typeface="Arial"/>
                <a:sym typeface="Arial"/>
              </a:rPr>
              <a:t>Young farmer’s perspective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7"/>
          <p:cNvSpPr txBox="1"/>
          <p:nvPr/>
        </p:nvSpPr>
        <p:spPr>
          <a:xfrm>
            <a:off x="518326" y="2303780"/>
            <a:ext cx="10302074" cy="1754286"/>
          </a:xfrm>
          <a:prstGeom prst="rect">
            <a:avLst/>
          </a:prstGeom>
          <a:noFill/>
          <a:ln>
            <a:noFill/>
          </a:ln>
        </p:spPr>
        <p:txBody>
          <a:bodyPr spcFirstLastPara="1" wrap="square" lIns="91425" tIns="45700" rIns="91425" bIns="45700" anchor="t" anchorCtr="0">
            <a:spAutoFit/>
          </a:bodyPr>
          <a:lstStyle/>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en-US" sz="2400" b="0" i="0" u="none" strike="noStrike" kern="0" cap="none" spc="0" normalizeH="0" baseline="0" noProof="0" dirty="0">
                <a:ln>
                  <a:noFill/>
                </a:ln>
                <a:solidFill>
                  <a:srgbClr val="000000"/>
                </a:solidFill>
                <a:effectLst/>
                <a:uLnTx/>
                <a:uFillTx/>
                <a:latin typeface="Calibri"/>
                <a:cs typeface="Calibri"/>
                <a:sym typeface="Calibri"/>
              </a:rPr>
              <a:t>Foster </a:t>
            </a:r>
            <a:r>
              <a:rPr kumimoji="0" lang="en-US" sz="2400" b="1" i="0" u="none" strike="noStrike" kern="0" cap="none" spc="0" normalizeH="0" baseline="0" noProof="0" dirty="0">
                <a:ln>
                  <a:noFill/>
                </a:ln>
                <a:solidFill>
                  <a:srgbClr val="000000"/>
                </a:solidFill>
                <a:effectLst/>
                <a:uLnTx/>
                <a:uFillTx/>
                <a:latin typeface="Calibri"/>
                <a:cs typeface="Calibri"/>
                <a:sym typeface="Calibri"/>
              </a:rPr>
              <a:t>intergenerational dialogue and solutions </a:t>
            </a:r>
            <a:endParaRPr kumimoji="0" sz="1800" b="1" i="0" u="none" strike="noStrike" kern="0" cap="none" spc="0" normalizeH="0" baseline="0" noProof="0" dirty="0">
              <a:ln>
                <a:noFill/>
              </a:ln>
              <a:solidFill>
                <a:srgbClr val="000000"/>
              </a:solidFill>
              <a:effectLst/>
              <a:uLnTx/>
              <a:uFillTx/>
              <a:latin typeface="Arial"/>
              <a:cs typeface="Arial"/>
              <a:sym typeface="Arial"/>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2400" b="0" i="0" u="none" strike="noStrike" kern="0" cap="none" spc="0" normalizeH="0" baseline="0" noProof="0" dirty="0" err="1">
                <a:ln>
                  <a:noFill/>
                </a:ln>
                <a:solidFill>
                  <a:srgbClr val="000000"/>
                </a:solidFill>
                <a:effectLst/>
                <a:uLnTx/>
                <a:uFillTx/>
                <a:latin typeface="Calibri"/>
                <a:cs typeface="Calibri"/>
                <a:sym typeface="Calibri"/>
              </a:rPr>
              <a:t>Develop</a:t>
            </a:r>
            <a:r>
              <a:rPr kumimoji="0" lang="it-IT" sz="2400" b="0" i="0" u="none" strike="noStrike" kern="0" cap="none" spc="0" normalizeH="0" baseline="0" noProof="0" dirty="0">
                <a:ln>
                  <a:noFill/>
                </a:ln>
                <a:solidFill>
                  <a:srgbClr val="000000"/>
                </a:solidFill>
                <a:effectLst/>
                <a:uLnTx/>
                <a:uFillTx/>
                <a:latin typeface="Calibri"/>
                <a:cs typeface="Calibri"/>
                <a:sym typeface="Calibri"/>
              </a:rPr>
              <a:t> the </a:t>
            </a:r>
            <a:r>
              <a:rPr kumimoji="0" lang="it-IT" sz="2400" b="1" i="0" u="none" strike="noStrike" kern="0" cap="none" spc="0" normalizeH="0" baseline="0" noProof="0" dirty="0" err="1">
                <a:ln>
                  <a:noFill/>
                </a:ln>
                <a:solidFill>
                  <a:srgbClr val="000000"/>
                </a:solidFill>
                <a:effectLst/>
                <a:uLnTx/>
                <a:uFillTx/>
                <a:latin typeface="Calibri"/>
                <a:cs typeface="Calibri"/>
                <a:sym typeface="Calibri"/>
              </a:rPr>
              <a:t>right</a:t>
            </a:r>
            <a:r>
              <a:rPr kumimoji="0" lang="it-IT" sz="2400" b="1" i="0" u="none" strike="noStrike" kern="0" cap="none" spc="0" normalizeH="0" baseline="0" noProof="0" dirty="0">
                <a:ln>
                  <a:noFill/>
                </a:ln>
                <a:solidFill>
                  <a:srgbClr val="000000"/>
                </a:solidFill>
                <a:effectLst/>
                <a:uLnTx/>
                <a:uFillTx/>
                <a:latin typeface="Calibri"/>
                <a:cs typeface="Calibri"/>
                <a:sym typeface="Calibri"/>
              </a:rPr>
              <a:t> </a:t>
            </a:r>
            <a:r>
              <a:rPr kumimoji="0" lang="it-IT" sz="2400" b="1" i="0" u="none" strike="noStrike" kern="0" cap="none" spc="0" normalizeH="0" baseline="0" noProof="0" dirty="0" err="1">
                <a:ln>
                  <a:noFill/>
                </a:ln>
                <a:solidFill>
                  <a:srgbClr val="000000"/>
                </a:solidFill>
                <a:effectLst/>
                <a:uLnTx/>
                <a:uFillTx/>
                <a:latin typeface="Calibri"/>
                <a:cs typeface="Calibri"/>
                <a:sym typeface="Calibri"/>
              </a:rPr>
              <a:t>opportunities</a:t>
            </a:r>
            <a:r>
              <a:rPr kumimoji="0" lang="it-IT" sz="2400" b="1" i="0" u="none" strike="noStrike" kern="0" cap="none" spc="0" normalizeH="0" baseline="0" noProof="0" dirty="0">
                <a:ln>
                  <a:noFill/>
                </a:ln>
                <a:solidFill>
                  <a:srgbClr val="000000"/>
                </a:solidFill>
                <a:effectLst/>
                <a:uLnTx/>
                <a:uFillTx/>
                <a:latin typeface="Calibri"/>
                <a:cs typeface="Calibri"/>
                <a:sym typeface="Calibri"/>
              </a:rPr>
              <a:t> </a:t>
            </a:r>
            <a:r>
              <a:rPr kumimoji="0" lang="it-IT" sz="2400" b="0" i="0" u="none" strike="noStrike" kern="0" cap="none" spc="0" normalizeH="0" baseline="0" noProof="0" dirty="0">
                <a:ln>
                  <a:noFill/>
                </a:ln>
                <a:solidFill>
                  <a:srgbClr val="000000"/>
                </a:solidFill>
                <a:effectLst/>
                <a:uLnTx/>
                <a:uFillTx/>
                <a:latin typeface="Calibri"/>
                <a:cs typeface="Calibri"/>
                <a:sym typeface="Calibri"/>
              </a:rPr>
              <a:t>for </a:t>
            </a:r>
            <a:r>
              <a:rPr kumimoji="0" lang="it-IT" sz="2400" b="0" i="0" u="none" strike="noStrike" kern="0" cap="none" spc="0" normalizeH="0" baseline="0" noProof="0" dirty="0" err="1">
                <a:ln>
                  <a:noFill/>
                </a:ln>
                <a:solidFill>
                  <a:srgbClr val="000000"/>
                </a:solidFill>
                <a:effectLst/>
                <a:uLnTx/>
                <a:uFillTx/>
                <a:latin typeface="Calibri"/>
                <a:cs typeface="Calibri"/>
                <a:sym typeface="Calibri"/>
              </a:rPr>
              <a:t>ourselves</a:t>
            </a:r>
            <a:r>
              <a:rPr kumimoji="0" lang="it-IT" sz="2400" b="0" i="0" u="none" strike="noStrike" kern="0" cap="none" spc="0" normalizeH="0" baseline="0" noProof="0" dirty="0">
                <a:ln>
                  <a:noFill/>
                </a:ln>
                <a:solidFill>
                  <a:srgbClr val="000000"/>
                </a:solidFill>
                <a:effectLst/>
                <a:uLnTx/>
                <a:uFillTx/>
                <a:latin typeface="Calibri"/>
                <a:cs typeface="Calibri"/>
                <a:sym typeface="Calibri"/>
              </a:rPr>
              <a:t> and rural </a:t>
            </a:r>
            <a:r>
              <a:rPr kumimoji="0" lang="it-IT" sz="2400" b="0" i="0" u="none" strike="noStrike" kern="0" cap="none" spc="0" normalizeH="0" baseline="0" noProof="0" dirty="0" err="1">
                <a:ln>
                  <a:noFill/>
                </a:ln>
                <a:solidFill>
                  <a:srgbClr val="000000"/>
                </a:solidFill>
                <a:effectLst/>
                <a:uLnTx/>
                <a:uFillTx/>
                <a:latin typeface="Calibri"/>
                <a:cs typeface="Calibri"/>
                <a:sym typeface="Calibri"/>
              </a:rPr>
              <a:t>youths</a:t>
            </a:r>
            <a:r>
              <a:rPr kumimoji="0" lang="it-IT" sz="2400" b="0" i="0" u="none" strike="noStrike" kern="0" cap="none" spc="0" normalizeH="0" baseline="0" noProof="0" dirty="0">
                <a:ln>
                  <a:noFill/>
                </a:ln>
                <a:solidFill>
                  <a:srgbClr val="000000"/>
                </a:solidFill>
                <a:effectLst/>
                <a:uLnTx/>
                <a:uFillTx/>
                <a:latin typeface="Calibri"/>
                <a:cs typeface="Calibri"/>
                <a:sym typeface="Calibri"/>
              </a:rPr>
              <a:t> </a:t>
            </a:r>
            <a:r>
              <a:rPr kumimoji="0" lang="it-IT" sz="2400" b="0" i="0" u="none" strike="noStrike" kern="0" cap="none" spc="0" normalizeH="0" baseline="0" noProof="0" dirty="0" err="1">
                <a:ln>
                  <a:noFill/>
                </a:ln>
                <a:solidFill>
                  <a:srgbClr val="000000"/>
                </a:solidFill>
                <a:effectLst/>
                <a:uLnTx/>
                <a:uFillTx/>
                <a:latin typeface="Calibri"/>
                <a:cs typeface="Calibri"/>
                <a:sym typeface="Calibri"/>
              </a:rPr>
              <a:t>at</a:t>
            </a:r>
            <a:r>
              <a:rPr kumimoji="0" lang="it-IT" sz="2400" b="0" i="0" u="none" strike="noStrike" kern="0" cap="none" spc="0" normalizeH="0" baseline="0" noProof="0" dirty="0">
                <a:ln>
                  <a:noFill/>
                </a:ln>
                <a:solidFill>
                  <a:srgbClr val="000000"/>
                </a:solidFill>
                <a:effectLst/>
                <a:uLnTx/>
                <a:uFillTx/>
                <a:latin typeface="Calibri"/>
                <a:cs typeface="Calibri"/>
                <a:sym typeface="Calibri"/>
              </a:rPr>
              <a:t> large</a:t>
            </a:r>
            <a:endParaRPr kumimoji="0" lang="it-IT" sz="2400" b="0" i="0" u="none" strike="noStrike" kern="0" cap="none" spc="0" normalizeH="0" baseline="0" noProof="0" dirty="0">
              <a:ln>
                <a:noFill/>
              </a:ln>
              <a:solidFill>
                <a:srgbClr val="000000"/>
              </a:solidFill>
              <a:effectLst/>
              <a:uLnTx/>
              <a:uFillTx/>
              <a:latin typeface="Arial"/>
              <a:cs typeface="Arial"/>
              <a:sym typeface="Arial"/>
            </a:endParaRPr>
          </a:p>
          <a:p>
            <a:pPr marL="800100" marR="0" lvl="1" indent="-342900" algn="l" defTabSz="914400" rtl="0" eaLnBrk="1" fontAlgn="auto" latinLnBrk="0" hangingPunct="1">
              <a:lnSpc>
                <a:spcPct val="150000"/>
              </a:lnSpc>
              <a:spcBef>
                <a:spcPts val="0"/>
              </a:spcBef>
              <a:spcAft>
                <a:spcPts val="0"/>
              </a:spcAft>
              <a:buClr>
                <a:srgbClr val="000000"/>
              </a:buClr>
              <a:buSzPts val="1800"/>
              <a:buFont typeface="Calibri"/>
              <a:buAutoNum type="arabicPeriod"/>
              <a:tabLst/>
              <a:defRPr/>
            </a:pPr>
            <a:r>
              <a:rPr kumimoji="0" lang="it-IT" sz="2400" b="0" i="0" u="none" strike="noStrike" kern="0" cap="none" spc="0" normalizeH="0" baseline="0" noProof="0" dirty="0">
                <a:ln>
                  <a:noFill/>
                </a:ln>
                <a:solidFill>
                  <a:srgbClr val="000000"/>
                </a:solidFill>
                <a:effectLst/>
                <a:uLnTx/>
                <a:uFillTx/>
                <a:latin typeface="Calibri"/>
                <a:cs typeface="Calibri"/>
                <a:sym typeface="Calibri"/>
              </a:rPr>
              <a:t>Incarnate rural </a:t>
            </a:r>
            <a:r>
              <a:rPr kumimoji="0" lang="it-IT" sz="2400" b="0" i="0" u="none" strike="noStrike" kern="0" cap="none" spc="0" normalizeH="0" baseline="0" noProof="0" dirty="0" err="1">
                <a:ln>
                  <a:noFill/>
                </a:ln>
                <a:solidFill>
                  <a:srgbClr val="000000"/>
                </a:solidFill>
                <a:effectLst/>
                <a:uLnTx/>
                <a:uFillTx/>
                <a:latin typeface="Calibri"/>
                <a:cs typeface="Calibri"/>
                <a:sym typeface="Calibri"/>
              </a:rPr>
              <a:t>areas</a:t>
            </a:r>
            <a:r>
              <a:rPr kumimoji="0" lang="it-IT" sz="2400" b="0" i="0" u="none" strike="noStrike" kern="0" cap="none" spc="0" normalizeH="0" baseline="0" noProof="0" dirty="0">
                <a:ln>
                  <a:noFill/>
                </a:ln>
                <a:solidFill>
                  <a:srgbClr val="000000"/>
                </a:solidFill>
                <a:effectLst/>
                <a:uLnTx/>
                <a:uFillTx/>
                <a:latin typeface="Calibri"/>
                <a:cs typeface="Calibri"/>
                <a:sym typeface="Calibri"/>
              </a:rPr>
              <a:t> as </a:t>
            </a:r>
            <a:r>
              <a:rPr kumimoji="0" lang="it-IT" sz="2400" b="1" i="0" u="none" strike="noStrike" kern="0" cap="none" spc="0" normalizeH="0" baseline="0" noProof="0" dirty="0" err="1">
                <a:ln>
                  <a:noFill/>
                </a:ln>
                <a:solidFill>
                  <a:srgbClr val="000000"/>
                </a:solidFill>
                <a:effectLst/>
                <a:uLnTx/>
                <a:uFillTx/>
                <a:latin typeface="Calibri"/>
                <a:cs typeface="Calibri"/>
                <a:sym typeface="Calibri"/>
              </a:rPr>
              <a:t>ambassadors</a:t>
            </a:r>
            <a:endParaRPr kumimoji="0" sz="1800" b="1"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7"/>
          <p:cNvSpPr txBox="1">
            <a:spLocks noGrp="1"/>
          </p:cNvSpPr>
          <p:nvPr>
            <p:ph type="ctrTitle"/>
          </p:nvPr>
        </p:nvSpPr>
        <p:spPr>
          <a:xfrm>
            <a:off x="442912" y="0"/>
            <a:ext cx="1010458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b="1" dirty="0">
                <a:latin typeface="Arial"/>
                <a:ea typeface="Arial"/>
                <a:cs typeface="Arial"/>
                <a:sym typeface="Arial"/>
              </a:rPr>
              <a:t>Youth engagement in the Rural Pact</a:t>
            </a:r>
            <a:endParaRPr b="1" dirty="0"/>
          </a:p>
        </p:txBody>
      </p:sp>
    </p:spTree>
    <p:extLst>
      <p:ext uri="{BB962C8B-B14F-4D97-AF65-F5344CB8AC3E}">
        <p14:creationId xmlns:p14="http://schemas.microsoft.com/office/powerpoint/2010/main" val="668933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1550987"/>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Tree>
    <p:extLst>
      <p:ext uri="{BB962C8B-B14F-4D97-AF65-F5344CB8AC3E}">
        <p14:creationId xmlns:p14="http://schemas.microsoft.com/office/powerpoint/2010/main" val="1265234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1147665"/>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it-IT" sz="5400" dirty="0">
                <a:latin typeface="Arial"/>
                <a:ea typeface="Arial"/>
                <a:cs typeface="Arial"/>
                <a:sym typeface="Arial"/>
              </a:rPr>
              <a:t>Rural Youth as Leaders of Change</a:t>
            </a:r>
            <a:endParaRPr sz="7200" dirty="0"/>
          </a:p>
        </p:txBody>
      </p:sp>
      <p:sp>
        <p:nvSpPr>
          <p:cNvPr id="93" name="Google Shape;93;p2"/>
          <p:cNvSpPr txBox="1">
            <a:spLocks noGrp="1"/>
          </p:cNvSpPr>
          <p:nvPr>
            <p:ph type="subTitle" idx="1"/>
          </p:nvPr>
        </p:nvSpPr>
        <p:spPr>
          <a:xfrm>
            <a:off x="0" y="2743200"/>
            <a:ext cx="12192000" cy="2040157"/>
          </a:xfrm>
          <a:prstGeom prst="rect">
            <a:avLst/>
          </a:prstGeom>
          <a:noFill/>
          <a:ln>
            <a:noFill/>
          </a:ln>
        </p:spPr>
        <p:txBody>
          <a:bodyPr spcFirstLastPara="1" wrap="square" lIns="91425" tIns="45700" rIns="91425" bIns="45700" anchor="t" anchorCtr="0">
            <a:normAutofit/>
          </a:bodyPr>
          <a:lstStyle/>
          <a:p>
            <a:pPr marL="0" lvl="0" indent="0" algn="ctr" rtl="0">
              <a:lnSpc>
                <a:spcPct val="150000"/>
              </a:lnSpc>
              <a:spcBef>
                <a:spcPts val="0"/>
              </a:spcBef>
              <a:spcAft>
                <a:spcPts val="0"/>
              </a:spcAft>
              <a:buClr>
                <a:srgbClr val="485F43"/>
              </a:buClr>
              <a:buSzPts val="2800"/>
              <a:buNone/>
            </a:pPr>
            <a:r>
              <a:rPr lang="it-IT" sz="3600" dirty="0">
                <a:solidFill>
                  <a:srgbClr val="485F43"/>
                </a:solidFill>
                <a:latin typeface="Arial"/>
                <a:ea typeface="Arial"/>
                <a:cs typeface="Arial"/>
                <a:sym typeface="Arial"/>
              </a:rPr>
              <a:t>Nicolas Verderosa</a:t>
            </a:r>
          </a:p>
          <a:p>
            <a:pPr marL="0" lvl="0" indent="0" algn="ctr" rtl="0">
              <a:lnSpc>
                <a:spcPct val="150000"/>
              </a:lnSpc>
              <a:spcBef>
                <a:spcPts val="0"/>
              </a:spcBef>
              <a:spcAft>
                <a:spcPts val="0"/>
              </a:spcAft>
              <a:buClr>
                <a:srgbClr val="485F43"/>
              </a:buClr>
              <a:buSzPts val="2800"/>
              <a:buNone/>
            </a:pPr>
            <a:r>
              <a:rPr lang="it-IT" sz="3600" dirty="0">
                <a:solidFill>
                  <a:srgbClr val="485F43"/>
                </a:solidFill>
                <a:latin typeface="Arial"/>
                <a:ea typeface="Arial"/>
                <a:cs typeface="Arial"/>
                <a:sym typeface="Arial"/>
              </a:rPr>
              <a:t>Founder &amp; CEO, Ruralis.com, Italy</a:t>
            </a: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91"/>
        <p:cNvGrpSpPr/>
        <p:nvPr/>
      </p:nvGrpSpPr>
      <p:grpSpPr>
        <a:xfrm>
          <a:off x="0" y="0"/>
          <a:ext cx="0" cy="0"/>
          <a:chOff x="0" y="0"/>
          <a:chExt cx="0" cy="0"/>
        </a:xfrm>
      </p:grpSpPr>
      <p:pic>
        <p:nvPicPr>
          <p:cNvPr id="6" name="Elementi multimediali online 5" descr="Scopri le bellezze dell'Irpinia con Ruralis">
            <a:hlinkClick r:id="" action="ppaction://media"/>
            <a:extLst>
              <a:ext uri="{FF2B5EF4-FFF2-40B4-BE49-F238E27FC236}">
                <a16:creationId xmlns:a16="http://schemas.microsoft.com/office/drawing/2014/main" id="{0E41E0D0-4776-3CF0-1F94-0EA9EF34343C}"/>
              </a:ext>
            </a:extLst>
          </p:cNvPr>
          <p:cNvPicPr>
            <a:picLocks noRot="1" noChangeAspect="1"/>
          </p:cNvPicPr>
          <p:nvPr>
            <a:videoFile r:link="rId1"/>
          </p:nvPr>
        </p:nvPicPr>
        <p:blipFill>
          <a:blip r:embed="rId5"/>
          <a:stretch>
            <a:fillRect/>
          </a:stretch>
        </p:blipFill>
        <p:spPr>
          <a:xfrm>
            <a:off x="0" y="0"/>
            <a:ext cx="12192000" cy="6888480"/>
          </a:xfrm>
          <a:prstGeom prst="rect">
            <a:avLst/>
          </a:prstGeom>
        </p:spPr>
      </p:pic>
    </p:spTree>
    <p:extLst>
      <p:ext uri="{BB962C8B-B14F-4D97-AF65-F5344CB8AC3E}">
        <p14:creationId xmlns:p14="http://schemas.microsoft.com/office/powerpoint/2010/main" val="3173924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2161</TotalTime>
  <Words>850</Words>
  <Application>Microsoft Office PowerPoint</Application>
  <PresentationFormat>Widescreen</PresentationFormat>
  <Paragraphs>119</Paragraphs>
  <Slides>28</Slides>
  <Notes>23</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28</vt:i4>
      </vt:variant>
    </vt:vector>
  </HeadingPairs>
  <TitlesOfParts>
    <vt:vector size="35" baseType="lpstr">
      <vt:lpstr>Arial</vt:lpstr>
      <vt:lpstr>Calibri</vt:lpstr>
      <vt:lpstr>Calibri Light</vt:lpstr>
      <vt:lpstr>EC Square Sans Pro</vt:lpstr>
      <vt:lpstr>Office Theme</vt:lpstr>
      <vt:lpstr>1_Office Theme</vt:lpstr>
      <vt:lpstr>2_Office Theme</vt:lpstr>
      <vt:lpstr>PowerPoint Presentation</vt:lpstr>
      <vt:lpstr>Rural Youth as Leaders of Change</vt:lpstr>
      <vt:lpstr>Rural Youth as Leaders of Change</vt:lpstr>
      <vt:lpstr>My story</vt:lpstr>
      <vt:lpstr>Rural aspirations for 2040</vt:lpstr>
      <vt:lpstr>Youth engagement in the Rural Pact</vt:lpstr>
      <vt:lpstr>Thank you</vt:lpstr>
      <vt:lpstr>Rural Youth as Leaders of Change</vt:lpstr>
      <vt:lpstr>PowerPoint Presentation</vt:lpstr>
      <vt:lpstr>My story</vt:lpstr>
      <vt:lpstr>My story</vt:lpstr>
      <vt:lpstr>Ruralis.com </vt:lpstr>
      <vt:lpstr>Ruralis.com </vt:lpstr>
      <vt:lpstr>Rural aspirations for 2040</vt:lpstr>
      <vt:lpstr>Youth engagement in the Rural Pact</vt:lpstr>
      <vt:lpstr>Thank you</vt:lpstr>
      <vt:lpstr>Rural Youth as Leaders of Change</vt:lpstr>
      <vt:lpstr>My story</vt:lpstr>
      <vt:lpstr>Rural aspirations for 2040</vt:lpstr>
      <vt:lpstr>Youth engagement in the Rural Pact</vt:lpstr>
      <vt:lpstr>Thank you</vt:lpstr>
      <vt:lpstr>Time for your voices</vt:lpstr>
      <vt:lpstr>How can we contribute to the Rural Pact?</vt:lpstr>
      <vt:lpstr>Conversations in small groups</vt:lpstr>
      <vt:lpstr>Template</vt:lpstr>
      <vt:lpstr>Don’t forget to submit a commitment!</vt:lpstr>
      <vt:lpstr>“Harvesting” from our conversations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Valentina Corvi</dc:creator>
  <cp:lastModifiedBy>anton@openspace-collective.com</cp:lastModifiedBy>
  <cp:revision>80</cp:revision>
  <dcterms:created xsi:type="dcterms:W3CDTF">2016-11-14T13:56:45Z</dcterms:created>
  <dcterms:modified xsi:type="dcterms:W3CDTF">2022-06-13T20:52:37Z</dcterms:modified>
</cp:coreProperties>
</file>