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8"/>
  </p:notesMasterIdLst>
  <p:sldIdLst>
    <p:sldId id="256" r:id="rId2"/>
    <p:sldId id="257" r:id="rId3"/>
    <p:sldId id="258" r:id="rId4"/>
    <p:sldId id="262" r:id="rId5"/>
    <p:sldId id="270" r:id="rId6"/>
    <p:sldId id="268" r:id="rId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9" roundtripDataSignature="AMtx7mgbGxlz6nYjDo58SZkMZkkYA0MO3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691"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23" Type="http://schemas.openxmlformats.org/officeDocument/2006/relationships/tableStyles" Target="tableStyles.xml"/><Relationship Id="rId19" Type="http://customschemas.google.com/relationships/presentationmetadata" Target="metadata"/><Relationship Id="rId4" Type="http://schemas.openxmlformats.org/officeDocument/2006/relationships/slide" Target="slides/slide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it-IT"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9046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2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2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2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3"/>
          <p:cNvSpPr>
            <a:spLocks noGrp="1"/>
          </p:cNvSpPr>
          <p:nvPr>
            <p:ph type="pic" idx="2"/>
          </p:nvPr>
        </p:nvSpPr>
        <p:spPr>
          <a:xfrm>
            <a:off x="5183188" y="987425"/>
            <a:ext cx="6172200" cy="4873625"/>
          </a:xfrm>
          <a:prstGeom prst="rect">
            <a:avLst/>
          </a:prstGeom>
          <a:noFill/>
          <a:ln>
            <a:noFill/>
          </a:ln>
        </p:spPr>
      </p:sp>
      <p:sp>
        <p:nvSpPr>
          <p:cNvPr id="68" name="Google Shape;68;p2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7"/>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1"/>
        <p:cNvGrpSpPr/>
        <p:nvPr/>
      </p:nvGrpSpPr>
      <p:grpSpPr>
        <a:xfrm>
          <a:off x="0" y="0"/>
          <a:ext cx="0" cy="0"/>
          <a:chOff x="0" y="0"/>
          <a:chExt cx="0" cy="0"/>
        </a:xfrm>
      </p:grpSpPr>
      <p:sp>
        <p:nvSpPr>
          <p:cNvPr id="92" name="Google Shape;92;p2"/>
          <p:cNvSpPr txBox="1">
            <a:spLocks noGrp="1"/>
          </p:cNvSpPr>
          <p:nvPr>
            <p:ph type="ctrTitle"/>
          </p:nvPr>
        </p:nvSpPr>
        <p:spPr>
          <a:xfrm>
            <a:off x="0" y="1147665"/>
            <a:ext cx="12192000" cy="147002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400"/>
              <a:buFont typeface="Arial"/>
              <a:buNone/>
            </a:pPr>
            <a:r>
              <a:rPr lang="it-IT" sz="4400" dirty="0">
                <a:latin typeface="Arial"/>
                <a:ea typeface="Arial"/>
                <a:cs typeface="Arial"/>
                <a:sym typeface="Arial"/>
              </a:rPr>
              <a:t>Rural Youth as Leaders of Change</a:t>
            </a:r>
            <a:endParaRPr dirty="0"/>
          </a:p>
        </p:txBody>
      </p:sp>
      <p:sp>
        <p:nvSpPr>
          <p:cNvPr id="93" name="Google Shape;93;p2"/>
          <p:cNvSpPr txBox="1">
            <a:spLocks noGrp="1"/>
          </p:cNvSpPr>
          <p:nvPr>
            <p:ph type="subTitle" idx="1"/>
          </p:nvPr>
        </p:nvSpPr>
        <p:spPr>
          <a:xfrm>
            <a:off x="0" y="3313331"/>
            <a:ext cx="12192000" cy="1470026"/>
          </a:xfrm>
          <a:prstGeom prst="rect">
            <a:avLst/>
          </a:prstGeom>
          <a:noFill/>
          <a:ln>
            <a:noFill/>
          </a:ln>
        </p:spPr>
        <p:txBody>
          <a:bodyPr spcFirstLastPara="1" wrap="square" lIns="91425" tIns="45700" rIns="91425" bIns="45700" anchor="t" anchorCtr="0">
            <a:normAutofit/>
          </a:bodyPr>
          <a:lstStyle/>
          <a:p>
            <a:pPr marL="0" lvl="0" indent="0" algn="ctr" rtl="0">
              <a:lnSpc>
                <a:spcPct val="150000"/>
              </a:lnSpc>
              <a:spcBef>
                <a:spcPts val="0"/>
              </a:spcBef>
              <a:spcAft>
                <a:spcPts val="0"/>
              </a:spcAft>
              <a:buClr>
                <a:srgbClr val="485F43"/>
              </a:buClr>
              <a:buSzPts val="2800"/>
              <a:buNone/>
            </a:pPr>
            <a:r>
              <a:rPr lang="it-IT" sz="2800" dirty="0">
                <a:solidFill>
                  <a:srgbClr val="485F43"/>
                </a:solidFill>
                <a:latin typeface="Arial"/>
                <a:ea typeface="Arial"/>
                <a:cs typeface="Arial"/>
                <a:sym typeface="Arial"/>
              </a:rPr>
              <a:t>Anu Suotula</a:t>
            </a:r>
          </a:p>
          <a:p>
            <a:pPr marL="0" lvl="0" indent="0" algn="ctr" rtl="0">
              <a:lnSpc>
                <a:spcPct val="150000"/>
              </a:lnSpc>
              <a:spcBef>
                <a:spcPts val="0"/>
              </a:spcBef>
              <a:spcAft>
                <a:spcPts val="0"/>
              </a:spcAft>
              <a:buClr>
                <a:srgbClr val="485F43"/>
              </a:buClr>
              <a:buSzPts val="2800"/>
              <a:buNone/>
            </a:pPr>
            <a:r>
              <a:rPr lang="it-IT" sz="2800" dirty="0">
                <a:solidFill>
                  <a:srgbClr val="485F43"/>
                </a:solidFill>
                <a:latin typeface="Arial"/>
                <a:ea typeface="Arial"/>
                <a:cs typeface="Arial"/>
                <a:sym typeface="Arial"/>
              </a:rPr>
              <a:t>Youth activator, LAG Keskipiste-Leader ry, Finland</a:t>
            </a:r>
          </a:p>
          <a:p>
            <a:pPr marL="0" lvl="0" indent="0" algn="ctr" rtl="0">
              <a:lnSpc>
                <a:spcPct val="90000"/>
              </a:lnSpc>
              <a:spcBef>
                <a:spcPts val="0"/>
              </a:spcBef>
              <a:spcAft>
                <a:spcPts val="0"/>
              </a:spcAft>
              <a:buClr>
                <a:srgbClr val="485F43"/>
              </a:buClr>
              <a:buSzPts val="2800"/>
              <a:buNone/>
            </a:pPr>
            <a:endParaRPr lang="it-IT" sz="2800" dirty="0">
              <a:solidFill>
                <a:srgbClr val="485F43"/>
              </a:solidFill>
              <a:latin typeface="Arial"/>
              <a:cs typeface="Arial"/>
              <a:sym typeface="Arial"/>
            </a:endParaRPr>
          </a:p>
          <a:p>
            <a:pPr marL="0" lvl="0" indent="0" algn="ctr" rtl="0">
              <a:lnSpc>
                <a:spcPct val="90000"/>
              </a:lnSpc>
              <a:spcBef>
                <a:spcPts val="0"/>
              </a:spcBef>
              <a:spcAft>
                <a:spcPts val="0"/>
              </a:spcAft>
              <a:buClr>
                <a:srgbClr val="485F43"/>
              </a:buClr>
              <a:buSzPts val="2800"/>
              <a:buNone/>
            </a:pPr>
            <a:endParaRPr lang="it-IT" sz="2800" dirty="0">
              <a:solidFill>
                <a:srgbClr val="485F43"/>
              </a:solidFill>
              <a:latin typeface="Arial"/>
              <a:cs typeface="Arial"/>
              <a:sym typeface="Arial"/>
            </a:endParaRPr>
          </a:p>
          <a:p>
            <a:pPr marL="0" lvl="0" indent="0" algn="ctr" rtl="0">
              <a:lnSpc>
                <a:spcPct val="90000"/>
              </a:lnSpc>
              <a:spcBef>
                <a:spcPts val="0"/>
              </a:spcBef>
              <a:spcAft>
                <a:spcPts val="0"/>
              </a:spcAft>
              <a:buClr>
                <a:srgbClr val="485F43"/>
              </a:buClr>
              <a:buSzPts val="2800"/>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
        <p:cNvGrpSpPr/>
        <p:nvPr/>
      </p:nvGrpSpPr>
      <p:grpSpPr>
        <a:xfrm>
          <a:off x="0" y="0"/>
          <a:ext cx="0" cy="0"/>
          <a:chOff x="0" y="0"/>
          <a:chExt cx="0" cy="0"/>
        </a:xfrm>
      </p:grpSpPr>
      <p:sp>
        <p:nvSpPr>
          <p:cNvPr id="98" name="Google Shape;98;p3"/>
          <p:cNvSpPr txBox="1">
            <a:spLocks noGrp="1"/>
          </p:cNvSpPr>
          <p:nvPr>
            <p:ph type="subTitle" idx="1"/>
          </p:nvPr>
        </p:nvSpPr>
        <p:spPr>
          <a:xfrm>
            <a:off x="220717" y="2057399"/>
            <a:ext cx="11552183" cy="338802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fi-FI" sz="2000" dirty="0">
                <a:latin typeface="Arial"/>
                <a:ea typeface="Arial"/>
                <a:cs typeface="Arial"/>
                <a:sym typeface="Arial"/>
              </a:rPr>
              <a:t>Before I started working in the LAG Keskipiste-Leader </a:t>
            </a:r>
            <a:r>
              <a:rPr lang="fi-FI" sz="2000" b="0" i="0" u="none" strike="noStrike" cap="none" dirty="0">
                <a:solidFill>
                  <a:schemeClr val="dk1"/>
                </a:solidFill>
                <a:latin typeface="Arial"/>
                <a:ea typeface="Arial"/>
                <a:cs typeface="Arial"/>
                <a:sym typeface="Arial"/>
              </a:rPr>
              <a:t>2017, I had worked in a wide variety of jobs. I have worked as a swimming teacher, baby swimming advisor, youthwork advisor, managing director, but also I have worked in a local supermarket as a saleswoman. Just for example.</a:t>
            </a:r>
          </a:p>
          <a:p>
            <a:pPr marL="0" lvl="0" indent="0" algn="l" rtl="0">
              <a:lnSpc>
                <a:spcPct val="90000"/>
              </a:lnSpc>
              <a:spcBef>
                <a:spcPts val="0"/>
              </a:spcBef>
              <a:spcAft>
                <a:spcPts val="0"/>
              </a:spcAft>
              <a:buClr>
                <a:schemeClr val="dk1"/>
              </a:buClr>
              <a:buSzPts val="2000"/>
              <a:buNone/>
            </a:pPr>
            <a:endParaRPr lang="fi-FI"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r>
              <a:rPr lang="fi-FI" sz="2000" b="0" i="0" u="none" strike="noStrike" cap="none" dirty="0">
                <a:solidFill>
                  <a:schemeClr val="dk1"/>
                </a:solidFill>
                <a:latin typeface="Arial"/>
                <a:ea typeface="Arial"/>
                <a:cs typeface="Arial"/>
                <a:sym typeface="Arial"/>
              </a:rPr>
              <a:t>In January 2017, I started working in the LAG as a part-time employee. In september 2017, I got a full time job in a Youth project and in January 2022 I got a permanent job. </a:t>
            </a:r>
          </a:p>
          <a:p>
            <a:pPr marL="0" lvl="0" indent="0" algn="l" rtl="0">
              <a:lnSpc>
                <a:spcPct val="90000"/>
              </a:lnSpc>
              <a:spcBef>
                <a:spcPts val="0"/>
              </a:spcBef>
              <a:spcAft>
                <a:spcPts val="0"/>
              </a:spcAft>
              <a:buClr>
                <a:schemeClr val="dk1"/>
              </a:buClr>
              <a:buSzPts val="2000"/>
              <a:buNone/>
            </a:pPr>
            <a:endParaRPr lang="fi-FI" sz="2000" dirty="0">
              <a:latin typeface="Arial"/>
              <a:ea typeface="Arial"/>
              <a:cs typeface="Arial"/>
              <a:sym typeface="Arial"/>
            </a:endParaRPr>
          </a:p>
          <a:p>
            <a:pPr marL="0" lvl="0" indent="0" algn="l" rtl="0">
              <a:lnSpc>
                <a:spcPct val="90000"/>
              </a:lnSpc>
              <a:spcBef>
                <a:spcPts val="0"/>
              </a:spcBef>
              <a:spcAft>
                <a:spcPts val="0"/>
              </a:spcAft>
              <a:buClr>
                <a:schemeClr val="dk1"/>
              </a:buClr>
              <a:buSzPts val="2000"/>
              <a:buNone/>
            </a:pPr>
            <a:r>
              <a:rPr lang="fi-FI" sz="2000" b="1" i="0" u="none" strike="noStrike" cap="none" dirty="0">
                <a:solidFill>
                  <a:schemeClr val="dk1"/>
                </a:solidFill>
                <a:latin typeface="Arial"/>
                <a:ea typeface="Arial"/>
                <a:cs typeface="Arial"/>
                <a:sym typeface="Arial"/>
              </a:rPr>
              <a:t>Many youth activities </a:t>
            </a:r>
            <a:r>
              <a:rPr lang="fi-FI" sz="2000" b="0" i="0" u="none" strike="noStrike" cap="none" dirty="0">
                <a:solidFill>
                  <a:schemeClr val="dk1"/>
                </a:solidFill>
                <a:latin typeface="Arial"/>
                <a:ea typeface="Arial"/>
                <a:cs typeface="Arial"/>
                <a:sym typeface="Arial"/>
              </a:rPr>
              <a:t>and also other things</a:t>
            </a:r>
            <a:r>
              <a:rPr lang="fi-FI" sz="2000" dirty="0">
                <a:latin typeface="Arial"/>
                <a:ea typeface="Arial"/>
                <a:cs typeface="Arial"/>
                <a:sym typeface="Arial"/>
              </a:rPr>
              <a:t> that</a:t>
            </a:r>
            <a:r>
              <a:rPr lang="fi-FI" sz="2000" b="0" i="0" u="none" strike="noStrike" cap="none" dirty="0">
                <a:solidFill>
                  <a:schemeClr val="dk1"/>
                </a:solidFill>
                <a:latin typeface="Arial"/>
                <a:ea typeface="Arial"/>
                <a:cs typeface="Arial"/>
                <a:sym typeface="Arial"/>
              </a:rPr>
              <a:t> we have done in our LAG </a:t>
            </a:r>
            <a:r>
              <a:rPr lang="fi-FI" sz="2000" b="1" i="0" u="none" strike="noStrike" cap="none" dirty="0">
                <a:solidFill>
                  <a:schemeClr val="dk1"/>
                </a:solidFill>
                <a:latin typeface="Arial"/>
                <a:ea typeface="Arial"/>
                <a:cs typeface="Arial"/>
                <a:sym typeface="Arial"/>
              </a:rPr>
              <a:t>are something what other LAGs haven’t done</a:t>
            </a:r>
            <a:r>
              <a:rPr lang="fi-FI" sz="2000" b="0" i="0" u="none" strike="noStrike" cap="none" dirty="0">
                <a:solidFill>
                  <a:schemeClr val="dk1"/>
                </a:solidFill>
                <a:latin typeface="Arial"/>
                <a:ea typeface="Arial"/>
                <a:cs typeface="Arial"/>
                <a:sym typeface="Arial"/>
              </a:rPr>
              <a:t>. It means that we had to be </a:t>
            </a:r>
            <a:r>
              <a:rPr lang="fi-FI" sz="2000" b="1" i="0" u="none" strike="noStrike" cap="none" dirty="0">
                <a:solidFill>
                  <a:schemeClr val="dk1"/>
                </a:solidFill>
                <a:latin typeface="Arial"/>
                <a:ea typeface="Arial"/>
                <a:cs typeface="Arial"/>
                <a:sym typeface="Arial"/>
              </a:rPr>
              <a:t>creative and open-minded</a:t>
            </a:r>
            <a:r>
              <a:rPr lang="fi-FI" sz="2000" b="0" i="0" u="none" strike="noStrike" cap="none" dirty="0">
                <a:solidFill>
                  <a:schemeClr val="dk1"/>
                </a:solidFill>
                <a:latin typeface="Arial"/>
                <a:ea typeface="Arial"/>
                <a:cs typeface="Arial"/>
                <a:sym typeface="Arial"/>
              </a:rPr>
              <a:t>. We had to think about our role in youth work field very carefully and start to live like that.</a:t>
            </a:r>
          </a:p>
          <a:p>
            <a:pPr marL="0" lvl="0" indent="0" algn="l" rtl="0">
              <a:lnSpc>
                <a:spcPct val="90000"/>
              </a:lnSpc>
              <a:spcBef>
                <a:spcPts val="0"/>
              </a:spcBef>
              <a:spcAft>
                <a:spcPts val="0"/>
              </a:spcAft>
              <a:buClr>
                <a:schemeClr val="dk1"/>
              </a:buClr>
              <a:buSzPts val="2000"/>
              <a:buNone/>
            </a:pPr>
            <a:endParaRPr sz="2000" b="0" i="0" u="none" strike="noStrike" cap="none" dirty="0">
              <a:solidFill>
                <a:schemeClr val="dk1"/>
              </a:solidFill>
              <a:latin typeface="Arial"/>
              <a:ea typeface="Arial"/>
              <a:cs typeface="Arial"/>
              <a:sym typeface="Arial"/>
            </a:endParaRPr>
          </a:p>
        </p:txBody>
      </p:sp>
      <p:sp>
        <p:nvSpPr>
          <p:cNvPr id="99" name="Google Shape;99;p3"/>
          <p:cNvSpPr txBox="1">
            <a:spLocks noGrp="1"/>
          </p:cNvSpPr>
          <p:nvPr>
            <p:ph type="ctrTitle"/>
          </p:nvPr>
        </p:nvSpPr>
        <p:spPr>
          <a:xfrm>
            <a:off x="220717" y="0"/>
            <a:ext cx="7994596"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dirty="0">
                <a:latin typeface="Arial"/>
                <a:ea typeface="Arial"/>
                <a:cs typeface="Arial"/>
                <a:sym typeface="Arial"/>
              </a:rPr>
              <a:t>My story</a:t>
            </a:r>
            <a:endParaRPr dirty="0"/>
          </a:p>
        </p:txBody>
      </p:sp>
      <p:sp>
        <p:nvSpPr>
          <p:cNvPr id="100" name="Google Shape;100;p3"/>
          <p:cNvSpPr txBox="1"/>
          <p:nvPr/>
        </p:nvSpPr>
        <p:spPr>
          <a:xfrm>
            <a:off x="220717" y="1523999"/>
            <a:ext cx="6622996" cy="10668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485F43"/>
              </a:buClr>
              <a:buSzPts val="3000"/>
              <a:buFont typeface="Arial"/>
              <a:buNone/>
            </a:pPr>
            <a:r>
              <a:rPr lang="fi-FI"/>
              <a:t>Youth activator Anu Suotula</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3" name="Google Shape;123;p7"/>
          <p:cNvSpPr txBox="1">
            <a:spLocks noGrp="1"/>
          </p:cNvSpPr>
          <p:nvPr>
            <p:ph type="subTitle" idx="1"/>
          </p:nvPr>
        </p:nvSpPr>
        <p:spPr>
          <a:xfrm>
            <a:off x="431006" y="1989872"/>
            <a:ext cx="11329987" cy="177311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fi-FI" sz="2000" b="0" i="0" u="none" strike="noStrike" cap="none" dirty="0">
                <a:solidFill>
                  <a:schemeClr val="dk1"/>
                </a:solidFill>
                <a:latin typeface="Arial"/>
                <a:ea typeface="Arial"/>
                <a:cs typeface="Arial"/>
                <a:sym typeface="Arial"/>
              </a:rPr>
              <a:t>We can’t change things</a:t>
            </a:r>
            <a:r>
              <a:rPr lang="fi-FI" sz="2000" dirty="0">
                <a:latin typeface="Arial"/>
                <a:ea typeface="Arial"/>
                <a:cs typeface="Arial"/>
                <a:sym typeface="Arial"/>
              </a:rPr>
              <a:t> i</a:t>
            </a:r>
            <a:r>
              <a:rPr lang="fi-FI" sz="2000" b="0" i="0" u="none" strike="noStrike" cap="none" dirty="0">
                <a:solidFill>
                  <a:schemeClr val="dk1"/>
                </a:solidFill>
                <a:latin typeface="Arial"/>
                <a:ea typeface="Arial"/>
                <a:cs typeface="Arial"/>
                <a:sym typeface="Arial"/>
              </a:rPr>
              <a:t>f we won’t give real opportunity for young people to participate in development work. </a:t>
            </a:r>
          </a:p>
          <a:p>
            <a:pPr marL="0" lvl="0" indent="0" algn="l" rtl="0">
              <a:lnSpc>
                <a:spcPct val="90000"/>
              </a:lnSpc>
              <a:spcBef>
                <a:spcPts val="0"/>
              </a:spcBef>
              <a:spcAft>
                <a:spcPts val="0"/>
              </a:spcAft>
              <a:buClr>
                <a:schemeClr val="dk1"/>
              </a:buClr>
              <a:buSzPts val="2000"/>
              <a:buNone/>
            </a:pPr>
            <a:r>
              <a:rPr lang="fi-FI" sz="2000" b="0" i="0" u="none" strike="noStrike" cap="none" dirty="0">
                <a:solidFill>
                  <a:schemeClr val="dk1"/>
                </a:solidFill>
                <a:latin typeface="Arial"/>
                <a:ea typeface="Arial"/>
                <a:cs typeface="Arial"/>
                <a:sym typeface="Arial"/>
              </a:rPr>
              <a:t>It means that we have to listen to young peoples’ needs and ideas. After that we have to make sure that they have real opportunity to implement their ideas. </a:t>
            </a:r>
          </a:p>
          <a:p>
            <a:pPr marL="0" lvl="0" indent="0" algn="l" rtl="0">
              <a:lnSpc>
                <a:spcPct val="90000"/>
              </a:lnSpc>
              <a:spcBef>
                <a:spcPts val="0"/>
              </a:spcBef>
              <a:spcAft>
                <a:spcPts val="0"/>
              </a:spcAft>
              <a:buClr>
                <a:schemeClr val="dk1"/>
              </a:buClr>
              <a:buSzPts val="2000"/>
              <a:buNone/>
            </a:pPr>
            <a:r>
              <a:rPr lang="fi-FI" sz="2000" b="0" i="0" u="none" strike="noStrike" cap="none" dirty="0">
                <a:solidFill>
                  <a:schemeClr val="dk1"/>
                </a:solidFill>
                <a:latin typeface="Arial"/>
                <a:ea typeface="Arial"/>
                <a:cs typeface="Arial"/>
                <a:sym typeface="Arial"/>
              </a:rPr>
              <a:t>They don’t need adults to do these things for them, they need opportunity to implement these things themselves.</a:t>
            </a:r>
            <a:endParaRPr sz="2000" b="0" i="0" u="none" strike="noStrike" cap="none" dirty="0">
              <a:solidFill>
                <a:schemeClr val="dk1"/>
              </a:solidFill>
              <a:latin typeface="Arial"/>
              <a:ea typeface="Arial"/>
              <a:cs typeface="Arial"/>
              <a:sym typeface="Arial"/>
            </a:endParaRPr>
          </a:p>
        </p:txBody>
      </p:sp>
      <p:sp>
        <p:nvSpPr>
          <p:cNvPr id="124" name="Google Shape;124;p7"/>
          <p:cNvSpPr txBox="1"/>
          <p:nvPr/>
        </p:nvSpPr>
        <p:spPr>
          <a:xfrm>
            <a:off x="442913" y="1395412"/>
            <a:ext cx="6400800" cy="5334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FFC000"/>
              </a:buClr>
              <a:buSzPts val="3000"/>
              <a:buFont typeface="Arial"/>
              <a:buNone/>
            </a:pPr>
            <a:r>
              <a:rPr lang="it-IT" sz="3000" b="0" i="0" u="none" strike="noStrike" cap="none" dirty="0">
                <a:solidFill>
                  <a:srgbClr val="FFC000"/>
                </a:solidFill>
                <a:latin typeface="Arial"/>
                <a:ea typeface="Arial"/>
                <a:cs typeface="Arial"/>
                <a:sym typeface="Arial"/>
              </a:rPr>
              <a:t>Young activator’s perspective</a:t>
            </a:r>
            <a:endParaRPr dirty="0"/>
          </a:p>
        </p:txBody>
      </p:sp>
      <p:sp>
        <p:nvSpPr>
          <p:cNvPr id="125" name="Google Shape;125;p7"/>
          <p:cNvSpPr txBox="1"/>
          <p:nvPr/>
        </p:nvSpPr>
        <p:spPr>
          <a:xfrm>
            <a:off x="699140" y="3824047"/>
            <a:ext cx="9377920" cy="1477287"/>
          </a:xfrm>
          <a:prstGeom prst="rect">
            <a:avLst/>
          </a:prstGeom>
          <a:noFill/>
          <a:ln>
            <a:noFill/>
          </a:ln>
        </p:spPr>
        <p:txBody>
          <a:bodyPr spcFirstLastPara="1" wrap="square" lIns="91425" tIns="45700" rIns="91425" bIns="45700" anchor="t" anchorCtr="0">
            <a:spAutoFit/>
          </a:bodyPr>
          <a:lstStyle/>
          <a:p>
            <a:pPr marL="457200" indent="-457200">
              <a:lnSpc>
                <a:spcPct val="150000"/>
              </a:lnSpc>
              <a:buClr>
                <a:schemeClr val="dk1"/>
              </a:buClr>
              <a:buSzPts val="2000"/>
              <a:buFont typeface="+mj-lt"/>
              <a:buAutoNum type="arabicPeriod"/>
            </a:pPr>
            <a:r>
              <a:rPr lang="fi-FI" sz="2000" dirty="0">
                <a:solidFill>
                  <a:schemeClr val="dk1"/>
                </a:solidFill>
                <a:sym typeface="Calibri"/>
              </a:rPr>
              <a:t>Atitude change</a:t>
            </a:r>
            <a:endParaRPr sz="2000" dirty="0">
              <a:solidFill>
                <a:schemeClr val="dk1"/>
              </a:solidFill>
              <a:sym typeface="Calibri"/>
            </a:endParaRPr>
          </a:p>
          <a:p>
            <a:pPr marL="457200" indent="-457200">
              <a:lnSpc>
                <a:spcPct val="150000"/>
              </a:lnSpc>
              <a:buClr>
                <a:schemeClr val="dk1"/>
              </a:buClr>
              <a:buSzPts val="2000"/>
              <a:buFont typeface="+mj-lt"/>
              <a:buAutoNum type="arabicPeriod"/>
            </a:pPr>
            <a:r>
              <a:rPr lang="fi-FI" sz="2000" dirty="0">
                <a:solidFill>
                  <a:schemeClr val="dk1"/>
                </a:solidFill>
                <a:sym typeface="Calibri"/>
              </a:rPr>
              <a:t>Better co-operation between different youth organisations</a:t>
            </a:r>
            <a:endParaRPr sz="2000" dirty="0">
              <a:solidFill>
                <a:schemeClr val="dk1"/>
              </a:solidFill>
              <a:sym typeface="Calibri"/>
            </a:endParaRPr>
          </a:p>
          <a:p>
            <a:pPr marL="457200" indent="-457200">
              <a:lnSpc>
                <a:spcPct val="150000"/>
              </a:lnSpc>
              <a:buClr>
                <a:schemeClr val="dk1"/>
              </a:buClr>
              <a:buSzPts val="2000"/>
              <a:buFont typeface="+mj-lt"/>
              <a:buAutoNum type="arabicPeriod"/>
            </a:pPr>
            <a:r>
              <a:rPr lang="fi-FI" sz="2000" dirty="0">
                <a:solidFill>
                  <a:schemeClr val="dk1"/>
                </a:solidFill>
                <a:sym typeface="Calibri"/>
              </a:rPr>
              <a:t>LAGs give real opportunity for young people to develop their home area</a:t>
            </a:r>
            <a:endParaRPr sz="2000" dirty="0">
              <a:solidFill>
                <a:schemeClr val="dk1"/>
              </a:solidFill>
              <a:sym typeface="Calibri"/>
            </a:endParaRPr>
          </a:p>
        </p:txBody>
      </p:sp>
      <p:sp>
        <p:nvSpPr>
          <p:cNvPr id="126" name="Google Shape;126;p7"/>
          <p:cNvSpPr txBox="1">
            <a:spLocks noGrp="1"/>
          </p:cNvSpPr>
          <p:nvPr>
            <p:ph type="ctrTitle"/>
          </p:nvPr>
        </p:nvSpPr>
        <p:spPr>
          <a:xfrm>
            <a:off x="442913" y="0"/>
            <a:ext cx="7772400"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dirty="0">
                <a:latin typeface="Arial"/>
                <a:ea typeface="Arial"/>
                <a:cs typeface="Arial"/>
                <a:sym typeface="Arial"/>
              </a:rPr>
              <a:t>Rural aspirations for 2040</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3" name="Google Shape;123;p7"/>
          <p:cNvSpPr txBox="1">
            <a:spLocks noGrp="1"/>
          </p:cNvSpPr>
          <p:nvPr>
            <p:ph type="subTitle" idx="1"/>
          </p:nvPr>
        </p:nvSpPr>
        <p:spPr>
          <a:xfrm>
            <a:off x="442912" y="2180925"/>
            <a:ext cx="11329987" cy="11432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000"/>
              <a:buNone/>
            </a:pPr>
            <a:r>
              <a:rPr lang="fi-FI" sz="2000" dirty="0">
                <a:latin typeface="Arial"/>
                <a:ea typeface="Arial"/>
                <a:cs typeface="Arial"/>
                <a:sym typeface="Arial"/>
              </a:rPr>
              <a:t>If we want to activate young people in rural development, we need resources to do that. This project world is quite dificult to understand and young people need somebody to explain that bureaucracy.</a:t>
            </a:r>
            <a:endParaRPr sz="2000" b="0" i="0" u="none" strike="noStrike" cap="none" dirty="0">
              <a:solidFill>
                <a:schemeClr val="dk1"/>
              </a:solidFill>
              <a:latin typeface="Arial"/>
              <a:ea typeface="Arial"/>
              <a:cs typeface="Arial"/>
              <a:sym typeface="Arial"/>
            </a:endParaRPr>
          </a:p>
        </p:txBody>
      </p:sp>
      <p:sp>
        <p:nvSpPr>
          <p:cNvPr id="124" name="Google Shape;124;p7"/>
          <p:cNvSpPr txBox="1"/>
          <p:nvPr/>
        </p:nvSpPr>
        <p:spPr>
          <a:xfrm>
            <a:off x="442913" y="1395412"/>
            <a:ext cx="6400800" cy="5334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FFC000"/>
              </a:buClr>
              <a:buSzPts val="3000"/>
              <a:buFont typeface="Arial"/>
              <a:buNone/>
            </a:pPr>
            <a:r>
              <a:rPr lang="it-IT" sz="3000" b="0" i="0" u="none" strike="noStrike" cap="none" dirty="0">
                <a:solidFill>
                  <a:srgbClr val="FFC000"/>
                </a:solidFill>
                <a:latin typeface="Arial"/>
                <a:ea typeface="Arial"/>
                <a:cs typeface="Arial"/>
                <a:sym typeface="Arial"/>
              </a:rPr>
              <a:t>Young activator’s perspective</a:t>
            </a:r>
            <a:endParaRPr dirty="0"/>
          </a:p>
        </p:txBody>
      </p:sp>
      <p:sp>
        <p:nvSpPr>
          <p:cNvPr id="125" name="Google Shape;125;p7"/>
          <p:cNvSpPr txBox="1"/>
          <p:nvPr/>
        </p:nvSpPr>
        <p:spPr>
          <a:xfrm>
            <a:off x="596504" y="3525969"/>
            <a:ext cx="10674876" cy="1477287"/>
          </a:xfrm>
          <a:prstGeom prst="rect">
            <a:avLst/>
          </a:prstGeom>
          <a:noFill/>
          <a:ln>
            <a:noFill/>
          </a:ln>
        </p:spPr>
        <p:txBody>
          <a:bodyPr spcFirstLastPara="1" wrap="square" lIns="91425" tIns="45700" rIns="91425" bIns="45700" anchor="t" anchorCtr="0">
            <a:spAutoFit/>
          </a:bodyPr>
          <a:lstStyle/>
          <a:p>
            <a:pPr marL="457200" lvl="1" indent="-457200">
              <a:lnSpc>
                <a:spcPct val="150000"/>
              </a:lnSpc>
              <a:buClr>
                <a:schemeClr val="dk1"/>
              </a:buClr>
              <a:buSzPts val="2000"/>
              <a:buFont typeface="+mj-lt"/>
              <a:buAutoNum type="arabicPeriod"/>
            </a:pPr>
            <a:r>
              <a:rPr lang="fi-FI" sz="2000" dirty="0">
                <a:solidFill>
                  <a:schemeClr val="dk1"/>
                </a:solidFill>
                <a:sym typeface="Calibri"/>
              </a:rPr>
              <a:t>Resources to project employees to work with young people</a:t>
            </a:r>
            <a:endParaRPr sz="2000" dirty="0">
              <a:solidFill>
                <a:schemeClr val="dk1"/>
              </a:solidFill>
            </a:endParaRPr>
          </a:p>
          <a:p>
            <a:pPr marL="457200" lvl="1" indent="-457200">
              <a:lnSpc>
                <a:spcPct val="150000"/>
              </a:lnSpc>
              <a:buClr>
                <a:schemeClr val="dk1"/>
              </a:buClr>
              <a:buSzPts val="2000"/>
              <a:buFont typeface="+mj-lt"/>
              <a:buAutoNum type="arabicPeriod"/>
            </a:pPr>
            <a:r>
              <a:rPr lang="fi-FI" sz="2000" dirty="0">
                <a:solidFill>
                  <a:schemeClr val="dk1"/>
                </a:solidFill>
                <a:sym typeface="Calibri"/>
              </a:rPr>
              <a:t>Young people into strategy work</a:t>
            </a:r>
            <a:endParaRPr lang="it-IT" sz="2000" dirty="0">
              <a:solidFill>
                <a:schemeClr val="dk1"/>
              </a:solidFill>
            </a:endParaRPr>
          </a:p>
          <a:p>
            <a:pPr marL="457200" lvl="1" indent="-457200">
              <a:lnSpc>
                <a:spcPct val="150000"/>
              </a:lnSpc>
              <a:buClr>
                <a:schemeClr val="dk1"/>
              </a:buClr>
              <a:buSzPts val="2000"/>
              <a:buFont typeface="+mj-lt"/>
              <a:buAutoNum type="arabicPeriod"/>
            </a:pPr>
            <a:r>
              <a:rPr lang="fi-FI" sz="2000" dirty="0">
                <a:solidFill>
                  <a:schemeClr val="dk1"/>
                </a:solidFill>
              </a:rPr>
              <a:t>Resource for national coordination for rural development from a youth perspective</a:t>
            </a:r>
            <a:endParaRPr sz="2000" dirty="0">
              <a:solidFill>
                <a:schemeClr val="dk1"/>
              </a:solidFill>
            </a:endParaRPr>
          </a:p>
        </p:txBody>
      </p:sp>
      <p:sp>
        <p:nvSpPr>
          <p:cNvPr id="126" name="Google Shape;126;p7"/>
          <p:cNvSpPr txBox="1">
            <a:spLocks noGrp="1"/>
          </p:cNvSpPr>
          <p:nvPr>
            <p:ph type="ctrTitle"/>
          </p:nvPr>
        </p:nvSpPr>
        <p:spPr>
          <a:xfrm>
            <a:off x="442912" y="0"/>
            <a:ext cx="9643480" cy="1470025"/>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4500"/>
              <a:buFont typeface="Arial"/>
              <a:buNone/>
            </a:pPr>
            <a:r>
              <a:rPr lang="it-IT" sz="4500" dirty="0">
                <a:latin typeface="Arial"/>
                <a:ea typeface="Arial"/>
                <a:cs typeface="Arial"/>
                <a:sym typeface="Arial"/>
              </a:rPr>
              <a:t>Youth engagement in the Rural Pact</a:t>
            </a:r>
            <a:endParaRPr dirty="0"/>
          </a:p>
        </p:txBody>
      </p:sp>
    </p:spTree>
    <p:extLst>
      <p:ext uri="{BB962C8B-B14F-4D97-AF65-F5344CB8AC3E}">
        <p14:creationId xmlns:p14="http://schemas.microsoft.com/office/powerpoint/2010/main" val="668933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1"/>
        <p:cNvGrpSpPr/>
        <p:nvPr/>
      </p:nvGrpSpPr>
      <p:grpSpPr>
        <a:xfrm>
          <a:off x="0" y="0"/>
          <a:ext cx="0" cy="0"/>
          <a:chOff x="0" y="0"/>
          <a:chExt cx="0" cy="0"/>
        </a:xfrm>
      </p:grpSpPr>
      <p:sp>
        <p:nvSpPr>
          <p:cNvPr id="162" name="Google Shape;162;p13"/>
          <p:cNvSpPr txBox="1">
            <a:spLocks noGrp="1"/>
          </p:cNvSpPr>
          <p:nvPr>
            <p:ph type="ctrTitle"/>
          </p:nvPr>
        </p:nvSpPr>
        <p:spPr>
          <a:xfrm>
            <a:off x="0" y="1550987"/>
            <a:ext cx="121920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15000"/>
              <a:buFont typeface="Arial"/>
              <a:buNone/>
            </a:pPr>
            <a:r>
              <a:rPr lang="it-IT" sz="15000">
                <a:solidFill>
                  <a:schemeClr val="lt1"/>
                </a:solidFill>
                <a:latin typeface="Arial"/>
                <a:ea typeface="Arial"/>
                <a:cs typeface="Arial"/>
                <a:sym typeface="Arial"/>
              </a:rPr>
              <a:t>Thank you</a:t>
            </a:r>
            <a:endParaRP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TotalTime>
  <Words>339</Words>
  <Application>Microsoft Office PowerPoint</Application>
  <PresentationFormat>Širokouhlá</PresentationFormat>
  <Paragraphs>26</Paragraphs>
  <Slides>6</Slides>
  <Notes>6</Notes>
  <HiddenSlides>0</HiddenSlides>
  <MMClips>0</MMClips>
  <ScaleCrop>false</ScaleCrop>
  <HeadingPairs>
    <vt:vector size="6" baseType="variant">
      <vt:variant>
        <vt:lpstr>Použité písma</vt:lpstr>
      </vt:variant>
      <vt:variant>
        <vt:i4>2</vt:i4>
      </vt:variant>
      <vt:variant>
        <vt:lpstr>Motív</vt:lpstr>
      </vt:variant>
      <vt:variant>
        <vt:i4>1</vt:i4>
      </vt:variant>
      <vt:variant>
        <vt:lpstr>Nadpisy snímok</vt:lpstr>
      </vt:variant>
      <vt:variant>
        <vt:i4>6</vt:i4>
      </vt:variant>
    </vt:vector>
  </HeadingPairs>
  <TitlesOfParts>
    <vt:vector size="9" baseType="lpstr">
      <vt:lpstr>Arial</vt:lpstr>
      <vt:lpstr>Calibri</vt:lpstr>
      <vt:lpstr>Office Theme</vt:lpstr>
      <vt:lpstr>Prezentácia programu PowerPoint</vt:lpstr>
      <vt:lpstr>Rural Youth as Leaders of Change</vt:lpstr>
      <vt:lpstr>My story</vt:lpstr>
      <vt:lpstr>Rural aspirations for 2040</vt:lpstr>
      <vt:lpstr>Youth engagement in the Rural Pact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Valentina Corvi</dc:creator>
  <cp:lastModifiedBy>Veronika Korcekova</cp:lastModifiedBy>
  <cp:revision>8</cp:revision>
  <dcterms:created xsi:type="dcterms:W3CDTF">2016-11-14T13:56:45Z</dcterms:created>
  <dcterms:modified xsi:type="dcterms:W3CDTF">2022-06-10T15:57:30Z</dcterms:modified>
</cp:coreProperties>
</file>