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3" r:id="rId3"/>
  </p:sldMasterIdLst>
  <p:notesMasterIdLst>
    <p:notesMasterId r:id="rId43"/>
  </p:notesMasterIdLst>
  <p:sldIdLst>
    <p:sldId id="484" r:id="rId4"/>
    <p:sldId id="272" r:id="rId5"/>
    <p:sldId id="489" r:id="rId6"/>
    <p:sldId id="467" r:id="rId7"/>
    <p:sldId id="468" r:id="rId8"/>
    <p:sldId id="273" r:id="rId9"/>
    <p:sldId id="469" r:id="rId10"/>
    <p:sldId id="470" r:id="rId11"/>
    <p:sldId id="274" r:id="rId12"/>
    <p:sldId id="278" r:id="rId13"/>
    <p:sldId id="277" r:id="rId14"/>
    <p:sldId id="275" r:id="rId15"/>
    <p:sldId id="485" r:id="rId16"/>
    <p:sldId id="474" r:id="rId17"/>
    <p:sldId id="475" r:id="rId18"/>
    <p:sldId id="476" r:id="rId19"/>
    <p:sldId id="477" r:id="rId20"/>
    <p:sldId id="486" r:id="rId21"/>
    <p:sldId id="281" r:id="rId22"/>
    <p:sldId id="478" r:id="rId23"/>
    <p:sldId id="479" r:id="rId24"/>
    <p:sldId id="276" r:id="rId25"/>
    <p:sldId id="279" r:id="rId26"/>
    <p:sldId id="280" r:id="rId27"/>
    <p:sldId id="480" r:id="rId28"/>
    <p:sldId id="487" r:id="rId29"/>
    <p:sldId id="490" r:id="rId30"/>
    <p:sldId id="491" r:id="rId31"/>
    <p:sldId id="495" r:id="rId32"/>
    <p:sldId id="496" r:id="rId33"/>
    <p:sldId id="494" r:id="rId34"/>
    <p:sldId id="497" r:id="rId35"/>
    <p:sldId id="256" r:id="rId36"/>
    <p:sldId id="257" r:id="rId37"/>
    <p:sldId id="258" r:id="rId38"/>
    <p:sldId id="259" r:id="rId39"/>
    <p:sldId id="481" r:id="rId40"/>
    <p:sldId id="482" r:id="rId41"/>
    <p:sldId id="483" r:id="rId4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5F43"/>
    <a:srgbClr val="E0255A"/>
    <a:srgbClr val="681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53"/>
    <p:restoredTop sz="94694"/>
  </p:normalViewPr>
  <p:slideViewPr>
    <p:cSldViewPr snapToGrid="0">
      <p:cViewPr varScale="1">
        <p:scale>
          <a:sx n="81" d="100"/>
          <a:sy n="81" d="100"/>
        </p:scale>
        <p:origin x="331" y="6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885585-B997-4826-9303-8F383C714959}" type="doc">
      <dgm:prSet loTypeId="urn:microsoft.com/office/officeart/2018/2/layout/IconCircleList" loCatId="icon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06E04A68-15E0-4036-B4FD-EBB80FFC2E4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it-IT" sz="1800" dirty="0">
              <a:latin typeface="Arial"/>
              <a:ea typeface="Arial"/>
              <a:cs typeface="Arial"/>
              <a:sym typeface="Arial"/>
            </a:rPr>
            <a:t>No </a:t>
          </a:r>
          <a:r>
            <a:rPr lang="it-IT" sz="1800" dirty="0" err="1">
              <a:latin typeface="Arial"/>
              <a:ea typeface="Arial"/>
              <a:cs typeface="Arial"/>
              <a:sym typeface="Arial"/>
            </a:rPr>
            <a:t>defined</a:t>
          </a:r>
          <a:r>
            <a:rPr lang="it-IT" sz="1800" dirty="0"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dirty="0" err="1">
              <a:latin typeface="Arial"/>
              <a:ea typeface="Arial"/>
              <a:cs typeface="Arial"/>
              <a:sym typeface="Arial"/>
            </a:rPr>
            <a:t>perimeter</a:t>
          </a:r>
          <a:r>
            <a:rPr lang="it-IT" sz="1800" dirty="0">
              <a:latin typeface="Arial"/>
              <a:ea typeface="Arial"/>
              <a:cs typeface="Arial"/>
              <a:sym typeface="Arial"/>
            </a:rPr>
            <a:t> of the «</a:t>
          </a:r>
          <a:r>
            <a:rPr lang="it-IT" sz="1800" dirty="0" err="1">
              <a:latin typeface="Arial"/>
              <a:ea typeface="Arial"/>
              <a:cs typeface="Arial"/>
              <a:sym typeface="Arial"/>
            </a:rPr>
            <a:t>innovation</a:t>
          </a:r>
          <a:r>
            <a:rPr lang="it-IT" sz="1800" dirty="0"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dirty="0" err="1">
              <a:latin typeface="Arial"/>
              <a:ea typeface="Arial"/>
              <a:cs typeface="Arial"/>
              <a:sym typeface="Arial"/>
            </a:rPr>
            <a:t>ecosystem</a:t>
          </a:r>
          <a:r>
            <a:rPr lang="it-IT" sz="1800" dirty="0">
              <a:latin typeface="Arial"/>
              <a:ea typeface="Arial"/>
              <a:cs typeface="Arial"/>
              <a:sym typeface="Arial"/>
            </a:rPr>
            <a:t>»</a:t>
          </a:r>
          <a:endParaRPr lang="en-US" sz="1800" b="0" dirty="0"/>
        </a:p>
      </dgm:t>
    </dgm:pt>
    <dgm:pt modelId="{4C52A302-12DB-46E7-A8FF-CF06AE453EC5}" type="parTrans" cxnId="{904E37D7-A667-4346-8F94-19158095D3DF}">
      <dgm:prSet/>
      <dgm:spPr/>
      <dgm:t>
        <a:bodyPr/>
        <a:lstStyle/>
        <a:p>
          <a:endParaRPr lang="en-US" sz="1800"/>
        </a:p>
      </dgm:t>
    </dgm:pt>
    <dgm:pt modelId="{E207B68F-3B92-42FE-BB69-1548B7C089AE}" type="sibTrans" cxnId="{904E37D7-A667-4346-8F94-19158095D3DF}">
      <dgm:prSet/>
      <dgm:spPr/>
      <dgm:t>
        <a:bodyPr/>
        <a:lstStyle/>
        <a:p>
          <a:pPr>
            <a:lnSpc>
              <a:spcPct val="100000"/>
            </a:lnSpc>
          </a:pPr>
          <a:endParaRPr lang="en-US" sz="1800"/>
        </a:p>
      </dgm:t>
    </dgm:pt>
    <dgm:pt modelId="{5E141C26-1268-45F5-A903-E258A346D04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it-IT" sz="2000" dirty="0" err="1"/>
            <a:t>Innovation</a:t>
          </a:r>
          <a:r>
            <a:rPr lang="it-IT" sz="2000" dirty="0"/>
            <a:t> </a:t>
          </a:r>
          <a:r>
            <a:rPr lang="it-IT" sz="2000" dirty="0" err="1"/>
            <a:t>happens</a:t>
          </a:r>
          <a:r>
            <a:rPr lang="it-IT" sz="2000" dirty="0"/>
            <a:t> in </a:t>
          </a:r>
          <a:r>
            <a:rPr lang="it-IT" sz="2000" i="1" dirty="0" err="1"/>
            <a:t>places</a:t>
          </a:r>
          <a:r>
            <a:rPr lang="it-IT" sz="2000" dirty="0"/>
            <a:t> </a:t>
          </a:r>
          <a:endParaRPr lang="en-US" sz="2000" dirty="0"/>
        </a:p>
      </dgm:t>
    </dgm:pt>
    <dgm:pt modelId="{E91353CF-2D73-48E7-B062-2AAFF3F9867E}" type="parTrans" cxnId="{8BFB56CC-728B-4BB0-9804-9F43507E67F6}">
      <dgm:prSet/>
      <dgm:spPr/>
      <dgm:t>
        <a:bodyPr/>
        <a:lstStyle/>
        <a:p>
          <a:endParaRPr lang="en-US" sz="1800"/>
        </a:p>
      </dgm:t>
    </dgm:pt>
    <dgm:pt modelId="{920BC2AE-3352-4B45-AF75-13B278337B0A}" type="sibTrans" cxnId="{8BFB56CC-728B-4BB0-9804-9F43507E67F6}">
      <dgm:prSet/>
      <dgm:spPr/>
      <dgm:t>
        <a:bodyPr/>
        <a:lstStyle/>
        <a:p>
          <a:pPr>
            <a:lnSpc>
              <a:spcPct val="100000"/>
            </a:lnSpc>
          </a:pPr>
          <a:endParaRPr lang="en-US" sz="1800"/>
        </a:p>
      </dgm:t>
    </dgm:pt>
    <dgm:pt modelId="{7716900F-CFE9-437C-8364-B142E353560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it-IT" sz="2000" dirty="0"/>
            <a:t>Specific </a:t>
          </a:r>
          <a:r>
            <a:rPr lang="it-IT" sz="2000" i="1" dirty="0"/>
            <a:t>local conditions </a:t>
          </a:r>
          <a:r>
            <a:rPr lang="it-IT" sz="2000" dirty="0"/>
            <a:t>enable ecosystems to flourish</a:t>
          </a:r>
          <a:endParaRPr lang="en-US" sz="2000" dirty="0"/>
        </a:p>
      </dgm:t>
    </dgm:pt>
    <dgm:pt modelId="{A7490640-2079-4D33-91CE-BED4A1E6F85D}" type="parTrans" cxnId="{5E4AEC8E-A4E1-4CEC-9BF0-9D593C03FEBC}">
      <dgm:prSet/>
      <dgm:spPr/>
      <dgm:t>
        <a:bodyPr/>
        <a:lstStyle/>
        <a:p>
          <a:endParaRPr lang="en-US" sz="1800"/>
        </a:p>
      </dgm:t>
    </dgm:pt>
    <dgm:pt modelId="{C026D269-B190-4504-97F6-02EB6F0647B8}" type="sibTrans" cxnId="{5E4AEC8E-A4E1-4CEC-9BF0-9D593C03FEBC}">
      <dgm:prSet/>
      <dgm:spPr/>
      <dgm:t>
        <a:bodyPr/>
        <a:lstStyle/>
        <a:p>
          <a:pPr>
            <a:lnSpc>
              <a:spcPct val="100000"/>
            </a:lnSpc>
          </a:pPr>
          <a:endParaRPr lang="en-US" sz="1800"/>
        </a:p>
      </dgm:t>
    </dgm:pt>
    <dgm:pt modelId="{664271DF-5234-4B47-B6D2-164FFE16171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it-IT" sz="1800" b="0" i="0" u="none" strike="noStrike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Need</a:t>
          </a:r>
          <a:r>
            <a:rPr lang="it-IT"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to </a:t>
          </a:r>
          <a:r>
            <a:rPr lang="it-IT" sz="1800" b="0" i="0" u="none" strike="noStrike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build</a:t>
          </a:r>
          <a:r>
            <a:rPr lang="it-IT"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b="0" i="0" u="none" strike="noStrike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cooperation</a:t>
          </a:r>
          <a:r>
            <a:rPr lang="it-IT"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networks </a:t>
          </a:r>
          <a:r>
            <a:rPr lang="it-IT" sz="1800" b="0" i="0" u="none" strike="noStrike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beyond</a:t>
          </a:r>
          <a:r>
            <a:rPr lang="it-IT"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b="0" i="0" u="none" strike="noStrike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administrative</a:t>
          </a:r>
          <a:r>
            <a:rPr lang="it-IT"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b="0" i="0" u="none" strike="noStrike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boundaries</a:t>
          </a:r>
          <a:endParaRPr lang="en-US" sz="1800" dirty="0"/>
        </a:p>
      </dgm:t>
    </dgm:pt>
    <dgm:pt modelId="{0CDAAC63-22ED-4E03-A77C-AC86CF2485C0}" type="sibTrans" cxnId="{3198D57F-601E-41F6-87CC-99FF1170EF1E}">
      <dgm:prSet/>
      <dgm:spPr/>
      <dgm:t>
        <a:bodyPr/>
        <a:lstStyle/>
        <a:p>
          <a:pPr>
            <a:lnSpc>
              <a:spcPct val="100000"/>
            </a:lnSpc>
          </a:pPr>
          <a:endParaRPr lang="en-US" sz="1800"/>
        </a:p>
      </dgm:t>
    </dgm:pt>
    <dgm:pt modelId="{59C4882F-DFCF-4BEB-8BDD-BE5B733E8E37}" type="parTrans" cxnId="{3198D57F-601E-41F6-87CC-99FF1170EF1E}">
      <dgm:prSet/>
      <dgm:spPr/>
      <dgm:t>
        <a:bodyPr/>
        <a:lstStyle/>
        <a:p>
          <a:endParaRPr lang="en-US" sz="1800"/>
        </a:p>
      </dgm:t>
    </dgm:pt>
    <dgm:pt modelId="{85E955CC-28A1-44FE-86DA-B5FE2268C04E}" type="pres">
      <dgm:prSet presAssocID="{6E885585-B997-4826-9303-8F383C714959}" presName="root" presStyleCnt="0">
        <dgm:presLayoutVars>
          <dgm:dir/>
          <dgm:resizeHandles val="exact"/>
        </dgm:presLayoutVars>
      </dgm:prSet>
      <dgm:spPr/>
    </dgm:pt>
    <dgm:pt modelId="{BF140D0E-F04D-43E0-8919-829E6D4C90C3}" type="pres">
      <dgm:prSet presAssocID="{6E885585-B997-4826-9303-8F383C714959}" presName="container" presStyleCnt="0">
        <dgm:presLayoutVars>
          <dgm:dir/>
          <dgm:resizeHandles val="exact"/>
        </dgm:presLayoutVars>
      </dgm:prSet>
      <dgm:spPr/>
    </dgm:pt>
    <dgm:pt modelId="{679E56AF-6E89-4CC5-AF69-C0FF309C5E4B}" type="pres">
      <dgm:prSet presAssocID="{5E141C26-1268-45F5-A903-E258A346D048}" presName="compNode" presStyleCnt="0"/>
      <dgm:spPr/>
    </dgm:pt>
    <dgm:pt modelId="{5EF64409-142B-44B2-B7DB-2B100D04E990}" type="pres">
      <dgm:prSet presAssocID="{5E141C26-1268-45F5-A903-E258A346D048}" presName="iconBgRect" presStyleLbl="bgShp" presStyleIdx="0" presStyleCnt="4"/>
      <dgm:spPr/>
    </dgm:pt>
    <dgm:pt modelId="{D38BB627-71B1-482B-BC41-09B18E290F45}" type="pres">
      <dgm:prSet presAssocID="{5E141C26-1268-45F5-A903-E258A346D048}" presName="iconRect" presStyleLbl="node1" presStyleIdx="0" presStyleCnt="4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ampadina"/>
        </a:ext>
      </dgm:extLst>
    </dgm:pt>
    <dgm:pt modelId="{74391EB9-1359-4AE5-AC9A-19D549699C74}" type="pres">
      <dgm:prSet presAssocID="{5E141C26-1268-45F5-A903-E258A346D048}" presName="spaceRect" presStyleCnt="0"/>
      <dgm:spPr/>
    </dgm:pt>
    <dgm:pt modelId="{078422C1-543D-4716-82B3-34DEAEBBDAF3}" type="pres">
      <dgm:prSet presAssocID="{5E141C26-1268-45F5-A903-E258A346D048}" presName="textRect" presStyleLbl="revTx" presStyleIdx="0" presStyleCnt="4">
        <dgm:presLayoutVars>
          <dgm:chMax val="1"/>
          <dgm:chPref val="1"/>
        </dgm:presLayoutVars>
      </dgm:prSet>
      <dgm:spPr/>
    </dgm:pt>
    <dgm:pt modelId="{7513D6FC-0D39-4C5F-8CF3-A0C66796DB32}" type="pres">
      <dgm:prSet presAssocID="{920BC2AE-3352-4B45-AF75-13B278337B0A}" presName="sibTrans" presStyleLbl="sibTrans2D1" presStyleIdx="0" presStyleCnt="0"/>
      <dgm:spPr/>
    </dgm:pt>
    <dgm:pt modelId="{E8EE22BF-5785-4B8D-B3A8-E7F56E51E7C9}" type="pres">
      <dgm:prSet presAssocID="{06E04A68-15E0-4036-B4FD-EBB80FFC2E4C}" presName="compNode" presStyleCnt="0"/>
      <dgm:spPr/>
    </dgm:pt>
    <dgm:pt modelId="{10022887-A233-40CD-A1BD-B4249E48B37C}" type="pres">
      <dgm:prSet presAssocID="{06E04A68-15E0-4036-B4FD-EBB80FFC2E4C}" presName="iconBgRect" presStyleLbl="bgShp" presStyleIdx="1" presStyleCnt="4"/>
      <dgm:spPr/>
    </dgm:pt>
    <dgm:pt modelId="{1D97AB06-39E9-4F81-9367-7E6A978A9563}" type="pres">
      <dgm:prSet presAssocID="{06E04A68-15E0-4036-B4FD-EBB80FFC2E4C}" presName="iconRect" presStyleLbl="node1" presStyleIdx="1" presStyleCnt="4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erarchia"/>
        </a:ext>
      </dgm:extLst>
    </dgm:pt>
    <dgm:pt modelId="{3E0F1764-00E3-49DA-98BD-B43C10D7C05F}" type="pres">
      <dgm:prSet presAssocID="{06E04A68-15E0-4036-B4FD-EBB80FFC2E4C}" presName="spaceRect" presStyleCnt="0"/>
      <dgm:spPr/>
    </dgm:pt>
    <dgm:pt modelId="{583B23D3-6563-4741-858B-FC324C23BAC2}" type="pres">
      <dgm:prSet presAssocID="{06E04A68-15E0-4036-B4FD-EBB80FFC2E4C}" presName="textRect" presStyleLbl="revTx" presStyleIdx="1" presStyleCnt="4">
        <dgm:presLayoutVars>
          <dgm:chMax val="1"/>
          <dgm:chPref val="1"/>
        </dgm:presLayoutVars>
      </dgm:prSet>
      <dgm:spPr/>
    </dgm:pt>
    <dgm:pt modelId="{607D6F12-FFE3-4567-A24F-C1885C46CD09}" type="pres">
      <dgm:prSet presAssocID="{E207B68F-3B92-42FE-BB69-1548B7C089AE}" presName="sibTrans" presStyleLbl="sibTrans2D1" presStyleIdx="0" presStyleCnt="0"/>
      <dgm:spPr/>
    </dgm:pt>
    <dgm:pt modelId="{FEA4E995-2013-463C-9402-9F38DE90EDFB}" type="pres">
      <dgm:prSet presAssocID="{7716900F-CFE9-437C-8364-B142E3535605}" presName="compNode" presStyleCnt="0"/>
      <dgm:spPr/>
    </dgm:pt>
    <dgm:pt modelId="{CB86C9A9-297A-421A-BEB9-55B09058C02B}" type="pres">
      <dgm:prSet presAssocID="{7716900F-CFE9-437C-8364-B142E3535605}" presName="iconBgRect" presStyleLbl="bgShp" presStyleIdx="2" presStyleCnt="4"/>
      <dgm:spPr/>
    </dgm:pt>
    <dgm:pt modelId="{F0F88F71-5217-4DFB-84E9-D954C9FBD0B7}" type="pres">
      <dgm:prSet presAssocID="{7716900F-CFE9-437C-8364-B142E3535605}" presName="iconRect" presStyleLbl="node1" presStyleIdx="2" presStyleCnt="4"/>
      <dgm:spPr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eciduous tree"/>
        </a:ext>
      </dgm:extLst>
    </dgm:pt>
    <dgm:pt modelId="{20898B7C-52C3-47AB-BF5E-A49EC6AB571C}" type="pres">
      <dgm:prSet presAssocID="{7716900F-CFE9-437C-8364-B142E3535605}" presName="spaceRect" presStyleCnt="0"/>
      <dgm:spPr/>
    </dgm:pt>
    <dgm:pt modelId="{4F4700C7-E845-46E9-BA51-4AD043C54B91}" type="pres">
      <dgm:prSet presAssocID="{7716900F-CFE9-437C-8364-B142E3535605}" presName="textRect" presStyleLbl="revTx" presStyleIdx="2" presStyleCnt="4">
        <dgm:presLayoutVars>
          <dgm:chMax val="1"/>
          <dgm:chPref val="1"/>
        </dgm:presLayoutVars>
      </dgm:prSet>
      <dgm:spPr/>
    </dgm:pt>
    <dgm:pt modelId="{6F2AC4FC-B9D4-47EF-961B-E54B451E409F}" type="pres">
      <dgm:prSet presAssocID="{C026D269-B190-4504-97F6-02EB6F0647B8}" presName="sibTrans" presStyleLbl="sibTrans2D1" presStyleIdx="0" presStyleCnt="0"/>
      <dgm:spPr/>
    </dgm:pt>
    <dgm:pt modelId="{82B4233B-ACD5-4A0D-8478-234B80209366}" type="pres">
      <dgm:prSet presAssocID="{664271DF-5234-4B47-B6D2-164FFE161711}" presName="compNode" presStyleCnt="0"/>
      <dgm:spPr/>
    </dgm:pt>
    <dgm:pt modelId="{29989133-D2E5-4E10-B85D-BEFFD981D649}" type="pres">
      <dgm:prSet presAssocID="{664271DF-5234-4B47-B6D2-164FFE161711}" presName="iconBgRect" presStyleLbl="bgShp" presStyleIdx="3" presStyleCnt="4"/>
      <dgm:spPr/>
    </dgm:pt>
    <dgm:pt modelId="{CF3248A5-F4EB-4CAA-9FA0-687709B37269}" type="pres">
      <dgm:prSet presAssocID="{664271DF-5234-4B47-B6D2-164FFE161711}" presName="iconRect" presStyleLbl="node1" presStyleIdx="3" presStyleCnt="4"/>
      <dgm:spPr>
        <a:blipFill>
          <a:blip xmlns:r="http://schemas.openxmlformats.org/officeDocument/2006/relationships"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arm scene"/>
        </a:ext>
      </dgm:extLst>
    </dgm:pt>
    <dgm:pt modelId="{19894404-3FFD-44E8-BABF-0BC5AEE2317D}" type="pres">
      <dgm:prSet presAssocID="{664271DF-5234-4B47-B6D2-164FFE161711}" presName="spaceRect" presStyleCnt="0"/>
      <dgm:spPr/>
    </dgm:pt>
    <dgm:pt modelId="{784F1551-ABFF-4AF5-AA46-9E3C91620D63}" type="pres">
      <dgm:prSet presAssocID="{664271DF-5234-4B47-B6D2-164FFE161711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0AD6CF09-E35A-3643-AF01-8F8C753D379B}" type="presOf" srcId="{06E04A68-15E0-4036-B4FD-EBB80FFC2E4C}" destId="{583B23D3-6563-4741-858B-FC324C23BAC2}" srcOrd="0" destOrd="0" presId="urn:microsoft.com/office/officeart/2018/2/layout/IconCircleList"/>
    <dgm:cxn modelId="{A6177429-EC65-F346-AED4-FF3828DCDA35}" type="presOf" srcId="{E207B68F-3B92-42FE-BB69-1548B7C089AE}" destId="{607D6F12-FFE3-4567-A24F-C1885C46CD09}" srcOrd="0" destOrd="0" presId="urn:microsoft.com/office/officeart/2018/2/layout/IconCircleList"/>
    <dgm:cxn modelId="{6C0C9B2B-0EF2-694A-B770-076738B493E2}" type="presOf" srcId="{C026D269-B190-4504-97F6-02EB6F0647B8}" destId="{6F2AC4FC-B9D4-47EF-961B-E54B451E409F}" srcOrd="0" destOrd="0" presId="urn:microsoft.com/office/officeart/2018/2/layout/IconCircleList"/>
    <dgm:cxn modelId="{05918845-21ED-C74B-AC8F-8173E37B9FAE}" type="presOf" srcId="{6E885585-B997-4826-9303-8F383C714959}" destId="{85E955CC-28A1-44FE-86DA-B5FE2268C04E}" srcOrd="0" destOrd="0" presId="urn:microsoft.com/office/officeart/2018/2/layout/IconCircleList"/>
    <dgm:cxn modelId="{EC42F571-A036-5648-A0E3-785D22EAD7D8}" type="presOf" srcId="{664271DF-5234-4B47-B6D2-164FFE161711}" destId="{784F1551-ABFF-4AF5-AA46-9E3C91620D63}" srcOrd="0" destOrd="0" presId="urn:microsoft.com/office/officeart/2018/2/layout/IconCircleList"/>
    <dgm:cxn modelId="{3198D57F-601E-41F6-87CC-99FF1170EF1E}" srcId="{6E885585-B997-4826-9303-8F383C714959}" destId="{664271DF-5234-4B47-B6D2-164FFE161711}" srcOrd="3" destOrd="0" parTransId="{59C4882F-DFCF-4BEB-8BDD-BE5B733E8E37}" sibTransId="{0CDAAC63-22ED-4E03-A77C-AC86CF2485C0}"/>
    <dgm:cxn modelId="{42BF8E8C-C6AC-5746-BB4E-584627BDB271}" type="presOf" srcId="{5E141C26-1268-45F5-A903-E258A346D048}" destId="{078422C1-543D-4716-82B3-34DEAEBBDAF3}" srcOrd="0" destOrd="0" presId="urn:microsoft.com/office/officeart/2018/2/layout/IconCircleList"/>
    <dgm:cxn modelId="{5E4AEC8E-A4E1-4CEC-9BF0-9D593C03FEBC}" srcId="{6E885585-B997-4826-9303-8F383C714959}" destId="{7716900F-CFE9-437C-8364-B142E3535605}" srcOrd="2" destOrd="0" parTransId="{A7490640-2079-4D33-91CE-BED4A1E6F85D}" sibTransId="{C026D269-B190-4504-97F6-02EB6F0647B8}"/>
    <dgm:cxn modelId="{EC67DE93-575B-4444-BB78-6611DA9FF473}" type="presOf" srcId="{7716900F-CFE9-437C-8364-B142E3535605}" destId="{4F4700C7-E845-46E9-BA51-4AD043C54B91}" srcOrd="0" destOrd="0" presId="urn:microsoft.com/office/officeart/2018/2/layout/IconCircleList"/>
    <dgm:cxn modelId="{76ED09CC-E963-CC49-8B78-D25B93768A0D}" type="presOf" srcId="{920BC2AE-3352-4B45-AF75-13B278337B0A}" destId="{7513D6FC-0D39-4C5F-8CF3-A0C66796DB32}" srcOrd="0" destOrd="0" presId="urn:microsoft.com/office/officeart/2018/2/layout/IconCircleList"/>
    <dgm:cxn modelId="{8BFB56CC-728B-4BB0-9804-9F43507E67F6}" srcId="{6E885585-B997-4826-9303-8F383C714959}" destId="{5E141C26-1268-45F5-A903-E258A346D048}" srcOrd="0" destOrd="0" parTransId="{E91353CF-2D73-48E7-B062-2AAFF3F9867E}" sibTransId="{920BC2AE-3352-4B45-AF75-13B278337B0A}"/>
    <dgm:cxn modelId="{904E37D7-A667-4346-8F94-19158095D3DF}" srcId="{6E885585-B997-4826-9303-8F383C714959}" destId="{06E04A68-15E0-4036-B4FD-EBB80FFC2E4C}" srcOrd="1" destOrd="0" parTransId="{4C52A302-12DB-46E7-A8FF-CF06AE453EC5}" sibTransId="{E207B68F-3B92-42FE-BB69-1548B7C089AE}"/>
    <dgm:cxn modelId="{73E10F55-1296-3748-927F-74705AD8898D}" type="presParOf" srcId="{85E955CC-28A1-44FE-86DA-B5FE2268C04E}" destId="{BF140D0E-F04D-43E0-8919-829E6D4C90C3}" srcOrd="0" destOrd="0" presId="urn:microsoft.com/office/officeart/2018/2/layout/IconCircleList"/>
    <dgm:cxn modelId="{61C8103A-F6EA-0943-90C4-93FC9659F171}" type="presParOf" srcId="{BF140D0E-F04D-43E0-8919-829E6D4C90C3}" destId="{679E56AF-6E89-4CC5-AF69-C0FF309C5E4B}" srcOrd="0" destOrd="0" presId="urn:microsoft.com/office/officeart/2018/2/layout/IconCircleList"/>
    <dgm:cxn modelId="{EAB84051-D339-EE4D-9320-A7067826B88C}" type="presParOf" srcId="{679E56AF-6E89-4CC5-AF69-C0FF309C5E4B}" destId="{5EF64409-142B-44B2-B7DB-2B100D04E990}" srcOrd="0" destOrd="0" presId="urn:microsoft.com/office/officeart/2018/2/layout/IconCircleList"/>
    <dgm:cxn modelId="{4CC343CC-9598-3542-9809-F87F98CAEBDD}" type="presParOf" srcId="{679E56AF-6E89-4CC5-AF69-C0FF309C5E4B}" destId="{D38BB627-71B1-482B-BC41-09B18E290F45}" srcOrd="1" destOrd="0" presId="urn:microsoft.com/office/officeart/2018/2/layout/IconCircleList"/>
    <dgm:cxn modelId="{7A4506B3-675B-7D4E-972C-2702AE6ACDE7}" type="presParOf" srcId="{679E56AF-6E89-4CC5-AF69-C0FF309C5E4B}" destId="{74391EB9-1359-4AE5-AC9A-19D549699C74}" srcOrd="2" destOrd="0" presId="urn:microsoft.com/office/officeart/2018/2/layout/IconCircleList"/>
    <dgm:cxn modelId="{B070A098-69C5-BD46-96A6-2098A042E638}" type="presParOf" srcId="{679E56AF-6E89-4CC5-AF69-C0FF309C5E4B}" destId="{078422C1-543D-4716-82B3-34DEAEBBDAF3}" srcOrd="3" destOrd="0" presId="urn:microsoft.com/office/officeart/2018/2/layout/IconCircleList"/>
    <dgm:cxn modelId="{071715A9-A776-B949-87E1-6145C07C7EF2}" type="presParOf" srcId="{BF140D0E-F04D-43E0-8919-829E6D4C90C3}" destId="{7513D6FC-0D39-4C5F-8CF3-A0C66796DB32}" srcOrd="1" destOrd="0" presId="urn:microsoft.com/office/officeart/2018/2/layout/IconCircleList"/>
    <dgm:cxn modelId="{DCF4A683-DEC5-8C4E-A646-C0004F671F74}" type="presParOf" srcId="{BF140D0E-F04D-43E0-8919-829E6D4C90C3}" destId="{E8EE22BF-5785-4B8D-B3A8-E7F56E51E7C9}" srcOrd="2" destOrd="0" presId="urn:microsoft.com/office/officeart/2018/2/layout/IconCircleList"/>
    <dgm:cxn modelId="{D7CE8F8B-A7CB-5749-A626-59438673A885}" type="presParOf" srcId="{E8EE22BF-5785-4B8D-B3A8-E7F56E51E7C9}" destId="{10022887-A233-40CD-A1BD-B4249E48B37C}" srcOrd="0" destOrd="0" presId="urn:microsoft.com/office/officeart/2018/2/layout/IconCircleList"/>
    <dgm:cxn modelId="{B3719B94-BA5B-D549-8895-80C7C1E8358B}" type="presParOf" srcId="{E8EE22BF-5785-4B8D-B3A8-E7F56E51E7C9}" destId="{1D97AB06-39E9-4F81-9367-7E6A978A9563}" srcOrd="1" destOrd="0" presId="urn:microsoft.com/office/officeart/2018/2/layout/IconCircleList"/>
    <dgm:cxn modelId="{F9B1F54D-EEAC-B247-8C68-A2D83A865F2A}" type="presParOf" srcId="{E8EE22BF-5785-4B8D-B3A8-E7F56E51E7C9}" destId="{3E0F1764-00E3-49DA-98BD-B43C10D7C05F}" srcOrd="2" destOrd="0" presId="urn:microsoft.com/office/officeart/2018/2/layout/IconCircleList"/>
    <dgm:cxn modelId="{4266732D-49D8-504B-B913-EF535C416502}" type="presParOf" srcId="{E8EE22BF-5785-4B8D-B3A8-E7F56E51E7C9}" destId="{583B23D3-6563-4741-858B-FC324C23BAC2}" srcOrd="3" destOrd="0" presId="urn:microsoft.com/office/officeart/2018/2/layout/IconCircleList"/>
    <dgm:cxn modelId="{FF41CC0E-6830-9F43-8F04-945E9BE04761}" type="presParOf" srcId="{BF140D0E-F04D-43E0-8919-829E6D4C90C3}" destId="{607D6F12-FFE3-4567-A24F-C1885C46CD09}" srcOrd="3" destOrd="0" presId="urn:microsoft.com/office/officeart/2018/2/layout/IconCircleList"/>
    <dgm:cxn modelId="{B5705D9F-DE25-484D-9928-D6BCA5F91430}" type="presParOf" srcId="{BF140D0E-F04D-43E0-8919-829E6D4C90C3}" destId="{FEA4E995-2013-463C-9402-9F38DE90EDFB}" srcOrd="4" destOrd="0" presId="urn:microsoft.com/office/officeart/2018/2/layout/IconCircleList"/>
    <dgm:cxn modelId="{FC681DB6-B8AA-784E-8CBC-090C36B0E936}" type="presParOf" srcId="{FEA4E995-2013-463C-9402-9F38DE90EDFB}" destId="{CB86C9A9-297A-421A-BEB9-55B09058C02B}" srcOrd="0" destOrd="0" presId="urn:microsoft.com/office/officeart/2018/2/layout/IconCircleList"/>
    <dgm:cxn modelId="{D02FD1DA-4226-9C4C-8B31-44C8E96D64E2}" type="presParOf" srcId="{FEA4E995-2013-463C-9402-9F38DE90EDFB}" destId="{F0F88F71-5217-4DFB-84E9-D954C9FBD0B7}" srcOrd="1" destOrd="0" presId="urn:microsoft.com/office/officeart/2018/2/layout/IconCircleList"/>
    <dgm:cxn modelId="{5CBB0E12-C166-5246-B3F9-E56A41A63414}" type="presParOf" srcId="{FEA4E995-2013-463C-9402-9F38DE90EDFB}" destId="{20898B7C-52C3-47AB-BF5E-A49EC6AB571C}" srcOrd="2" destOrd="0" presId="urn:microsoft.com/office/officeart/2018/2/layout/IconCircleList"/>
    <dgm:cxn modelId="{5D5EEDCB-80F3-7349-B98F-FA4A58F30E85}" type="presParOf" srcId="{FEA4E995-2013-463C-9402-9F38DE90EDFB}" destId="{4F4700C7-E845-46E9-BA51-4AD043C54B91}" srcOrd="3" destOrd="0" presId="urn:microsoft.com/office/officeart/2018/2/layout/IconCircleList"/>
    <dgm:cxn modelId="{FA85FFC1-F9E3-414E-92B1-84938984F770}" type="presParOf" srcId="{BF140D0E-F04D-43E0-8919-829E6D4C90C3}" destId="{6F2AC4FC-B9D4-47EF-961B-E54B451E409F}" srcOrd="5" destOrd="0" presId="urn:microsoft.com/office/officeart/2018/2/layout/IconCircleList"/>
    <dgm:cxn modelId="{DA86AD83-3E00-5D45-BEB2-64CAA3330A1E}" type="presParOf" srcId="{BF140D0E-F04D-43E0-8919-829E6D4C90C3}" destId="{82B4233B-ACD5-4A0D-8478-234B80209366}" srcOrd="6" destOrd="0" presId="urn:microsoft.com/office/officeart/2018/2/layout/IconCircleList"/>
    <dgm:cxn modelId="{BBA27A20-1F8F-094C-9D68-5C5214B3FB31}" type="presParOf" srcId="{82B4233B-ACD5-4A0D-8478-234B80209366}" destId="{29989133-D2E5-4E10-B85D-BEFFD981D649}" srcOrd="0" destOrd="0" presId="urn:microsoft.com/office/officeart/2018/2/layout/IconCircleList"/>
    <dgm:cxn modelId="{D5B2EEBB-8C70-C443-AC69-58914D48AB07}" type="presParOf" srcId="{82B4233B-ACD5-4A0D-8478-234B80209366}" destId="{CF3248A5-F4EB-4CAA-9FA0-687709B37269}" srcOrd="1" destOrd="0" presId="urn:microsoft.com/office/officeart/2018/2/layout/IconCircleList"/>
    <dgm:cxn modelId="{53DB7C46-02B7-E146-AE08-6AE0018817EA}" type="presParOf" srcId="{82B4233B-ACD5-4A0D-8478-234B80209366}" destId="{19894404-3FFD-44E8-BABF-0BC5AEE2317D}" srcOrd="2" destOrd="0" presId="urn:microsoft.com/office/officeart/2018/2/layout/IconCircleList"/>
    <dgm:cxn modelId="{D94EC2B2-144E-7C40-864B-01A92A76D632}" type="presParOf" srcId="{82B4233B-ACD5-4A0D-8478-234B80209366}" destId="{784F1551-ABFF-4AF5-AA46-9E3C91620D63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64409-142B-44B2-B7DB-2B100D04E990}">
      <dsp:nvSpPr>
        <dsp:cNvPr id="0" name=""/>
        <dsp:cNvSpPr/>
      </dsp:nvSpPr>
      <dsp:spPr>
        <a:xfrm>
          <a:off x="72414" y="1336861"/>
          <a:ext cx="688398" cy="688398"/>
        </a:xfrm>
        <a:prstGeom prst="ellipse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8BB627-71B1-482B-BC41-09B18E290F45}">
      <dsp:nvSpPr>
        <dsp:cNvPr id="0" name=""/>
        <dsp:cNvSpPr/>
      </dsp:nvSpPr>
      <dsp:spPr>
        <a:xfrm>
          <a:off x="216977" y="1481425"/>
          <a:ext cx="399270" cy="399270"/>
        </a:xfrm>
        <a:prstGeom prst="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8422C1-543D-4716-82B3-34DEAEBBDAF3}">
      <dsp:nvSpPr>
        <dsp:cNvPr id="0" name=""/>
        <dsp:cNvSpPr/>
      </dsp:nvSpPr>
      <dsp:spPr>
        <a:xfrm>
          <a:off x="908326" y="1336861"/>
          <a:ext cx="1622652" cy="688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 err="1"/>
            <a:t>Innovation</a:t>
          </a:r>
          <a:r>
            <a:rPr lang="it-IT" sz="2000" kern="1200" dirty="0"/>
            <a:t> </a:t>
          </a:r>
          <a:r>
            <a:rPr lang="it-IT" sz="2000" kern="1200" dirty="0" err="1"/>
            <a:t>happens</a:t>
          </a:r>
          <a:r>
            <a:rPr lang="it-IT" sz="2000" kern="1200" dirty="0"/>
            <a:t> in </a:t>
          </a:r>
          <a:r>
            <a:rPr lang="it-IT" sz="2000" i="1" kern="1200" dirty="0" err="1"/>
            <a:t>places</a:t>
          </a:r>
          <a:r>
            <a:rPr lang="it-IT" sz="2000" kern="1200" dirty="0"/>
            <a:t> </a:t>
          </a:r>
          <a:endParaRPr lang="en-US" sz="2000" kern="1200" dirty="0"/>
        </a:p>
      </dsp:txBody>
      <dsp:txXfrm>
        <a:off x="908326" y="1336861"/>
        <a:ext cx="1622652" cy="688398"/>
      </dsp:txXfrm>
    </dsp:sp>
    <dsp:sp modelId="{10022887-A233-40CD-A1BD-B4249E48B37C}">
      <dsp:nvSpPr>
        <dsp:cNvPr id="0" name=""/>
        <dsp:cNvSpPr/>
      </dsp:nvSpPr>
      <dsp:spPr>
        <a:xfrm>
          <a:off x="2813713" y="1336861"/>
          <a:ext cx="688398" cy="688398"/>
        </a:xfrm>
        <a:prstGeom prst="ellipse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97AB06-39E9-4F81-9367-7E6A978A9563}">
      <dsp:nvSpPr>
        <dsp:cNvPr id="0" name=""/>
        <dsp:cNvSpPr/>
      </dsp:nvSpPr>
      <dsp:spPr>
        <a:xfrm>
          <a:off x="2958277" y="1481425"/>
          <a:ext cx="399270" cy="399270"/>
        </a:xfrm>
        <a:prstGeom prst="rect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3B23D3-6563-4741-858B-FC324C23BAC2}">
      <dsp:nvSpPr>
        <dsp:cNvPr id="0" name=""/>
        <dsp:cNvSpPr/>
      </dsp:nvSpPr>
      <dsp:spPr>
        <a:xfrm>
          <a:off x="3649626" y="1336861"/>
          <a:ext cx="1622652" cy="688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latin typeface="Arial"/>
              <a:ea typeface="Arial"/>
              <a:cs typeface="Arial"/>
              <a:sym typeface="Arial"/>
            </a:rPr>
            <a:t>No </a:t>
          </a:r>
          <a:r>
            <a:rPr lang="it-IT" sz="1800" kern="1200" dirty="0" err="1">
              <a:latin typeface="Arial"/>
              <a:ea typeface="Arial"/>
              <a:cs typeface="Arial"/>
              <a:sym typeface="Arial"/>
            </a:rPr>
            <a:t>defined</a:t>
          </a:r>
          <a:r>
            <a:rPr lang="it-IT" sz="1800" kern="1200" dirty="0"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kern="1200" dirty="0" err="1">
              <a:latin typeface="Arial"/>
              <a:ea typeface="Arial"/>
              <a:cs typeface="Arial"/>
              <a:sym typeface="Arial"/>
            </a:rPr>
            <a:t>perimeter</a:t>
          </a:r>
          <a:r>
            <a:rPr lang="it-IT" sz="1800" kern="1200" dirty="0">
              <a:latin typeface="Arial"/>
              <a:ea typeface="Arial"/>
              <a:cs typeface="Arial"/>
              <a:sym typeface="Arial"/>
            </a:rPr>
            <a:t> of the «</a:t>
          </a:r>
          <a:r>
            <a:rPr lang="it-IT" sz="1800" kern="1200" dirty="0" err="1">
              <a:latin typeface="Arial"/>
              <a:ea typeface="Arial"/>
              <a:cs typeface="Arial"/>
              <a:sym typeface="Arial"/>
            </a:rPr>
            <a:t>innovation</a:t>
          </a:r>
          <a:r>
            <a:rPr lang="it-IT" sz="1800" kern="1200" dirty="0"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kern="1200" dirty="0" err="1">
              <a:latin typeface="Arial"/>
              <a:ea typeface="Arial"/>
              <a:cs typeface="Arial"/>
              <a:sym typeface="Arial"/>
            </a:rPr>
            <a:t>ecosystem</a:t>
          </a:r>
          <a:r>
            <a:rPr lang="it-IT" sz="1800" kern="1200" dirty="0">
              <a:latin typeface="Arial"/>
              <a:ea typeface="Arial"/>
              <a:cs typeface="Arial"/>
              <a:sym typeface="Arial"/>
            </a:rPr>
            <a:t>»</a:t>
          </a:r>
          <a:endParaRPr lang="en-US" sz="1800" b="0" kern="1200" dirty="0"/>
        </a:p>
      </dsp:txBody>
      <dsp:txXfrm>
        <a:off x="3649626" y="1336861"/>
        <a:ext cx="1622652" cy="688398"/>
      </dsp:txXfrm>
    </dsp:sp>
    <dsp:sp modelId="{CB86C9A9-297A-421A-BEB9-55B09058C02B}">
      <dsp:nvSpPr>
        <dsp:cNvPr id="0" name=""/>
        <dsp:cNvSpPr/>
      </dsp:nvSpPr>
      <dsp:spPr>
        <a:xfrm>
          <a:off x="72414" y="2854884"/>
          <a:ext cx="688398" cy="688398"/>
        </a:xfrm>
        <a:prstGeom prst="ellipse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F88F71-5217-4DFB-84E9-D954C9FBD0B7}">
      <dsp:nvSpPr>
        <dsp:cNvPr id="0" name=""/>
        <dsp:cNvSpPr/>
      </dsp:nvSpPr>
      <dsp:spPr>
        <a:xfrm>
          <a:off x="216977" y="2999447"/>
          <a:ext cx="399270" cy="399270"/>
        </a:xfrm>
        <a:prstGeom prst="rect">
          <a:avLst/>
        </a:prstGeom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4700C7-E845-46E9-BA51-4AD043C54B91}">
      <dsp:nvSpPr>
        <dsp:cNvPr id="0" name=""/>
        <dsp:cNvSpPr/>
      </dsp:nvSpPr>
      <dsp:spPr>
        <a:xfrm>
          <a:off x="908326" y="2854884"/>
          <a:ext cx="1622652" cy="688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Specific </a:t>
          </a:r>
          <a:r>
            <a:rPr lang="it-IT" sz="2000" i="1" kern="1200" dirty="0"/>
            <a:t>local conditions </a:t>
          </a:r>
          <a:r>
            <a:rPr lang="it-IT" sz="2000" kern="1200" dirty="0"/>
            <a:t>enable ecosystems to flourish</a:t>
          </a:r>
          <a:endParaRPr lang="en-US" sz="2000" kern="1200" dirty="0"/>
        </a:p>
      </dsp:txBody>
      <dsp:txXfrm>
        <a:off x="908326" y="2854884"/>
        <a:ext cx="1622652" cy="688398"/>
      </dsp:txXfrm>
    </dsp:sp>
    <dsp:sp modelId="{29989133-D2E5-4E10-B85D-BEFFD981D649}">
      <dsp:nvSpPr>
        <dsp:cNvPr id="0" name=""/>
        <dsp:cNvSpPr/>
      </dsp:nvSpPr>
      <dsp:spPr>
        <a:xfrm>
          <a:off x="2813713" y="2854884"/>
          <a:ext cx="688398" cy="688398"/>
        </a:xfrm>
        <a:prstGeom prst="ellipse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3248A5-F4EB-4CAA-9FA0-687709B37269}">
      <dsp:nvSpPr>
        <dsp:cNvPr id="0" name=""/>
        <dsp:cNvSpPr/>
      </dsp:nvSpPr>
      <dsp:spPr>
        <a:xfrm>
          <a:off x="2958277" y="2999447"/>
          <a:ext cx="399270" cy="399270"/>
        </a:xfrm>
        <a:prstGeom prst="rect">
          <a:avLst/>
        </a:prstGeom>
        <a:blipFill>
          <a:blip xmlns:r="http://schemas.openxmlformats.org/officeDocument/2006/relationships"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4F1551-ABFF-4AF5-AA46-9E3C91620D63}">
      <dsp:nvSpPr>
        <dsp:cNvPr id="0" name=""/>
        <dsp:cNvSpPr/>
      </dsp:nvSpPr>
      <dsp:spPr>
        <a:xfrm>
          <a:off x="3649626" y="2854884"/>
          <a:ext cx="1622652" cy="688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0" i="0" u="none" strike="noStrike" kern="1200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Need</a:t>
          </a:r>
          <a:r>
            <a:rPr lang="it-IT" sz="1800" b="0" i="0" u="none" strike="noStrike" kern="12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to </a:t>
          </a:r>
          <a:r>
            <a:rPr lang="it-IT" sz="1800" b="0" i="0" u="none" strike="noStrike" kern="1200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build</a:t>
          </a:r>
          <a:r>
            <a:rPr lang="it-IT" sz="1800" b="0" i="0" u="none" strike="noStrike" kern="12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b="0" i="0" u="none" strike="noStrike" kern="1200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cooperation</a:t>
          </a:r>
          <a:r>
            <a:rPr lang="it-IT" sz="1800" b="0" i="0" u="none" strike="noStrike" kern="12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networks </a:t>
          </a:r>
          <a:r>
            <a:rPr lang="it-IT" sz="1800" b="0" i="0" u="none" strike="noStrike" kern="1200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beyond</a:t>
          </a:r>
          <a:r>
            <a:rPr lang="it-IT" sz="1800" b="0" i="0" u="none" strike="noStrike" kern="12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b="0" i="0" u="none" strike="noStrike" kern="1200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administrative</a:t>
          </a:r>
          <a:r>
            <a:rPr lang="it-IT" sz="1800" b="0" i="0" u="none" strike="noStrike" kern="12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b="0" i="0" u="none" strike="noStrike" kern="1200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boundaries</a:t>
          </a:r>
          <a:endParaRPr lang="en-US" sz="1800" kern="1200" dirty="0"/>
        </a:p>
      </dsp:txBody>
      <dsp:txXfrm>
        <a:off x="3649626" y="2854884"/>
        <a:ext cx="1622652" cy="688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AF1499-360A-43DC-83BA-9CC51B1A473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13F67-51C8-4CFB-9E3C-6CC6536DE695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1198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01621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6831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6608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39493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34007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970195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692887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906619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18600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6557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19789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98413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787391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60166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188702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15982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792336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450235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33eaacf4e0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g133eaacf4e0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66285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6608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59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92868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63682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6649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06690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4496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77534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5650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29985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08133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09419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6955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71560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00228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918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86025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07419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953500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3761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76253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76043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889448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50622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63487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110345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658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055320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383415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492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6291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64410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9649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4984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84719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8432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6976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/>
              <a:t>20-06-22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2456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500043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95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766231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png"/><Relationship Id="rId4" Type="http://schemas.openxmlformats.org/officeDocument/2006/relationships/image" Target="../media/image30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7.png"/><Relationship Id="rId9" Type="http://schemas.microsoft.com/office/2007/relationships/diagramDrawing" Target="../diagrams/drawin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916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13149" y="1257766"/>
            <a:ext cx="5782851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800" b="1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Enabling</a:t>
            </a:r>
            <a:r>
              <a:rPr lang="it-IT" sz="2800" b="1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it-IT" sz="2800" b="1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conditions</a:t>
            </a:r>
            <a:endParaRPr lang="it-IT" sz="2800" b="1"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Human Capital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Increase people's knowledge, skills and motivation</a:t>
            </a: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Attract people (salary?)</a:t>
            </a: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Leave no one behind </a:t>
            </a: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Fill the digital divide between urban and rural areas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Social Capital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Adopt a participatory governance model: boost cooperation between institutions, communities, businesses, trade unions, schools, and voluntary organisations</a:t>
            </a: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Develop integrated policies</a:t>
            </a: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Promote formal and informal partnerships</a:t>
            </a: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 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7A2A565-AD63-1748-9A3E-0DA0D6FA3CE5}"/>
              </a:ext>
            </a:extLst>
          </p:cNvPr>
          <p:cNvSpPr txBox="1"/>
          <p:nvPr/>
        </p:nvSpPr>
        <p:spPr>
          <a:xfrm>
            <a:off x="6141711" y="5871028"/>
            <a:ext cx="56293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@RURITAGE </a:t>
            </a:r>
            <a:r>
              <a:rPr kumimoji="0" lang="en-GB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photocontest</a:t>
            </a: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– credits </a:t>
            </a:r>
            <a:r>
              <a:rPr kumimoji="0" lang="it-IT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Efstratios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it-IT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Kapetanas</a:t>
            </a:r>
            <a:endParaRPr kumimoji="0" lang="en-GB" sz="14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64978C1-E4ED-104B-9883-8D2013BE18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1711" y="1837502"/>
            <a:ext cx="6050289" cy="40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29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13149" y="1078190"/>
            <a:ext cx="4505594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b="1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Enabling</a:t>
            </a:r>
            <a:r>
              <a:rPr lang="it-IT" b="1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it-IT" b="1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conditions</a:t>
            </a:r>
            <a:endParaRPr lang="it-IT" b="1"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Cultural Capital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exploit digital interaction and promote small-scale open- air events</a:t>
            </a: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ensure a variety of cultural participation thanks to citizens’ proximity </a:t>
            </a: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D35150B-B3AA-0C49-874A-238BDBACAE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5315" y="3636161"/>
            <a:ext cx="9463314" cy="3456034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D26C5E8E-C01F-BA40-8A5F-5700A6D1FC6A}"/>
              </a:ext>
            </a:extLst>
          </p:cNvPr>
          <p:cNvSpPr/>
          <p:nvPr/>
        </p:nvSpPr>
        <p:spPr>
          <a:xfrm>
            <a:off x="5158736" y="1763212"/>
            <a:ext cx="703326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Natural Capital</a:t>
            </a:r>
          </a:p>
          <a:p>
            <a:pPr marL="542925" marR="0" lvl="1" indent="-9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boost the development of a new form of slow tourism</a:t>
            </a:r>
          </a:p>
          <a:p>
            <a:pPr marL="542925" marR="0" lvl="1" indent="-9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raise awareness on the links between human and ecosystems’ health </a:t>
            </a:r>
          </a:p>
          <a:p>
            <a:pPr marL="542925" marR="0" lvl="2" indent="-9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invest in green infrastructure and slow mobility infrastructure</a:t>
            </a:r>
          </a:p>
          <a:p>
            <a:pPr marL="542925" marR="0" lvl="1" indent="-9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rediscover local food production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323AE71-ADAC-134A-8B89-35C3CC52CDD9}"/>
              </a:ext>
            </a:extLst>
          </p:cNvPr>
          <p:cNvSpPr txBox="1"/>
          <p:nvPr/>
        </p:nvSpPr>
        <p:spPr>
          <a:xfrm>
            <a:off x="10798629" y="6334780"/>
            <a:ext cx="4898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@RURITAGE </a:t>
            </a:r>
            <a:endParaRPr kumimoji="0" lang="it-IT" sz="14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Credits</a:t>
            </a:r>
            <a:r>
              <a:rPr kumimoji="0" lang="it-IT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it-IT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WestBic</a:t>
            </a:r>
            <a:endParaRPr kumimoji="0" lang="en-GB" sz="14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9817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13149" y="1191664"/>
            <a:ext cx="5257126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b="1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Enabling</a:t>
            </a:r>
            <a:r>
              <a:rPr lang="it-IT" b="1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it-IT" b="1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conditions</a:t>
            </a:r>
            <a:endParaRPr lang="it-IT" b="1"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Financial Capital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invest to develop comprehensive regeneration plans</a:t>
            </a: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improve the long-term competitiveness of rural territories</a:t>
            </a: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Built Capital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improve transport and mobility and digital infrastructures</a:t>
            </a: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promote rural areas as multifunctional places to live in beyond the traditional agricultural-related jobs</a:t>
            </a: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integrate urban inhabitants interested in moving to rural areas </a:t>
            </a: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properly plan future sustainable development of rural areas, while avoiding unplanned gentrification issues</a:t>
            </a:r>
          </a:p>
          <a:p>
            <a:pPr marL="542925" lvl="1" indent="-9525" algn="l"/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79384C2-F5B1-8F4E-AE50-9CD4C2D8C9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0275" y="1837502"/>
            <a:ext cx="6621725" cy="4129314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36233298-46FD-BE40-9104-FC4853ECDB56}"/>
              </a:ext>
            </a:extLst>
          </p:cNvPr>
          <p:cNvSpPr txBox="1"/>
          <p:nvPr/>
        </p:nvSpPr>
        <p:spPr>
          <a:xfrm>
            <a:off x="5570275" y="5966816"/>
            <a:ext cx="4898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@RURITAGE </a:t>
            </a:r>
            <a:r>
              <a:rPr kumimoji="0" lang="en-GB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photocontest</a:t>
            </a: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– </a:t>
            </a:r>
            <a:r>
              <a:rPr kumimoji="0" lang="it-IT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Serkan</a:t>
            </a:r>
            <a:r>
              <a:rPr kumimoji="0" lang="it-IT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it-IT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Çolak</a:t>
            </a:r>
            <a:endParaRPr kumimoji="0" lang="en-GB" sz="14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6508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  <p:sp>
        <p:nvSpPr>
          <p:cNvPr id="6" name="Rectangle 23">
            <a:extLst>
              <a:ext uri="{FF2B5EF4-FFF2-40B4-BE49-F238E27FC236}">
                <a16:creationId xmlns:a16="http://schemas.microsoft.com/office/drawing/2014/main" id="{D8C2212D-CA21-0595-9DAC-62783E99C0BE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2693987"/>
            <a:ext cx="12192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</a:rPr>
              <a:t>Thank you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261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93085" y="0"/>
            <a:ext cx="5798915" cy="5926238"/>
          </a:xfrm>
          <a:prstGeom prst="parallelogram">
            <a:avLst>
              <a:gd name="adj" fmla="val 2944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ángulo 9"/>
          <p:cNvSpPr/>
          <p:nvPr/>
        </p:nvSpPr>
        <p:spPr>
          <a:xfrm>
            <a:off x="883542" y="868879"/>
            <a:ext cx="93986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2400" b="0" i="1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164194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Miguel de Unamuno</a:t>
            </a:r>
          </a:p>
        </p:txBody>
      </p:sp>
      <p:pic>
        <p:nvPicPr>
          <p:cNvPr id="11" name="Imagen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25410" y="0"/>
            <a:ext cx="5708506" cy="5926238"/>
          </a:xfrm>
          <a:prstGeom prst="parallelogram">
            <a:avLst>
              <a:gd name="adj" fmla="val 2944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5 CuadroTexto"/>
          <p:cNvSpPr txBox="1"/>
          <p:nvPr/>
        </p:nvSpPr>
        <p:spPr>
          <a:xfrm>
            <a:off x="-671136" y="37882"/>
            <a:ext cx="968492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800" b="0" i="1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1C2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even a ruin </a:t>
            </a:r>
            <a:r>
              <a:rPr kumimoji="0" lang="en-US" sz="4800" b="0" i="1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can be hope</a:t>
            </a:r>
            <a:endParaRPr kumimoji="0" lang="es-ES" sz="4800" b="0" i="1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1B99C2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0" y="879676"/>
            <a:ext cx="12192000" cy="5978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0CC757A2-15C9-D54B-AA27-E5079B11E9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0716" y="879676"/>
            <a:ext cx="5531284" cy="553128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08067" y="308125"/>
            <a:ext cx="11498053" cy="644403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405515"/>
            <a:ext cx="5895343" cy="268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184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57" y="969852"/>
            <a:ext cx="12193057" cy="591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275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gnaposto contenuto 6">
            <a:extLst>
              <a:ext uri="{FF2B5EF4-FFF2-40B4-BE49-F238E27FC236}">
                <a16:creationId xmlns:a16="http://schemas.microsoft.com/office/drawing/2014/main" id="{D78F7618-ECDE-3946-947B-1A481D7487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87730"/>
            <a:ext cx="7164324" cy="5970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6998" y="887730"/>
            <a:ext cx="4548010" cy="575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239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  <p:sp>
        <p:nvSpPr>
          <p:cNvPr id="6" name="Rectangle 23">
            <a:extLst>
              <a:ext uri="{FF2B5EF4-FFF2-40B4-BE49-F238E27FC236}">
                <a16:creationId xmlns:a16="http://schemas.microsoft.com/office/drawing/2014/main" id="{D8C2212D-CA21-0595-9DAC-62783E99C0BE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2693987"/>
            <a:ext cx="12192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</a:rPr>
              <a:t>Thank you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9407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18;p6">
            <a:extLst>
              <a:ext uri="{FF2B5EF4-FFF2-40B4-BE49-F238E27FC236}">
                <a16:creationId xmlns:a16="http://schemas.microsoft.com/office/drawing/2014/main" id="{887B8A4C-92B2-7BA3-FDF7-54293FD7F4DD}"/>
              </a:ext>
            </a:extLst>
          </p:cNvPr>
          <p:cNvSpPr txBox="1">
            <a:spLocks/>
          </p:cNvSpPr>
          <p:nvPr/>
        </p:nvSpPr>
        <p:spPr>
          <a:xfrm>
            <a:off x="1789002" y="2051822"/>
            <a:ext cx="9191622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it-IT" sz="4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Social </a:t>
            </a:r>
            <a:r>
              <a:rPr kumimoji="0" lang="it-IT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innovation</a:t>
            </a:r>
            <a:r>
              <a:rPr kumimoji="0" lang="it-IT" sz="4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in Smart </a:t>
            </a:r>
            <a:r>
              <a:rPr kumimoji="0" lang="it-IT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Villages</a:t>
            </a:r>
            <a:endParaRPr kumimoji="0" lang="it-IT" sz="4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it-IT" sz="4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The Case of Ostana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endParaRPr kumimoji="0" lang="it-IT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it-IT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Edina Ocsko (E40)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it-IT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it-IT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Smart Rural 21 Project Coordinator</a:t>
            </a:r>
          </a:p>
        </p:txBody>
      </p:sp>
    </p:spTree>
    <p:extLst>
      <p:ext uri="{BB962C8B-B14F-4D97-AF65-F5344CB8AC3E}">
        <p14:creationId xmlns:p14="http://schemas.microsoft.com/office/powerpoint/2010/main" val="4030082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3">
            <a:extLst>
              <a:ext uri="{FF2B5EF4-FFF2-40B4-BE49-F238E27FC236}">
                <a16:creationId xmlns:a16="http://schemas.microsoft.com/office/drawing/2014/main" id="{C2E7E787-F40E-5980-B05E-CFFF1FE13122}"/>
              </a:ext>
            </a:extLst>
          </p:cNvPr>
          <p:cNvSpPr txBox="1">
            <a:spLocks noChangeArrowheads="1"/>
          </p:cNvSpPr>
          <p:nvPr/>
        </p:nvSpPr>
        <p:spPr>
          <a:xfrm>
            <a:off x="260990" y="1507360"/>
            <a:ext cx="1180214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 dirty="0">
                <a:solidFill>
                  <a:schemeClr val="bg1"/>
                </a:solidFill>
                <a:latin typeface="EC Square Sans Pro" panose="020B0506040000020004"/>
              </a:rPr>
              <a:t>Rural research and innovation ecosystems: social innovation, tourism and cultural and creative industries, start-up villages </a:t>
            </a:r>
            <a:r>
              <a:rPr lang="en-GB" sz="4800" dirty="0">
                <a:solidFill>
                  <a:schemeClr val="bg1"/>
                </a:solidFill>
                <a:latin typeface="EC Square Sans Pro" panose="020B0506040000020004"/>
              </a:rPr>
              <a:t>		</a:t>
            </a:r>
            <a:endParaRPr lang="en-GB" sz="4800" dirty="0">
              <a:solidFill>
                <a:schemeClr val="bg1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2341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8;p6">
            <a:extLst>
              <a:ext uri="{FF2B5EF4-FFF2-40B4-BE49-F238E27FC236}">
                <a16:creationId xmlns:a16="http://schemas.microsoft.com/office/drawing/2014/main" id="{270819D7-6DBE-E505-10A1-22FFC86BF277}"/>
              </a:ext>
            </a:extLst>
          </p:cNvPr>
          <p:cNvSpPr txBox="1">
            <a:spLocks/>
          </p:cNvSpPr>
          <p:nvPr/>
        </p:nvSpPr>
        <p:spPr>
          <a:xfrm>
            <a:off x="324575" y="1095037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it-IT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How to </a:t>
            </a:r>
            <a:r>
              <a:rPr kumimoji="0" lang="it-IT" sz="4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define</a:t>
            </a:r>
            <a:r>
              <a:rPr kumimoji="0" lang="it-IT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social </a:t>
            </a:r>
            <a:r>
              <a:rPr kumimoji="0" lang="it-IT" sz="4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innovation</a:t>
            </a:r>
            <a:r>
              <a:rPr kumimoji="0" lang="it-IT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4" name="Google Shape;118;p6">
            <a:extLst>
              <a:ext uri="{FF2B5EF4-FFF2-40B4-BE49-F238E27FC236}">
                <a16:creationId xmlns:a16="http://schemas.microsoft.com/office/drawing/2014/main" id="{5D7E227F-5819-BDBA-1C73-0BABA15BA0FA}"/>
              </a:ext>
            </a:extLst>
          </p:cNvPr>
          <p:cNvSpPr txBox="1">
            <a:spLocks/>
          </p:cNvSpPr>
          <p:nvPr/>
        </p:nvSpPr>
        <p:spPr>
          <a:xfrm>
            <a:off x="0" y="1824513"/>
            <a:ext cx="11329987" cy="715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it-IT" sz="3200" b="0" i="1" u="none" strike="noStrike" kern="0" cap="none" spc="0" normalizeH="0" baseline="0" noProof="0" dirty="0" err="1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Societal</a:t>
            </a:r>
            <a:r>
              <a:rPr kumimoji="0" lang="it-IT" sz="3200" b="0" i="1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it-IT" sz="3200" b="0" i="1" u="none" strike="noStrike" kern="0" cap="none" spc="0" normalizeH="0" baseline="0" noProof="0" dirty="0" err="1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change</a:t>
            </a:r>
            <a:r>
              <a:rPr kumimoji="0" lang="it-IT" sz="3200" b="0" i="1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(impact) </a:t>
            </a:r>
            <a:r>
              <a:rPr kumimoji="0" lang="it-IT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is</a:t>
            </a: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it-IT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expected</a:t>
            </a: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it-IT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through</a:t>
            </a: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it-IT" sz="3200" b="0" i="1" u="none" strike="noStrike" kern="0" cap="none" spc="0" normalizeH="0" baseline="0" noProof="0" dirty="0" err="1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innovation</a:t>
            </a: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208AFFD-FD9C-7EC3-67CB-2E6BA66062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5544" y="2435790"/>
            <a:ext cx="10448962" cy="2203446"/>
          </a:xfrm>
        </p:spPr>
        <p:txBody>
          <a:bodyPr>
            <a:normAutofit fontScale="92500"/>
          </a:bodyPr>
          <a:lstStyle/>
          <a:p>
            <a:pPr marL="12700" indent="0" algn="l"/>
            <a:r>
              <a:rPr lang="en-GB" sz="2800" dirty="0"/>
              <a:t>Hard to define. Danger to soften up too much. Need to </a:t>
            </a:r>
            <a:r>
              <a:rPr lang="en-GB" sz="2800" b="1" dirty="0">
                <a:solidFill>
                  <a:srgbClr val="42B072"/>
                </a:solidFill>
              </a:rPr>
              <a:t>sharpen</a:t>
            </a:r>
            <a:r>
              <a:rPr lang="en-GB" sz="2800" dirty="0"/>
              <a:t>.</a:t>
            </a:r>
          </a:p>
          <a:p>
            <a:pPr marL="12700" indent="0" algn="l"/>
            <a:r>
              <a:rPr lang="en-GB" sz="2800" dirty="0"/>
              <a:t>Several initiatives, projects, policies came up with their own definitions:</a:t>
            </a:r>
          </a:p>
          <a:p>
            <a:pPr marL="469900" indent="-457200" algn="l">
              <a:buFont typeface="Wingdings" pitchFamily="2" charset="2"/>
              <a:buChar char="ü"/>
            </a:pPr>
            <a:r>
              <a:rPr lang="en-GB" sz="2800" dirty="0">
                <a:solidFill>
                  <a:srgbClr val="42B072"/>
                </a:solidFill>
              </a:rPr>
              <a:t>Social</a:t>
            </a:r>
            <a:r>
              <a:rPr lang="en-GB" sz="2800" dirty="0"/>
              <a:t> (goal/objective, outcome or process?)</a:t>
            </a:r>
          </a:p>
          <a:p>
            <a:pPr marL="469900" indent="-457200" algn="l">
              <a:buFont typeface="Wingdings" pitchFamily="2" charset="2"/>
              <a:buChar char="ü"/>
            </a:pPr>
            <a:r>
              <a:rPr lang="en-GB" sz="2800" dirty="0">
                <a:solidFill>
                  <a:srgbClr val="42B072"/>
                </a:solidFill>
              </a:rPr>
              <a:t>Innovation</a:t>
            </a:r>
            <a:r>
              <a:rPr lang="en-GB" sz="2800" dirty="0"/>
              <a:t> (‘technologically’ innovative and/or in its own context)</a:t>
            </a:r>
            <a:endParaRPr lang="en-HU" sz="2800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31285249-FA81-EF0E-A5F8-7205659528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44" y="4580034"/>
            <a:ext cx="935488" cy="946707"/>
          </a:xfrm>
          <a:prstGeom prst="rect">
            <a:avLst/>
          </a:prstGeom>
        </p:spPr>
      </p:pic>
      <p:sp>
        <p:nvSpPr>
          <p:cNvPr id="7" name="Subtitle 4">
            <a:extLst>
              <a:ext uri="{FF2B5EF4-FFF2-40B4-BE49-F238E27FC236}">
                <a16:creationId xmlns:a16="http://schemas.microsoft.com/office/drawing/2014/main" id="{A5AD2503-1701-56FA-054B-D7B16224351A}"/>
              </a:ext>
            </a:extLst>
          </p:cNvPr>
          <p:cNvSpPr txBox="1">
            <a:spLocks/>
          </p:cNvSpPr>
          <p:nvPr/>
        </p:nvSpPr>
        <p:spPr>
          <a:xfrm>
            <a:off x="1855694" y="4562570"/>
            <a:ext cx="9318812" cy="946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27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Improving farmers’ </a:t>
            </a: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mental, physical &amp; social 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wellbeing through social innovation: 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farmers’ wellbeing (goal) 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&amp;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 new practice in its own context</a:t>
            </a:r>
            <a:endParaRPr kumimoji="0" lang="en-H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A94896-0899-2646-F78D-A27726AD5A7B}"/>
              </a:ext>
            </a:extLst>
          </p:cNvPr>
          <p:cNvSpPr txBox="1"/>
          <p:nvPr/>
        </p:nvSpPr>
        <p:spPr>
          <a:xfrm>
            <a:off x="1855694" y="5526741"/>
            <a:ext cx="98623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H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Smart Villages: </a:t>
            </a:r>
            <a:r>
              <a:rPr kumimoji="0" lang="en-HU" sz="24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impact on local society (outcome) </a:t>
            </a:r>
            <a:r>
              <a:rPr kumimoji="0" lang="en-H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&amp; digital but not only </a:t>
            </a:r>
            <a:r>
              <a:rPr kumimoji="0" lang="en-HU" sz="24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BUT</a:t>
            </a:r>
            <a:r>
              <a:rPr kumimoji="0" lang="en-H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even when digital/ technological </a:t>
            </a:r>
            <a:r>
              <a:rPr kumimoji="0" lang="en-HU" sz="24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social impact is needed </a:t>
            </a:r>
            <a:r>
              <a:rPr kumimoji="0" lang="en-H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(interface of social &amp; technological)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349F0B-4C3F-C3C2-A6F0-AD2768ECCE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962" y="5733035"/>
            <a:ext cx="1037332" cy="94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61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8;p6">
            <a:extLst>
              <a:ext uri="{FF2B5EF4-FFF2-40B4-BE49-F238E27FC236}">
                <a16:creationId xmlns:a16="http://schemas.microsoft.com/office/drawing/2014/main" id="{270819D7-6DBE-E505-10A1-22FFC86BF277}"/>
              </a:ext>
            </a:extLst>
          </p:cNvPr>
          <p:cNvSpPr txBox="1">
            <a:spLocks/>
          </p:cNvSpPr>
          <p:nvPr/>
        </p:nvSpPr>
        <p:spPr>
          <a:xfrm>
            <a:off x="324575" y="1095037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it-IT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Innovative </a:t>
            </a:r>
            <a:r>
              <a:rPr kumimoji="0" lang="it-IT" sz="4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responses</a:t>
            </a:r>
            <a:r>
              <a:rPr kumimoji="0" lang="it-IT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to social challenges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31285249-FA81-EF0E-A5F8-7205659528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412" y="3383700"/>
            <a:ext cx="1191708" cy="1206000"/>
          </a:xfrm>
          <a:prstGeom prst="rect">
            <a:avLst/>
          </a:prstGeom>
        </p:spPr>
      </p:pic>
      <p:sp>
        <p:nvSpPr>
          <p:cNvPr id="7" name="Subtitle 4">
            <a:extLst>
              <a:ext uri="{FF2B5EF4-FFF2-40B4-BE49-F238E27FC236}">
                <a16:creationId xmlns:a16="http://schemas.microsoft.com/office/drawing/2014/main" id="{A5AD2503-1701-56FA-054B-D7B16224351A}"/>
              </a:ext>
            </a:extLst>
          </p:cNvPr>
          <p:cNvSpPr txBox="1">
            <a:spLocks/>
          </p:cNvSpPr>
          <p:nvPr/>
        </p:nvSpPr>
        <p:spPr>
          <a:xfrm>
            <a:off x="1734671" y="3187855"/>
            <a:ext cx="9318812" cy="143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27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Social challenge</a:t>
            </a: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: mental wellbeing, stress, physical wellbeing, generational renewal, intra-family conflicts, workload – income, access to services … -&gt; </a:t>
            </a: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ageing of the farming sector</a:t>
            </a:r>
            <a:endParaRPr kumimoji="0" lang="en-HU" sz="2800" b="0" i="0" u="none" strike="noStrike" kern="0" cap="none" spc="0" normalizeH="0" baseline="0" noProof="0" dirty="0">
              <a:ln>
                <a:noFill/>
              </a:ln>
              <a:solidFill>
                <a:srgbClr val="42B072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A94896-0899-2646-F78D-A27726AD5A7B}"/>
              </a:ext>
            </a:extLst>
          </p:cNvPr>
          <p:cNvSpPr txBox="1"/>
          <p:nvPr/>
        </p:nvSpPr>
        <p:spPr>
          <a:xfrm>
            <a:off x="1734671" y="4645210"/>
            <a:ext cx="986237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HU" sz="28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Social challenge</a:t>
            </a:r>
            <a:r>
              <a:rPr kumimoji="0" lang="en-HU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: lack of services (health, education, etc.), lack of employment, no diversification, digital divide … -&gt; </a:t>
            </a:r>
            <a:r>
              <a:rPr kumimoji="0" lang="en-HU" sz="28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depopulation &amp; ageing of rural areas </a:t>
            </a:r>
            <a:r>
              <a:rPr kumimoji="0" lang="en-HU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+ climate change, quality food … -&gt; </a:t>
            </a:r>
            <a:r>
              <a:rPr kumimoji="0" lang="en-HU" sz="28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negative impact on society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2AE34230-CB6D-04D9-1902-1081B22763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7568" y="1672429"/>
            <a:ext cx="9144000" cy="1655762"/>
          </a:xfrm>
        </p:spPr>
        <p:txBody>
          <a:bodyPr/>
          <a:lstStyle/>
          <a:p>
            <a:r>
              <a:rPr lang="en-GB" sz="3200" i="1" dirty="0">
                <a:solidFill>
                  <a:srgbClr val="42B072"/>
                </a:solidFill>
              </a:rPr>
              <a:t>“If you don’t feel that you have a challenge, I’m sorry to say, you will innovate nothing.”</a:t>
            </a:r>
          </a:p>
          <a:p>
            <a:r>
              <a:rPr lang="en-GB" sz="2000" dirty="0"/>
              <a:t>(Professor Henrique </a:t>
            </a:r>
            <a:r>
              <a:rPr lang="en-GB" sz="2000" dirty="0" err="1"/>
              <a:t>Leitão</a:t>
            </a:r>
            <a:r>
              <a:rPr lang="en-GB" sz="2000" dirty="0"/>
              <a:t>, a historian of science)</a:t>
            </a:r>
            <a:endParaRPr lang="en-HU" sz="2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5231EF-3F99-155D-6843-D825DCC930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1568" y="1889991"/>
            <a:ext cx="1270000" cy="127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45136E-8F0B-20A7-F679-8A6FFC40EBC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574" y="4944794"/>
            <a:ext cx="1321446" cy="12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2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8077C0A-EE1D-3289-C077-03AC58C715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" name="Rectangle 1030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Google Shape;118;p6">
            <a:extLst>
              <a:ext uri="{FF2B5EF4-FFF2-40B4-BE49-F238E27FC236}">
                <a16:creationId xmlns:a16="http://schemas.microsoft.com/office/drawing/2014/main" id="{270819D7-6DBE-E505-10A1-22FFC86BF277}"/>
              </a:ext>
            </a:extLst>
          </p:cNvPr>
          <p:cNvSpPr txBox="1">
            <a:spLocks/>
          </p:cNvSpPr>
          <p:nvPr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/>
                <a:ea typeface="+mj-ea"/>
                <a:cs typeface="Calibri"/>
                <a:sym typeface="Arial"/>
              </a:rPr>
              <a:t>Ostana (Italy)</a:t>
            </a:r>
          </a:p>
        </p:txBody>
      </p: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8845C6CC-95EA-A846-6A17-D3EAD150C17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724" y="5254869"/>
            <a:ext cx="921401" cy="84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8;p6">
            <a:extLst>
              <a:ext uri="{FF2B5EF4-FFF2-40B4-BE49-F238E27FC236}">
                <a16:creationId xmlns:a16="http://schemas.microsoft.com/office/drawing/2014/main" id="{270819D7-6DBE-E505-10A1-22FFC86BF277}"/>
              </a:ext>
            </a:extLst>
          </p:cNvPr>
          <p:cNvSpPr txBox="1">
            <a:spLocks/>
          </p:cNvSpPr>
          <p:nvPr/>
        </p:nvSpPr>
        <p:spPr>
          <a:xfrm>
            <a:off x="324575" y="1095037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it-IT" sz="4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Reversing</a:t>
            </a:r>
            <a:r>
              <a:rPr kumimoji="0" lang="it-IT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it-IT" sz="4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depopulation</a:t>
            </a:r>
            <a:endParaRPr kumimoji="0" lang="it-IT" sz="4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A94896-0899-2646-F78D-A27726AD5A7B}"/>
              </a:ext>
            </a:extLst>
          </p:cNvPr>
          <p:cNvSpPr txBox="1"/>
          <p:nvPr/>
        </p:nvSpPr>
        <p:spPr>
          <a:xfrm>
            <a:off x="324575" y="1955798"/>
            <a:ext cx="708475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HU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1921: </a:t>
            </a:r>
            <a:r>
              <a:rPr kumimoji="0" lang="en-HU" sz="28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1,200 inhabitants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HU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1985: </a:t>
            </a:r>
            <a:r>
              <a:rPr kumimoji="0" lang="en-HU" sz="28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5 inhabitants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HU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2021: </a:t>
            </a:r>
            <a:r>
              <a:rPr kumimoji="0" lang="en-HU" sz="2800" b="0" i="0" u="none" strike="noStrike" kern="0" cap="none" spc="0" normalizeH="0" baseline="0" noProof="0" dirty="0">
                <a:ln>
                  <a:noFill/>
                </a:ln>
                <a:solidFill>
                  <a:srgbClr val="42B07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50 permanent inhabitants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3D0FCD-F2EF-F39F-1605-8F6EE1744599}"/>
              </a:ext>
            </a:extLst>
          </p:cNvPr>
          <p:cNvGrpSpPr/>
          <p:nvPr/>
        </p:nvGrpSpPr>
        <p:grpSpPr>
          <a:xfrm>
            <a:off x="7651025" y="1985648"/>
            <a:ext cx="4216401" cy="4298102"/>
            <a:chOff x="7651025" y="1985648"/>
            <a:chExt cx="4216401" cy="429810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4B0CC0A-AFC6-9E7B-D9EB-86A95F265A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51025" y="1985648"/>
              <a:ext cx="4216400" cy="7493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D3761CC-6099-24E7-1CF8-3543E69AA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51026" y="2734947"/>
              <a:ext cx="4216400" cy="3548803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506DD43B-54D1-FCB2-15DB-8A9D4725933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574" y="3738147"/>
            <a:ext cx="2998930" cy="25456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006CEF1-E27C-BED9-A080-8A811EC9B1CB}"/>
              </a:ext>
            </a:extLst>
          </p:cNvPr>
          <p:cNvSpPr txBox="1"/>
          <p:nvPr/>
        </p:nvSpPr>
        <p:spPr>
          <a:xfrm>
            <a:off x="324574" y="6296619"/>
            <a:ext cx="34137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Giacomo Lombardo (former mayor)</a:t>
            </a:r>
            <a:endParaRPr kumimoji="0" lang="en-HU" sz="1400" b="0" i="0" u="none" strike="noStrike" kern="0" cap="none" spc="0" normalizeH="0" baseline="0" noProof="0" dirty="0">
              <a:ln>
                <a:noFill/>
              </a:ln>
              <a:solidFill>
                <a:srgbClr val="42B072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E1CD0E9-0E18-77A3-AEC9-30AB30EEA01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281" y="3738147"/>
            <a:ext cx="2893563" cy="254560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B6367D-DBE8-4393-E756-50B1FB867E2A}"/>
              </a:ext>
            </a:extLst>
          </p:cNvPr>
          <p:cNvSpPr txBox="1"/>
          <p:nvPr/>
        </p:nvSpPr>
        <p:spPr>
          <a:xfrm>
            <a:off x="3738281" y="6265841"/>
            <a:ext cx="24324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Silvia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Rovere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(Mayor)</a:t>
            </a:r>
            <a:endParaRPr kumimoji="0" lang="en-HU" sz="1400" b="0" i="0" u="none" strike="noStrike" kern="0" cap="none" spc="0" normalizeH="0" baseline="0" noProof="0" dirty="0">
              <a:ln>
                <a:noFill/>
              </a:ln>
              <a:solidFill>
                <a:srgbClr val="42B072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853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5303E57-3864-104B-6D03-C0AFDE930A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22097"/>
            <a:ext cx="5877012" cy="389051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A482038-D5EE-6AA4-EECD-57FA501D16E3}"/>
              </a:ext>
            </a:extLst>
          </p:cNvPr>
          <p:cNvGrpSpPr/>
          <p:nvPr/>
        </p:nvGrpSpPr>
        <p:grpSpPr>
          <a:xfrm>
            <a:off x="1556631" y="1074725"/>
            <a:ext cx="10489242" cy="5783275"/>
            <a:chOff x="1556631" y="1074725"/>
            <a:chExt cx="10489242" cy="578327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5C8A096-5A70-5429-701C-F59B5D662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31457" y="1856152"/>
              <a:ext cx="6214416" cy="500184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1D2B8F4-E124-F1B9-9E5C-9D26C47BC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56631" y="1074725"/>
              <a:ext cx="96266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54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0329366E-C6D6-FF88-F600-B09B140F1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HU" altLang="en-H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/>
                <a:sym typeface="Arial"/>
              </a:rPr>
              <a:t>  </a:t>
            </a:r>
            <a:r>
              <a:rPr kumimoji="0" lang="en-HU" altLang="en-HU" sz="96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/>
                <a:sym typeface="Arial"/>
              </a:rPr>
              <a:t>      </a:t>
            </a:r>
            <a:br>
              <a:rPr kumimoji="0" lang="en-HU" altLang="en-H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/>
                <a:sym typeface="Arial"/>
              </a:rPr>
            </a:br>
            <a:endParaRPr kumimoji="0" lang="en-HU" altLang="en-H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/>
              <a:sym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HU" altLang="en-HU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morant"/>
                <a:cs typeface="Arial"/>
                <a:sym typeface="Arial"/>
              </a:rPr>
              <a:t>human library of the alps</a:t>
            </a:r>
            <a:br>
              <a:rPr kumimoji="0" lang="en-HU" altLang="en-HU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morant"/>
                <a:cs typeface="Arial"/>
                <a:sym typeface="Arial"/>
              </a:rPr>
            </a:br>
            <a:r>
              <a:rPr kumimoji="0" lang="en-HU" altLang="en-HU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morant"/>
                <a:cs typeface="Arial"/>
                <a:sym typeface="Arial"/>
              </a:rPr>
              <a:t>www.bibliotecaviventedellealpi.it</a:t>
            </a:r>
            <a:endParaRPr kumimoji="0" lang="en-HU" altLang="en-HU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HU" altLang="en-H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/>
                <a:sym typeface="Arial"/>
              </a:rPr>
            </a:br>
            <a:endParaRPr kumimoji="0" lang="en-HU" altLang="en-H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/>
              <a:sym typeface="Arial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6A8BF24-DA36-E2A1-A669-7C5491852F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860612"/>
            <a:ext cx="12192000" cy="599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90C47E2-9480-F63F-5968-889D9AC4FAE0}"/>
              </a:ext>
            </a:extLst>
          </p:cNvPr>
          <p:cNvSpPr txBox="1"/>
          <p:nvPr/>
        </p:nvSpPr>
        <p:spPr>
          <a:xfrm>
            <a:off x="712694" y="1519518"/>
            <a:ext cx="47737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H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Human Library of the Alps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www.bibliotecaviventedellealpi.it</a:t>
            </a:r>
            <a:endParaRPr kumimoji="0" lang="en-HU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24C662-72E6-D60D-7CF2-46C7C364FB0B}"/>
              </a:ext>
            </a:extLst>
          </p:cNvPr>
          <p:cNvSpPr txBox="1"/>
          <p:nvPr/>
        </p:nvSpPr>
        <p:spPr>
          <a:xfrm>
            <a:off x="8036859" y="6378389"/>
            <a:ext cx="4773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Source: 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Viso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a 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Viso</a:t>
            </a:r>
            <a:endParaRPr kumimoji="0" lang="en-HU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6938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  <p:sp>
        <p:nvSpPr>
          <p:cNvPr id="6" name="Rectangle 23">
            <a:extLst>
              <a:ext uri="{FF2B5EF4-FFF2-40B4-BE49-F238E27FC236}">
                <a16:creationId xmlns:a16="http://schemas.microsoft.com/office/drawing/2014/main" id="{D8C2212D-CA21-0595-9DAC-62783E99C0BE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2693987"/>
            <a:ext cx="12192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</a:rPr>
              <a:t>Thank you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5879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18;p6">
            <a:extLst>
              <a:ext uri="{FF2B5EF4-FFF2-40B4-BE49-F238E27FC236}">
                <a16:creationId xmlns:a16="http://schemas.microsoft.com/office/drawing/2014/main" id="{887B8A4C-92B2-7BA3-FDF7-54293FD7F4DD}"/>
              </a:ext>
            </a:extLst>
          </p:cNvPr>
          <p:cNvSpPr txBox="1">
            <a:spLocks/>
          </p:cNvSpPr>
          <p:nvPr/>
        </p:nvSpPr>
        <p:spPr>
          <a:xfrm>
            <a:off x="1789002" y="2051822"/>
            <a:ext cx="9191622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en-150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Tsoumakers</a:t>
            </a:r>
            <a:endParaRPr kumimoji="0" lang="en-150" sz="4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lang="en-150" sz="48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open lab – start-up village</a:t>
            </a:r>
            <a:endParaRPr kumimoji="0" lang="it-IT" sz="4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endParaRPr kumimoji="0" lang="it-IT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it-IT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it-IT" sz="4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Sotiris</a:t>
            </a:r>
            <a:r>
              <a:rPr kumimoji="0" lang="it-IT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it-IT" sz="4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Tsoukarelis</a:t>
            </a:r>
            <a:endParaRPr kumimoji="0" lang="en-150" sz="4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lang="en-US" sz="3600" dirty="0"/>
              <a:t>Community Member, The High Mountains Social Cooperative, Greece</a:t>
            </a:r>
            <a:endParaRPr kumimoji="0" lang="it-IT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05871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working on a machine&#10;&#10;Description automatically generated with low confidence">
            <a:extLst>
              <a:ext uri="{FF2B5EF4-FFF2-40B4-BE49-F238E27FC236}">
                <a16:creationId xmlns:a16="http://schemas.microsoft.com/office/drawing/2014/main" id="{15015EE5-EF44-435E-AD18-730D7B56D3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0349" y="957132"/>
            <a:ext cx="8851302" cy="5900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6961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F3E8EE-56E3-45BC-9A8A-E22FAAF984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9515" y="960607"/>
            <a:ext cx="8732969" cy="5821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24;p7">
            <a:extLst>
              <a:ext uri="{FF2B5EF4-FFF2-40B4-BE49-F238E27FC236}">
                <a16:creationId xmlns:a16="http://schemas.microsoft.com/office/drawing/2014/main" id="{C6D5CD25-6D35-4EFC-9DDE-93C4FEF68012}"/>
              </a:ext>
            </a:extLst>
          </p:cNvPr>
          <p:cNvSpPr txBox="1"/>
          <p:nvPr/>
        </p:nvSpPr>
        <p:spPr>
          <a:xfrm>
            <a:off x="442913" y="1395411"/>
            <a:ext cx="10237656" cy="890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3000"/>
              <a:buFont typeface="Arial"/>
              <a:buNone/>
            </a:pPr>
            <a:r>
              <a:rPr lang="en-US" sz="3000" b="1" i="0" u="none" strike="noStrike" cap="none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Rural research and innovation ecosystems: social innovation, 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3000"/>
              <a:buFont typeface="Arial"/>
              <a:buNone/>
            </a:pPr>
            <a:r>
              <a:rPr lang="en-US" sz="3000" b="1" i="0" u="none" strike="noStrike" cap="none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tourism and cultural and creative industries, start-up villages</a:t>
            </a:r>
            <a:endParaRPr lang="it-IT" b="1" dirty="0"/>
          </a:p>
        </p:txBody>
      </p:sp>
      <p:sp>
        <p:nvSpPr>
          <p:cNvPr id="9" name="Google Shape;125;p7">
            <a:extLst>
              <a:ext uri="{FF2B5EF4-FFF2-40B4-BE49-F238E27FC236}">
                <a16:creationId xmlns:a16="http://schemas.microsoft.com/office/drawing/2014/main" id="{5D65FEB8-3FA8-4814-9100-A7D7A8EB8C47}"/>
              </a:ext>
            </a:extLst>
          </p:cNvPr>
          <p:cNvSpPr txBox="1"/>
          <p:nvPr/>
        </p:nvSpPr>
        <p:spPr>
          <a:xfrm>
            <a:off x="558796" y="2744488"/>
            <a:ext cx="10838210" cy="2800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en-IE" sz="1600" b="1" dirty="0"/>
              <a:t>Speakers: </a:t>
            </a:r>
            <a:endParaRPr lang="en-150" sz="1600" b="1" dirty="0"/>
          </a:p>
          <a:p>
            <a:pPr marL="628650" marR="0" lvl="1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IE" sz="1600" dirty="0"/>
              <a:t>Prof. Simona TONDELLI, Deputy Rector, Full Professor Of Urban And Regional Planning, Alma Mater </a:t>
            </a:r>
            <a:r>
              <a:rPr lang="en-IE" sz="1600" dirty="0" err="1"/>
              <a:t>Studiorum</a:t>
            </a:r>
            <a:r>
              <a:rPr lang="en-IE" sz="1600" dirty="0"/>
              <a:t> - University Of Bologna, Italy </a:t>
            </a:r>
            <a:endParaRPr lang="en-150" sz="1600" dirty="0"/>
          </a:p>
          <a:p>
            <a:pPr marL="628650" marR="0" lvl="1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IE" sz="1600" dirty="0"/>
              <a:t>Mr. Daniel BASULTO, Project Coordinator </a:t>
            </a:r>
            <a:r>
              <a:rPr lang="en-IE" sz="1600" dirty="0" err="1"/>
              <a:t>TExTOUR</a:t>
            </a:r>
            <a:r>
              <a:rPr lang="en-IE" sz="1600" dirty="0"/>
              <a:t>, Fundación Santa María La Real, Spain </a:t>
            </a:r>
            <a:endParaRPr lang="en-150" sz="1600" dirty="0"/>
          </a:p>
          <a:p>
            <a:pPr marL="628650" marR="0" lvl="1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IE" sz="1600" dirty="0"/>
              <a:t>Ms. Edina OCSKO, Director of E40 Group </a:t>
            </a:r>
            <a:endParaRPr lang="en-150" sz="1600" dirty="0"/>
          </a:p>
          <a:p>
            <a:pPr marL="628650" marR="0" lvl="1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IE" sz="1600" dirty="0"/>
              <a:t>Mr. Sotiris TSOUKARELIS, Community Member, The High Mountains Social Cooperative, Greece</a:t>
            </a:r>
            <a:endParaRPr lang="en-150" sz="1600" dirty="0"/>
          </a:p>
          <a:p>
            <a:pPr marL="457200"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endParaRPr lang="en-150" sz="1600" dirty="0"/>
          </a:p>
          <a:p>
            <a:pPr marL="457200"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endParaRPr lang="en-150" sz="1600" dirty="0"/>
          </a:p>
          <a:p>
            <a:pPr marL="457200"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en-150" sz="1600" b="1" dirty="0"/>
              <a:t>Moderator: </a:t>
            </a:r>
            <a:r>
              <a:rPr lang="en-150" sz="1600" dirty="0"/>
              <a:t>Arianna Pasa, Research Programme Officer, DG Agriculture and Rural Development</a:t>
            </a:r>
          </a:p>
          <a:p>
            <a:pPr marL="457200"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endParaRPr lang="en-150" sz="1600" dirty="0"/>
          </a:p>
          <a:p>
            <a:pPr marL="457200"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en-150" sz="1600" b="1" dirty="0"/>
              <a:t>Facilitator</a:t>
            </a:r>
            <a:r>
              <a:rPr lang="en-150" sz="1600" dirty="0"/>
              <a:t>: Anton Valkov</a:t>
            </a:r>
            <a:endParaRPr sz="1600" dirty="0"/>
          </a:p>
        </p:txBody>
      </p:sp>
      <p:sp>
        <p:nvSpPr>
          <p:cNvPr id="10" name="Google Shape;126;p7">
            <a:extLst>
              <a:ext uri="{FF2B5EF4-FFF2-40B4-BE49-F238E27FC236}">
                <a16:creationId xmlns:a16="http://schemas.microsoft.com/office/drawing/2014/main" id="{14F8506B-6FE1-442E-9BA9-F53F66F2261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42913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150" sz="4500" dirty="0">
                <a:latin typeface="Arial"/>
                <a:ea typeface="Arial"/>
                <a:cs typeface="Arial"/>
                <a:sym typeface="Arial"/>
              </a:rPr>
              <a:t>Agenda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51401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wall, indoor, table, worktable&#10;&#10;Description automatically generated">
            <a:extLst>
              <a:ext uri="{FF2B5EF4-FFF2-40B4-BE49-F238E27FC236}">
                <a16:creationId xmlns:a16="http://schemas.microsoft.com/office/drawing/2014/main" id="{49E29160-145C-4549-A819-BDB9530036F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0749" y="932860"/>
            <a:ext cx="7730501" cy="579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7861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ndoor, cluttered, worktable&#10;&#10;Description automatically generated">
            <a:extLst>
              <a:ext uri="{FF2B5EF4-FFF2-40B4-BE49-F238E27FC236}">
                <a16:creationId xmlns:a16="http://schemas.microsoft.com/office/drawing/2014/main" id="{47940AB8-35A3-4A4E-B651-378A0D8903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9515" y="1036021"/>
            <a:ext cx="8732969" cy="5821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054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  <p:sp>
        <p:nvSpPr>
          <p:cNvPr id="6" name="Rectangle 23">
            <a:extLst>
              <a:ext uri="{FF2B5EF4-FFF2-40B4-BE49-F238E27FC236}">
                <a16:creationId xmlns:a16="http://schemas.microsoft.com/office/drawing/2014/main" id="{D8C2212D-CA21-0595-9DAC-62783E99C0BE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2693987"/>
            <a:ext cx="12192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</a:rPr>
              <a:t>Thank you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612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Arial"/>
              <a:buNone/>
            </a:pPr>
            <a:r>
              <a:rPr lang="en-GB" sz="9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Time for your voices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>
            <a:spLocks noGrp="1"/>
          </p:cNvSpPr>
          <p:nvPr>
            <p:ph type="ctrTitle"/>
          </p:nvPr>
        </p:nvSpPr>
        <p:spPr>
          <a:xfrm>
            <a:off x="260497" y="1605517"/>
            <a:ext cx="11522149" cy="2062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86C64"/>
              </a:buClr>
              <a:buSzPts val="5400"/>
              <a:buFont typeface="Arial"/>
              <a:buNone/>
            </a:pPr>
            <a:r>
              <a:rPr lang="en-GB" sz="5400" b="1" i="0" u="none" strike="noStrike">
                <a:solidFill>
                  <a:srgbClr val="386C64"/>
                </a:solidFill>
                <a:latin typeface="Arial"/>
                <a:ea typeface="Arial"/>
                <a:cs typeface="Arial"/>
                <a:sym typeface="Arial"/>
              </a:rPr>
              <a:t>How can we contribute to the Rural Pact?</a:t>
            </a:r>
            <a:endParaRPr sz="182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>
            <a:spLocks noGrp="1"/>
          </p:cNvSpPr>
          <p:nvPr>
            <p:ph type="ctrTitle"/>
          </p:nvPr>
        </p:nvSpPr>
        <p:spPr>
          <a:xfrm>
            <a:off x="220717" y="-107766"/>
            <a:ext cx="79947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>
                <a:latin typeface="Arial"/>
                <a:ea typeface="Arial"/>
                <a:cs typeface="Arial"/>
                <a:sym typeface="Arial"/>
              </a:rPr>
              <a:t>Conversations in small groups</a:t>
            </a:r>
            <a:endParaRPr/>
          </a:p>
        </p:txBody>
      </p:sp>
      <p:sp>
        <p:nvSpPr>
          <p:cNvPr id="99" name="Google Shape;99;p15"/>
          <p:cNvSpPr txBox="1"/>
          <p:nvPr/>
        </p:nvSpPr>
        <p:spPr>
          <a:xfrm>
            <a:off x="220725" y="1816876"/>
            <a:ext cx="11772900" cy="36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600"/>
              <a:buFont typeface="Arial"/>
              <a:buAutoNum type="arabicPeriod"/>
              <a:tabLst/>
              <a:defRPr/>
            </a:pPr>
            <a:r>
              <a:rPr kumimoji="0" lang="en-GB" sz="3600" b="0" i="0" u="none" strike="noStrike" kern="0" cap="none" spc="0" normalizeH="0" baseline="0" noProof="0">
                <a:ln>
                  <a:noFill/>
                </a:ln>
                <a:solidFill>
                  <a:srgbClr val="485F4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Introduce each other and share any activities you already have related to the session topic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485F43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85F43"/>
              </a:buClr>
              <a:buSzPts val="3600"/>
              <a:buFont typeface="Arial"/>
              <a:buNone/>
              <a:tabLst/>
              <a:defRPr/>
            </a:pPr>
            <a:r>
              <a:rPr kumimoji="0" lang="en-GB" sz="3600" b="0" i="0" u="none" strike="noStrike" kern="0" cap="none" spc="0" normalizeH="0" baseline="0" noProof="0">
                <a:ln>
                  <a:noFill/>
                </a:ln>
                <a:solidFill>
                  <a:srgbClr val="485F4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kumimoji="0" lang="en-GB" sz="3600" b="0" i="0" u="none" strike="noStrike" kern="0" cap="none" spc="0" normalizeH="0" baseline="0" noProof="0">
                <a:ln>
                  <a:noFill/>
                </a:ln>
                <a:solidFill>
                  <a:srgbClr val="485F4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Exchange ideas and t</a:t>
            </a:r>
            <a:r>
              <a:rPr kumimoji="0" lang="en-GB" sz="3600" b="0" i="0" u="none" strike="noStrike" kern="0" cap="none" spc="0" normalizeH="0" baseline="0" noProof="0">
                <a:ln>
                  <a:noFill/>
                </a:ln>
                <a:solidFill>
                  <a:srgbClr val="485F4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ake notes on the Template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85F43"/>
              </a:buClr>
              <a:buSzPts val="36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>
            <a:spLocks noGrp="1"/>
          </p:cNvSpPr>
          <p:nvPr>
            <p:ph type="ctrTitle"/>
          </p:nvPr>
        </p:nvSpPr>
        <p:spPr>
          <a:xfrm>
            <a:off x="220717" y="-297716"/>
            <a:ext cx="79947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>
                <a:latin typeface="Arial"/>
                <a:ea typeface="Arial"/>
                <a:cs typeface="Arial"/>
                <a:sym typeface="Arial"/>
              </a:rPr>
              <a:t>Template</a:t>
            </a:r>
            <a:endParaRPr/>
          </a:p>
        </p:txBody>
      </p:sp>
      <p:pic>
        <p:nvPicPr>
          <p:cNvPr id="105" name="Google Shape;105;p16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6625" y="98625"/>
            <a:ext cx="5612274" cy="581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>
            <a:spLocks noGrp="1"/>
          </p:cNvSpPr>
          <p:nvPr>
            <p:ph type="ctrTitle"/>
          </p:nvPr>
        </p:nvSpPr>
        <p:spPr>
          <a:xfrm>
            <a:off x="220716" y="-297716"/>
            <a:ext cx="10752083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>
                <a:latin typeface="Arial"/>
                <a:ea typeface="Arial"/>
                <a:cs typeface="Arial"/>
                <a:sym typeface="Arial"/>
              </a:rPr>
              <a:t>Don’t forget to submit a commitment!</a:t>
            </a:r>
            <a:endParaRPr/>
          </a:p>
        </p:txBody>
      </p:sp>
      <p:pic>
        <p:nvPicPr>
          <p:cNvPr id="111" name="Google Shape;111;p17" descr="Table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59416" y="1397506"/>
            <a:ext cx="4845299" cy="50231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>
            <a:spLocks noGrp="1"/>
          </p:cNvSpPr>
          <p:nvPr>
            <p:ph type="ctrTitle"/>
          </p:nvPr>
        </p:nvSpPr>
        <p:spPr>
          <a:xfrm>
            <a:off x="220716" y="-297716"/>
            <a:ext cx="10326781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>
                <a:latin typeface="Arial"/>
                <a:ea typeface="Arial"/>
                <a:cs typeface="Arial"/>
                <a:sym typeface="Arial"/>
              </a:rPr>
              <a:t>“Harvesting” from our conversations</a:t>
            </a:r>
            <a:endParaRPr/>
          </a:p>
        </p:txBody>
      </p:sp>
      <p:sp>
        <p:nvSpPr>
          <p:cNvPr id="117" name="Google Shape;117;p18"/>
          <p:cNvSpPr txBox="1"/>
          <p:nvPr/>
        </p:nvSpPr>
        <p:spPr>
          <a:xfrm>
            <a:off x="220716" y="1523998"/>
            <a:ext cx="11772810" cy="3941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marR="0" lvl="0" indent="-51435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arenR"/>
              <a:tabLst/>
              <a:defRPr/>
            </a:pPr>
            <a:r>
              <a:rPr kumimoji="0" lang="en-GB" sz="40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What new ideas emerged from our conversations?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br>
              <a:rPr kumimoji="0" lang="en-GB" sz="5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GB" sz="4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2)</a:t>
            </a:r>
            <a:r>
              <a:rPr kumimoji="0" lang="en-GB" sz="40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What </a:t>
            </a:r>
            <a:r>
              <a:rPr kumimoji="0" lang="en-GB" sz="40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</a:t>
            </a:r>
            <a:r>
              <a:rPr kumimoji="0" lang="en-GB" sz="40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pportunities for collaboration came to life that would contribute to the Rural Pact?</a:t>
            </a:r>
            <a:endParaRPr kumimoji="0" sz="6600" b="0" i="0" u="none" strike="noStrike" kern="0" cap="none" spc="0" normalizeH="0" baseline="0" noProof="0">
              <a:ln>
                <a:noFill/>
              </a:ln>
              <a:solidFill>
                <a:srgbClr val="485F43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/>
          <p:nvPr/>
        </p:nvSpPr>
        <p:spPr>
          <a:xfrm>
            <a:off x="337674" y="2746742"/>
            <a:ext cx="5421630" cy="3941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6600"/>
              <a:buFont typeface="Arial"/>
              <a:buNone/>
              <a:tabLst/>
              <a:defRPr/>
            </a:pPr>
            <a:r>
              <a:rPr kumimoji="0" lang="en-GB" sz="9600" b="0" i="0" u="none" strike="noStrike" kern="0" cap="none" spc="0" normalizeH="0" baseline="0" noProof="0" dirty="0">
                <a:ln>
                  <a:noFill/>
                </a:ln>
                <a:solidFill>
                  <a:srgbClr val="485F4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#Valley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 descr="Qr code&#10;&#10;Description automatically generated">
            <a:extLst>
              <a:ext uri="{FF2B5EF4-FFF2-40B4-BE49-F238E27FC236}">
                <a16:creationId xmlns:a16="http://schemas.microsoft.com/office/drawing/2014/main" id="{811D5E0A-9E26-533A-28DB-ECDE6A0BC0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7121" y="102250"/>
            <a:ext cx="5421630" cy="5421630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B32C5346-300E-4C9C-1C5C-731E6DB7B1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674" y="144781"/>
            <a:ext cx="3504437" cy="19469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"/>
          <p:cNvSpPr txBox="1">
            <a:spLocks noGrp="1"/>
          </p:cNvSpPr>
          <p:nvPr>
            <p:ph type="subTitle" idx="1"/>
          </p:nvPr>
        </p:nvSpPr>
        <p:spPr>
          <a:xfrm>
            <a:off x="442913" y="228570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44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Prof. Simona Tondelli</a:t>
            </a:r>
            <a:endParaRPr lang="it-IT" sz="4400" i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44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Alma Mater Studiorum - University of Bologna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3200" i="1" dirty="0">
                <a:latin typeface="Arial"/>
                <a:ea typeface="Arial"/>
                <a:cs typeface="Arial"/>
                <a:sym typeface="Arial"/>
              </a:rPr>
              <a:t>simona.tondelli@unibo.it</a:t>
            </a:r>
            <a:endParaRPr sz="3200" b="0" i="1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7"/>
          <p:cNvSpPr txBox="1">
            <a:spLocks noGrp="1"/>
          </p:cNvSpPr>
          <p:nvPr>
            <p:ph type="ctrTitle"/>
          </p:nvPr>
        </p:nvSpPr>
        <p:spPr>
          <a:xfrm>
            <a:off x="442913" y="44577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lvl="0" algn="l">
              <a:buSzPts val="4500"/>
            </a:pPr>
            <a:r>
              <a:rPr lang="en-GB" b="1" dirty="0"/>
              <a:t>Introduction</a:t>
            </a:r>
            <a:r>
              <a:rPr lang="en-GB" dirty="0"/>
              <a:t> of R&amp;I ecosystems in rural areas</a:t>
            </a:r>
            <a:r>
              <a:rPr lang="it-IT" sz="4800" dirty="0"/>
              <a:t> 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24579" y="1196087"/>
            <a:ext cx="6967762" cy="4731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Rural</a:t>
            </a:r>
            <a:r>
              <a:rPr lang="it-IT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centered</a:t>
            </a:r>
            <a:r>
              <a:rPr lang="it-IT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research</a:t>
            </a:r>
            <a:endParaRPr lang="en-GB" dirty="0">
              <a:latin typeface="Arial"/>
              <a:cs typeface="Arial"/>
            </a:endParaRPr>
          </a:p>
          <a:p>
            <a:pPr marL="400050" lvl="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sustainable and inclusive rural development </a:t>
            </a:r>
          </a:p>
          <a:p>
            <a:pPr marL="400050" lvl="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community resilience</a:t>
            </a:r>
          </a:p>
          <a:p>
            <a:pPr marL="400050" lvl="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services differentiation </a:t>
            </a:r>
          </a:p>
          <a:p>
            <a:pPr marL="400050" lvl="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participatory planning options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400050" lvl="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impacts monitoring</a:t>
            </a:r>
          </a:p>
          <a:p>
            <a:pPr marL="0" lvl="0" indent="0" algn="l">
              <a:spcBef>
                <a:spcPts val="0"/>
              </a:spcBef>
              <a:buSzPts val="2000"/>
            </a:pPr>
            <a:endParaRPr lang="en-GB" dirty="0">
              <a:latin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endParaRPr lang="it-IT" dirty="0">
              <a:latin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dirty="0">
                <a:latin typeface="Arial"/>
                <a:cs typeface="Arial"/>
                <a:sym typeface="Arial"/>
              </a:rPr>
              <a:t>share </a:t>
            </a:r>
            <a:r>
              <a:rPr lang="it-IT" dirty="0" err="1">
                <a:latin typeface="Arial"/>
                <a:cs typeface="Arial"/>
                <a:sym typeface="Arial"/>
              </a:rPr>
              <a:t>knowledge</a:t>
            </a:r>
            <a:r>
              <a:rPr lang="it-IT" dirty="0">
                <a:latin typeface="Arial"/>
                <a:cs typeface="Arial"/>
                <a:sym typeface="Arial"/>
              </a:rPr>
              <a:t> and </a:t>
            </a:r>
            <a:r>
              <a:rPr lang="it-IT" dirty="0" err="1">
                <a:latin typeface="Arial"/>
                <a:cs typeface="Arial"/>
                <a:sym typeface="Arial"/>
              </a:rPr>
              <a:t>good</a:t>
            </a:r>
            <a:r>
              <a:rPr lang="it-IT" dirty="0">
                <a:latin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cs typeface="Arial"/>
                <a:sym typeface="Arial"/>
              </a:rPr>
              <a:t>practices</a:t>
            </a:r>
            <a:endParaRPr lang="it-IT" dirty="0">
              <a:latin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endParaRPr lang="it-IT" dirty="0">
              <a:latin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r>
              <a:rPr lang="it-IT" dirty="0" err="1">
                <a:latin typeface="Arial"/>
                <a:cs typeface="Arial"/>
                <a:sym typeface="Arial"/>
              </a:rPr>
              <a:t>allow</a:t>
            </a:r>
            <a:r>
              <a:rPr lang="it-IT" dirty="0">
                <a:latin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cs typeface="Arial"/>
                <a:sym typeface="Arial"/>
              </a:rPr>
              <a:t>cascade</a:t>
            </a:r>
            <a:r>
              <a:rPr lang="it-IT" dirty="0">
                <a:latin typeface="Arial"/>
                <a:cs typeface="Arial"/>
                <a:sym typeface="Arial"/>
              </a:rPr>
              <a:t> </a:t>
            </a:r>
            <a:r>
              <a:rPr lang="it-IT" dirty="0" err="1">
                <a:latin typeface="Arial"/>
                <a:cs typeface="Arial"/>
                <a:sym typeface="Arial"/>
              </a:rPr>
              <a:t>funding</a:t>
            </a:r>
            <a:endParaRPr lang="it-IT" dirty="0">
              <a:latin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endParaRPr lang="it-IT" dirty="0">
              <a:latin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en-GB" i="1" dirty="0">
                <a:latin typeface="Arial"/>
                <a:cs typeface="Arial"/>
              </a:rPr>
              <a:t>enlarge the scope of initiatives mainly addressing cities </a:t>
            </a:r>
          </a:p>
          <a:p>
            <a:pPr marL="0" lvl="0" indent="0" algn="l">
              <a:spcBef>
                <a:spcPts val="0"/>
              </a:spcBef>
              <a:buSzPts val="2000"/>
            </a:pPr>
            <a:endParaRPr lang="it-IT" dirty="0">
              <a:latin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DBC5C443-CA2E-EE47-8F5E-000C43CD418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021EA7F-1BB1-1F45-BC70-C5FAA1C557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8857" y="907145"/>
            <a:ext cx="4463142" cy="5950856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7F79AA82-D2B8-E846-8CEF-ACA95141BF1B}"/>
              </a:ext>
            </a:extLst>
          </p:cNvPr>
          <p:cNvSpPr txBox="1"/>
          <p:nvPr/>
        </p:nvSpPr>
        <p:spPr>
          <a:xfrm>
            <a:off x="2664278" y="6550223"/>
            <a:ext cx="4898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@RURITAGE </a:t>
            </a:r>
            <a:r>
              <a:rPr kumimoji="0" lang="en-GB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photocontest</a:t>
            </a: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– credits Eva </a:t>
            </a:r>
            <a:r>
              <a:rPr kumimoji="0" lang="it-IT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Hoffmann</a:t>
            </a:r>
            <a:endParaRPr kumimoji="0" lang="en-GB" sz="14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4499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24578" y="1440646"/>
            <a:ext cx="5394051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3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Innovation</a:t>
            </a:r>
            <a:r>
              <a:rPr lang="it-IT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it-IT" sz="3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rural</a:t>
            </a:r>
            <a:r>
              <a:rPr lang="it-IT" sz="3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3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areas</a:t>
            </a:r>
            <a:endParaRPr lang="it-IT" sz="32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Technological (TRL) </a:t>
            </a: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	/ Social (SRL)</a:t>
            </a:r>
          </a:p>
          <a:p>
            <a:pPr marL="0" indent="0" algn="l">
              <a:spcBef>
                <a:spcPts val="0"/>
              </a:spcBef>
              <a:buSzPts val="2000"/>
            </a:pPr>
            <a:endParaRPr lang="it-IT" sz="2800" dirty="0">
              <a:latin typeface="Arial"/>
              <a:ea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800" dirty="0" err="1">
                <a:latin typeface="Arial"/>
                <a:ea typeface="Arial"/>
                <a:cs typeface="Arial"/>
                <a:sym typeface="Arial"/>
              </a:rPr>
              <a:t>Rooted</a:t>
            </a: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it-IT" sz="2800" dirty="0" err="1">
                <a:latin typeface="Arial"/>
                <a:ea typeface="Arial"/>
                <a:cs typeface="Arial"/>
                <a:sym typeface="Arial"/>
              </a:rPr>
              <a:t>local</a:t>
            </a: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 cultural and </a:t>
            </a:r>
            <a:r>
              <a:rPr lang="it-IT" sz="2800" dirty="0" err="1">
                <a:latin typeface="Arial"/>
                <a:ea typeface="Arial"/>
                <a:cs typeface="Arial"/>
                <a:sym typeface="Arial"/>
              </a:rPr>
              <a:t>natural</a:t>
            </a: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800" dirty="0" err="1">
                <a:latin typeface="Arial"/>
                <a:ea typeface="Arial"/>
                <a:cs typeface="Arial"/>
                <a:sym typeface="Arial"/>
              </a:rPr>
              <a:t>heritage</a:t>
            </a:r>
            <a:endParaRPr lang="it-IT" sz="2800" dirty="0">
              <a:latin typeface="Arial"/>
              <a:ea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	/ </a:t>
            </a:r>
            <a:r>
              <a:rPr lang="it-IT" sz="2800" dirty="0" err="1">
                <a:latin typeface="Arial"/>
                <a:ea typeface="Arial"/>
                <a:cs typeface="Arial"/>
                <a:sym typeface="Arial"/>
              </a:rPr>
              <a:t>Creating</a:t>
            </a: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 new culture</a:t>
            </a:r>
          </a:p>
          <a:p>
            <a:pPr marL="0" indent="0" algn="l">
              <a:spcBef>
                <a:spcPts val="0"/>
              </a:spcBef>
              <a:buSzPts val="2000"/>
            </a:pPr>
            <a:endParaRPr lang="it-IT" sz="2800" dirty="0">
              <a:latin typeface="Arial"/>
              <a:ea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800" dirty="0" err="1">
                <a:latin typeface="Arial"/>
                <a:ea typeface="Arial"/>
                <a:cs typeface="Arial"/>
                <a:sym typeface="Arial"/>
              </a:rPr>
              <a:t>Supporting</a:t>
            </a: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800" dirty="0" err="1">
                <a:latin typeface="Arial"/>
                <a:ea typeface="Arial"/>
                <a:cs typeface="Arial"/>
                <a:sym typeface="Arial"/>
              </a:rPr>
              <a:t>local</a:t>
            </a: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800" dirty="0" err="1">
                <a:latin typeface="Arial"/>
                <a:ea typeface="Arial"/>
                <a:cs typeface="Arial"/>
                <a:sym typeface="Arial"/>
              </a:rPr>
              <a:t>resources</a:t>
            </a:r>
            <a:endParaRPr lang="it-IT" sz="2800" dirty="0">
              <a:latin typeface="Arial"/>
              <a:ea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	/ </a:t>
            </a:r>
            <a:r>
              <a:rPr lang="it-IT" sz="2800" dirty="0" err="1">
                <a:latin typeface="Arial"/>
                <a:ea typeface="Arial"/>
                <a:cs typeface="Arial"/>
                <a:sym typeface="Arial"/>
              </a:rPr>
              <a:t>Integrating</a:t>
            </a: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 new </a:t>
            </a:r>
            <a:r>
              <a:rPr lang="it-IT" sz="2800" dirty="0" err="1">
                <a:latin typeface="Arial"/>
                <a:ea typeface="Arial"/>
                <a:cs typeface="Arial"/>
                <a:sym typeface="Arial"/>
              </a:rPr>
              <a:t>skills</a:t>
            </a: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it-IT" sz="2800" dirty="0" err="1">
                <a:latin typeface="Arial"/>
                <a:ea typeface="Arial"/>
                <a:cs typeface="Arial"/>
                <a:sym typeface="Arial"/>
              </a:rPr>
              <a:t>abilities</a:t>
            </a:r>
            <a:endParaRPr lang="it-IT" sz="2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8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4FBC0363-F460-E940-92C5-223E48D76AE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EACDFCA-44A3-2640-B350-70AB104110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8967" y="1730514"/>
            <a:ext cx="6333033" cy="4216400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331BD9B-1439-6348-8459-B3008F369E09}"/>
              </a:ext>
            </a:extLst>
          </p:cNvPr>
          <p:cNvSpPr txBox="1"/>
          <p:nvPr/>
        </p:nvSpPr>
        <p:spPr>
          <a:xfrm>
            <a:off x="5858967" y="5946914"/>
            <a:ext cx="4898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@RURITAGE </a:t>
            </a:r>
            <a:r>
              <a:rPr kumimoji="0" lang="en-GB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photocontest</a:t>
            </a: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– credits </a:t>
            </a:r>
            <a:r>
              <a:rPr kumimoji="0" lang="en-GB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Doerwald</a:t>
            </a: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Bernd</a:t>
            </a:r>
          </a:p>
        </p:txBody>
      </p:sp>
    </p:spTree>
    <p:extLst>
      <p:ext uri="{BB962C8B-B14F-4D97-AF65-F5344CB8AC3E}">
        <p14:creationId xmlns:p14="http://schemas.microsoft.com/office/powerpoint/2010/main" val="1242629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A herd of cattle walking across a body of water&#10;&#10;Description generated with high confidence">
            <a:extLst>
              <a:ext uri="{FF2B5EF4-FFF2-40B4-BE49-F238E27FC236}">
                <a16:creationId xmlns:a16="http://schemas.microsoft.com/office/drawing/2014/main" id="{8BEC67C7-F381-4441-B630-0C68857834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9272" y="2013313"/>
            <a:ext cx="6522708" cy="3669029"/>
          </a:xfrm>
          <a:prstGeom prst="rect">
            <a:avLst/>
          </a:prstGeom>
        </p:spPr>
      </p:pic>
      <p:graphicFrame>
        <p:nvGraphicFramePr>
          <p:cNvPr id="126" name="Google Shape;118;p6">
            <a:extLst>
              <a:ext uri="{FF2B5EF4-FFF2-40B4-BE49-F238E27FC236}">
                <a16:creationId xmlns:a16="http://schemas.microsoft.com/office/drawing/2014/main" id="{427234C0-18F2-09F3-ACC0-269F6524EC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4465148"/>
              </p:ext>
            </p:extLst>
          </p:nvPr>
        </p:nvGraphicFramePr>
        <p:xfrm>
          <a:off x="324579" y="1175658"/>
          <a:ext cx="5344693" cy="4880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Rettangolo 1">
            <a:extLst>
              <a:ext uri="{FF2B5EF4-FFF2-40B4-BE49-F238E27FC236}">
                <a16:creationId xmlns:a16="http://schemas.microsoft.com/office/drawing/2014/main" id="{37DA79B3-C488-C742-862B-839944C0EADA}"/>
              </a:ext>
            </a:extLst>
          </p:cNvPr>
          <p:cNvSpPr/>
          <p:nvPr/>
        </p:nvSpPr>
        <p:spPr>
          <a:xfrm>
            <a:off x="324579" y="1175658"/>
            <a:ext cx="3844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R&amp;I </a:t>
            </a:r>
            <a:r>
              <a:rPr kumimoji="0" lang="it-IT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ecosystems</a:t>
            </a: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in </a:t>
            </a:r>
            <a:r>
              <a:rPr kumimoji="0" lang="it-IT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rural</a:t>
            </a: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it-IT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areas</a:t>
            </a:r>
            <a:endParaRPr kumimoji="0" lang="it-IT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6745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24578" y="951542"/>
            <a:ext cx="4779049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Multi-stakeholder </a:t>
            </a:r>
            <a:r>
              <a:rPr lang="it-IT" sz="28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collaboration</a:t>
            </a:r>
            <a:endParaRPr lang="it-IT" sz="28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r>
              <a:rPr lang="en-IE" sz="28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</a:t>
            </a:r>
          </a:p>
          <a:p>
            <a:pPr marL="0" lvl="0" indent="0" algn="l">
              <a:spcBef>
                <a:spcPts val="0"/>
              </a:spcBef>
              <a:buSzPts val="2000"/>
            </a:pPr>
            <a:r>
              <a:rPr lang="en-IE" sz="28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</a:p>
          <a:p>
            <a:pPr marL="0" lvl="0" indent="0" algn="l">
              <a:spcBef>
                <a:spcPts val="0"/>
              </a:spcBef>
              <a:buSzPts val="2000"/>
            </a:pPr>
            <a:r>
              <a:rPr lang="en-IE" sz="28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Entrepreneurs</a:t>
            </a:r>
          </a:p>
          <a:p>
            <a:pPr marL="0" lvl="0" indent="0" algn="l">
              <a:spcBef>
                <a:spcPts val="0"/>
              </a:spcBef>
              <a:buSzPts val="2000"/>
            </a:pPr>
            <a:r>
              <a:rPr lang="en-IE" sz="2800" kern="120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Community and civil society</a:t>
            </a:r>
          </a:p>
          <a:p>
            <a:pPr marL="0" lvl="0" indent="0" algn="l">
              <a:spcBef>
                <a:spcPts val="0"/>
              </a:spcBef>
              <a:buSzPts val="2000"/>
            </a:pPr>
            <a:endParaRPr lang="en-IE" sz="2800" kern="120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387350" indent="-34290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Develop System Thinking</a:t>
            </a:r>
          </a:p>
          <a:p>
            <a:pPr marL="387350" indent="-34290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Nurture Collaboration</a:t>
            </a:r>
          </a:p>
          <a:p>
            <a:pPr marL="387350" indent="-34290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US" sz="28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Promote capacity building</a:t>
            </a:r>
          </a:p>
          <a:p>
            <a:pPr marL="387350" indent="-34290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US" sz="28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Develop a sense of belonging</a:t>
            </a:r>
          </a:p>
          <a:p>
            <a:pPr marL="387350" indent="-342900" algn="l">
              <a:buClr>
                <a:schemeClr val="accent4"/>
              </a:buClr>
              <a:buFont typeface="Wingdings" pitchFamily="2" charset="2"/>
              <a:buChar char="Ø"/>
            </a:pPr>
            <a:endParaRPr lang="it-IT" sz="28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43A1388-3343-A740-A5B3-C24681D3A501}"/>
              </a:ext>
            </a:extLst>
          </p:cNvPr>
          <p:cNvSpPr txBox="1"/>
          <p:nvPr/>
        </p:nvSpPr>
        <p:spPr>
          <a:xfrm>
            <a:off x="4760344" y="5995808"/>
            <a:ext cx="3185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@RURITAGE </a:t>
            </a:r>
            <a:r>
              <a:rPr kumimoji="0" lang="it-IT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Ruritania</a:t>
            </a:r>
            <a:r>
              <a:rPr kumimoji="0" lang="it-IT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it-IT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serious</a:t>
            </a:r>
            <a:r>
              <a:rPr kumimoji="0" lang="it-IT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game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</a:p>
        </p:txBody>
      </p:sp>
      <p:pic>
        <p:nvPicPr>
          <p:cNvPr id="5" name="Immagine 7" descr="Immagine che contiene testo, persona, gruppo, parecchi&#10;&#10;Descrizione generata automaticamente">
            <a:extLst>
              <a:ext uri="{FF2B5EF4-FFF2-40B4-BE49-F238E27FC236}">
                <a16:creationId xmlns:a16="http://schemas.microsoft.com/office/drawing/2014/main" id="{A5A5B9D3-A752-D549-8C66-956D4F615C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3507" y="1730514"/>
            <a:ext cx="7065167" cy="426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676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24579" y="1440646"/>
            <a:ext cx="6076222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8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Barriers</a:t>
            </a:r>
            <a:endParaRPr lang="it-IT" sz="28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800" dirty="0">
              <a:latin typeface="Arial"/>
              <a:ea typeface="Arial"/>
              <a:cs typeface="Arial"/>
              <a:sym typeface="Arial"/>
            </a:endParaRPr>
          </a:p>
          <a:p>
            <a:pPr marL="40005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Governemental</a:t>
            </a:r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Organisational</a:t>
            </a:r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Lack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of personal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skills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(human capital)</a:t>
            </a:r>
          </a:p>
          <a:p>
            <a:pPr marL="40005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Lack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infrastructure</a:t>
            </a:r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Multiple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actors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with multiple (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contrasting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) 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interests</a:t>
            </a:r>
            <a:endParaRPr lang="it-IT" sz="2800" dirty="0">
              <a:latin typeface="Arial"/>
              <a:ea typeface="Arial"/>
              <a:cs typeface="Arial"/>
              <a:sym typeface="Arial"/>
            </a:endParaRPr>
          </a:p>
          <a:p>
            <a:pPr marL="40005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Financial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3FB14B0-D070-D943-AC27-8525955997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843" y="1231712"/>
            <a:ext cx="6450157" cy="4837618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BF7E87DC-3EF8-A843-858D-BF4D53D32B98}"/>
              </a:ext>
            </a:extLst>
          </p:cNvPr>
          <p:cNvSpPr txBox="1"/>
          <p:nvPr/>
        </p:nvSpPr>
        <p:spPr>
          <a:xfrm>
            <a:off x="4961708" y="6124375"/>
            <a:ext cx="4898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@RURITAGE </a:t>
            </a:r>
            <a:r>
              <a:rPr kumimoji="0" lang="en-GB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photocontest</a:t>
            </a:r>
            <a:r>
              <a:rPr kumimoji="0" lang="en-GB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– credits Mauro </a:t>
            </a:r>
            <a:r>
              <a:rPr kumimoji="0" lang="en-GB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Corinti</a:t>
            </a:r>
            <a:endParaRPr kumimoji="0" lang="en-GB" sz="14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3426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968</Words>
  <Application>Microsoft Office PowerPoint</Application>
  <PresentationFormat>Widescreen</PresentationFormat>
  <Paragraphs>170</Paragraphs>
  <Slides>39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Arial</vt:lpstr>
      <vt:lpstr>Calibri</vt:lpstr>
      <vt:lpstr>Calibri Light</vt:lpstr>
      <vt:lpstr>Cormorant</vt:lpstr>
      <vt:lpstr>EC Square Sans Pro</vt:lpstr>
      <vt:lpstr>Open Sans</vt:lpstr>
      <vt:lpstr>Wingdings</vt:lpstr>
      <vt:lpstr>Office Theme</vt:lpstr>
      <vt:lpstr>1_Office Theme</vt:lpstr>
      <vt:lpstr>2_Office Theme</vt:lpstr>
      <vt:lpstr>PowerPoint Presentation</vt:lpstr>
      <vt:lpstr>PowerPoint Presentation</vt:lpstr>
      <vt:lpstr>Agenda</vt:lpstr>
      <vt:lpstr>Introduction of R&amp;I ecosystems in rural areas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Time for your voices</vt:lpstr>
      <vt:lpstr>How can we contribute to the Rural Pact?</vt:lpstr>
      <vt:lpstr>Conversations in small groups</vt:lpstr>
      <vt:lpstr>Template</vt:lpstr>
      <vt:lpstr>Don’t forget to submit a commitment!</vt:lpstr>
      <vt:lpstr>“Harvesting” from our conversations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Valentina Corvi</dc:creator>
  <cp:lastModifiedBy>Alexia van Uytvanck</cp:lastModifiedBy>
  <cp:revision>87</cp:revision>
  <dcterms:created xsi:type="dcterms:W3CDTF">2016-11-14T13:56:45Z</dcterms:created>
  <dcterms:modified xsi:type="dcterms:W3CDTF">2022-06-20T14:21:25Z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2022-06-14T09:36:45Z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0427e2e2-bd92-46b6-a576-863cd402a28f</vt:lpwstr>
  </property>
  <property fmtid="{D5CDD505-2E9C-101B-9397-08002B2CF9AE}" pid="8" name="MSIP_Label_6bd9ddd1-4d20-43f6-abfa-fc3c07406f94_ContentBits">
    <vt:lpwstr>0</vt:lpwstr>
  </property>
</Properties>
</file>