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81" r:id="rId3"/>
    <p:sldId id="274" r:id="rId4"/>
    <p:sldId id="275" r:id="rId5"/>
    <p:sldId id="276" r:id="rId6"/>
    <p:sldId id="279" r:id="rId7"/>
    <p:sldId id="280" r:id="rId8"/>
    <p:sldId id="278" r:id="rId9"/>
    <p:sldId id="268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B0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90"/>
  </p:normalViewPr>
  <p:slideViewPr>
    <p:cSldViewPr snapToGrid="0">
      <p:cViewPr varScale="1">
        <p:scale>
          <a:sx n="74" d="100"/>
          <a:sy n="74" d="100"/>
        </p:scale>
        <p:origin x="176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7019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9288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0661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860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6557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978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984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8;p6">
            <a:extLst>
              <a:ext uri="{FF2B5EF4-FFF2-40B4-BE49-F238E27FC236}">
                <a16:creationId xmlns:a16="http://schemas.microsoft.com/office/drawing/2014/main" id="{887B8A4C-92B2-7BA3-FDF7-54293FD7F4DD}"/>
              </a:ext>
            </a:extLst>
          </p:cNvPr>
          <p:cNvSpPr txBox="1">
            <a:spLocks/>
          </p:cNvSpPr>
          <p:nvPr/>
        </p:nvSpPr>
        <p:spPr>
          <a:xfrm>
            <a:off x="1884695" y="2849264"/>
            <a:ext cx="9191622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000"/>
            </a:pP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Social </a:t>
            </a: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 in Smart </a:t>
            </a: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Villages</a:t>
            </a:r>
            <a:endParaRPr lang="it-IT" sz="4000" b="1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spcBef>
                <a:spcPts val="0"/>
              </a:spcBef>
              <a:buSzPts val="2000"/>
            </a:pP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The Case of Ostana</a:t>
            </a:r>
          </a:p>
          <a:p>
            <a:pPr marL="0" indent="0">
              <a:spcBef>
                <a:spcPts val="0"/>
              </a:spcBef>
              <a:buSzPts val="2000"/>
            </a:pPr>
            <a:endParaRPr lang="it-IT" sz="4000" b="1" dirty="0"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spcBef>
                <a:spcPts val="0"/>
              </a:spcBef>
              <a:buSzPts val="2000"/>
            </a:pPr>
            <a:r>
              <a:rPr lang="it-IT" sz="3200" dirty="0">
                <a:latin typeface="Arial"/>
                <a:ea typeface="Arial"/>
                <a:cs typeface="Arial"/>
                <a:sym typeface="Arial"/>
              </a:rPr>
              <a:t>Edina Ocsko (E40)</a:t>
            </a:r>
          </a:p>
          <a:p>
            <a:pPr marL="0" indent="0">
              <a:spcBef>
                <a:spcPts val="0"/>
              </a:spcBef>
              <a:buSzPts val="2000"/>
            </a:pPr>
            <a:r>
              <a:rPr lang="it-IT" sz="3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2800" dirty="0">
                <a:latin typeface="Arial"/>
                <a:ea typeface="Arial"/>
                <a:cs typeface="Arial"/>
                <a:sym typeface="Arial"/>
              </a:rPr>
              <a:t>Smart Rural 21 Project Coordinator</a:t>
            </a:r>
          </a:p>
        </p:txBody>
      </p:sp>
    </p:spTree>
    <p:extLst>
      <p:ext uri="{BB962C8B-B14F-4D97-AF65-F5344CB8AC3E}">
        <p14:creationId xmlns:p14="http://schemas.microsoft.com/office/powerpoint/2010/main" val="4030082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324575" y="1095037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l">
              <a:spcBef>
                <a:spcPts val="0"/>
              </a:spcBef>
              <a:buSzPts val="2000"/>
            </a:pP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How to </a:t>
            </a: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define</a:t>
            </a: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 social </a:t>
            </a: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4" name="Google Shape;118;p6">
            <a:extLst>
              <a:ext uri="{FF2B5EF4-FFF2-40B4-BE49-F238E27FC236}">
                <a16:creationId xmlns:a16="http://schemas.microsoft.com/office/drawing/2014/main" id="{5D7E227F-5819-BDBA-1C73-0BABA15BA0FA}"/>
              </a:ext>
            </a:extLst>
          </p:cNvPr>
          <p:cNvSpPr txBox="1">
            <a:spLocks/>
          </p:cNvSpPr>
          <p:nvPr/>
        </p:nvSpPr>
        <p:spPr>
          <a:xfrm>
            <a:off x="0" y="1824513"/>
            <a:ext cx="11329987" cy="715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000"/>
            </a:pPr>
            <a:r>
              <a:rPr lang="it-IT" sz="3200" i="1" dirty="0" err="1">
                <a:solidFill>
                  <a:srgbClr val="42B072"/>
                </a:solidFill>
                <a:latin typeface="Arial"/>
                <a:ea typeface="Arial"/>
                <a:cs typeface="Arial"/>
                <a:sym typeface="Arial"/>
              </a:rPr>
              <a:t>Societal</a:t>
            </a:r>
            <a:r>
              <a:rPr lang="it-IT" sz="3200" i="1" dirty="0">
                <a:solidFill>
                  <a:srgbClr val="42B07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3200" i="1" dirty="0" err="1">
                <a:solidFill>
                  <a:srgbClr val="42B072"/>
                </a:solidFill>
                <a:latin typeface="Arial"/>
                <a:ea typeface="Arial"/>
                <a:cs typeface="Arial"/>
                <a:sym typeface="Arial"/>
              </a:rPr>
              <a:t>change</a:t>
            </a:r>
            <a:r>
              <a:rPr lang="it-IT" sz="3200" i="1" dirty="0">
                <a:solidFill>
                  <a:srgbClr val="42B072"/>
                </a:solidFill>
                <a:latin typeface="Arial"/>
                <a:ea typeface="Arial"/>
                <a:cs typeface="Arial"/>
                <a:sym typeface="Arial"/>
              </a:rPr>
              <a:t> (impact) </a:t>
            </a:r>
            <a:r>
              <a:rPr lang="it-IT" sz="3200" dirty="0" err="1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it-IT" sz="3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Arial"/>
                <a:ea typeface="Arial"/>
                <a:cs typeface="Arial"/>
                <a:sym typeface="Arial"/>
              </a:rPr>
              <a:t>expected</a:t>
            </a:r>
            <a:r>
              <a:rPr lang="it-IT" sz="3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3200" dirty="0" err="1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it-IT" sz="32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3200" i="1" dirty="0" err="1">
                <a:solidFill>
                  <a:srgbClr val="42B072"/>
                </a:solidFill>
                <a:latin typeface="Arial"/>
                <a:ea typeface="Arial"/>
                <a:cs typeface="Arial"/>
                <a:sym typeface="Arial"/>
              </a:rPr>
              <a:t>innovation</a:t>
            </a:r>
            <a:r>
              <a:rPr lang="it-IT" sz="3200" dirty="0"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208AFFD-FD9C-7EC3-67CB-2E6BA6606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544" y="2435790"/>
            <a:ext cx="10448962" cy="2203446"/>
          </a:xfrm>
        </p:spPr>
        <p:txBody>
          <a:bodyPr>
            <a:normAutofit fontScale="92500"/>
          </a:bodyPr>
          <a:lstStyle/>
          <a:p>
            <a:pPr marL="12700" indent="0" algn="l"/>
            <a:r>
              <a:rPr lang="en-GB" sz="2800" dirty="0"/>
              <a:t>Hard to define. Danger to soften up too much. Need to </a:t>
            </a:r>
            <a:r>
              <a:rPr lang="en-GB" sz="2800" b="1" dirty="0">
                <a:solidFill>
                  <a:srgbClr val="42B072"/>
                </a:solidFill>
              </a:rPr>
              <a:t>sharpen</a:t>
            </a:r>
            <a:r>
              <a:rPr lang="en-GB" sz="2800" dirty="0"/>
              <a:t>.</a:t>
            </a:r>
          </a:p>
          <a:p>
            <a:pPr marL="12700" indent="0" algn="l"/>
            <a:r>
              <a:rPr lang="en-GB" sz="2800" dirty="0"/>
              <a:t>Several initiatives, projects, policies came up with their own definitions:</a:t>
            </a:r>
          </a:p>
          <a:p>
            <a:pPr marL="469900" indent="-457200" algn="l">
              <a:buFont typeface="Wingdings" pitchFamily="2" charset="2"/>
              <a:buChar char="ü"/>
            </a:pPr>
            <a:r>
              <a:rPr lang="en-GB" sz="2800" dirty="0">
                <a:solidFill>
                  <a:srgbClr val="42B072"/>
                </a:solidFill>
              </a:rPr>
              <a:t>Social</a:t>
            </a:r>
            <a:r>
              <a:rPr lang="en-GB" sz="2800" dirty="0"/>
              <a:t> (goal/objective, outcome or process?)</a:t>
            </a:r>
          </a:p>
          <a:p>
            <a:pPr marL="469900" indent="-457200" algn="l">
              <a:buFont typeface="Wingdings" pitchFamily="2" charset="2"/>
              <a:buChar char="ü"/>
            </a:pPr>
            <a:r>
              <a:rPr lang="en-GB" sz="2800" dirty="0">
                <a:solidFill>
                  <a:srgbClr val="42B072"/>
                </a:solidFill>
              </a:rPr>
              <a:t>Innovation</a:t>
            </a:r>
            <a:r>
              <a:rPr lang="en-GB" sz="2800" dirty="0"/>
              <a:t> (‘technologically’ innovative and/or in its own context)</a:t>
            </a:r>
            <a:endParaRPr lang="en-HU" sz="2800" dirty="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1285249-FA81-EF0E-A5F8-72056595281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544" y="4580034"/>
            <a:ext cx="935488" cy="946707"/>
          </a:xfrm>
          <a:prstGeom prst="rect">
            <a:avLst/>
          </a:prstGeom>
        </p:spPr>
      </p:pic>
      <p:sp>
        <p:nvSpPr>
          <p:cNvPr id="7" name="Subtitle 4">
            <a:extLst>
              <a:ext uri="{FF2B5EF4-FFF2-40B4-BE49-F238E27FC236}">
                <a16:creationId xmlns:a16="http://schemas.microsoft.com/office/drawing/2014/main" id="{A5AD2503-1701-56FA-054B-D7B16224351A}"/>
              </a:ext>
            </a:extLst>
          </p:cNvPr>
          <p:cNvSpPr txBox="1">
            <a:spLocks/>
          </p:cNvSpPr>
          <p:nvPr/>
        </p:nvSpPr>
        <p:spPr>
          <a:xfrm>
            <a:off x="1855694" y="4562570"/>
            <a:ext cx="9318812" cy="946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2700" indent="0" algn="l"/>
            <a:r>
              <a:rPr lang="en-GB" dirty="0"/>
              <a:t>Improving farmers’ </a:t>
            </a:r>
            <a:r>
              <a:rPr lang="en-GB" i="1" dirty="0"/>
              <a:t>mental, physical &amp; social </a:t>
            </a:r>
            <a:r>
              <a:rPr lang="en-GB" dirty="0"/>
              <a:t>wellbeing through social innovation: </a:t>
            </a:r>
            <a:r>
              <a:rPr lang="en-GB" dirty="0">
                <a:solidFill>
                  <a:srgbClr val="42B072"/>
                </a:solidFill>
              </a:rPr>
              <a:t>farmers’ wellbeing (goal) </a:t>
            </a:r>
            <a:r>
              <a:rPr lang="en-GB" dirty="0">
                <a:solidFill>
                  <a:schemeClr val="tx1"/>
                </a:solidFill>
              </a:rPr>
              <a:t>&amp;</a:t>
            </a:r>
            <a:r>
              <a:rPr lang="en-GB" dirty="0">
                <a:solidFill>
                  <a:srgbClr val="42B072"/>
                </a:solidFill>
              </a:rPr>
              <a:t> new practice in its own context</a:t>
            </a:r>
            <a:endParaRPr lang="en-H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4896-0899-2646-F78D-A27726AD5A7B}"/>
              </a:ext>
            </a:extLst>
          </p:cNvPr>
          <p:cNvSpPr txBox="1"/>
          <p:nvPr/>
        </p:nvSpPr>
        <p:spPr>
          <a:xfrm>
            <a:off x="1855694" y="5526741"/>
            <a:ext cx="98623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U" sz="2400" dirty="0">
                <a:latin typeface="Calibri" panose="020F0502020204030204" pitchFamily="34" charset="0"/>
                <a:cs typeface="Calibri" panose="020F0502020204030204" pitchFamily="34" charset="0"/>
              </a:rPr>
              <a:t>Smart Villages: </a:t>
            </a:r>
            <a:r>
              <a:rPr lang="en-HU" sz="24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 on local society (outcome) </a:t>
            </a:r>
            <a:r>
              <a:rPr lang="en-H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digital but not only </a:t>
            </a:r>
            <a:r>
              <a:rPr lang="en-HU" sz="24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</a:t>
            </a:r>
            <a:r>
              <a:rPr lang="en-H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HU" sz="2400" dirty="0">
                <a:latin typeface="Calibri" panose="020F0502020204030204" pitchFamily="34" charset="0"/>
                <a:cs typeface="Calibri" panose="020F0502020204030204" pitchFamily="34" charset="0"/>
              </a:rPr>
              <a:t>even when digital/ technological </a:t>
            </a:r>
            <a:r>
              <a:rPr lang="en-HU" sz="24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impact is needed </a:t>
            </a:r>
            <a:r>
              <a:rPr lang="en-H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(interface of social &amp; technological)</a:t>
            </a:r>
            <a:endParaRPr lang="en-H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349F0B-4C3F-C3C2-A6F0-AD2768ECCE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962" y="5733035"/>
            <a:ext cx="1037332" cy="94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1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324575" y="1095037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l">
              <a:spcBef>
                <a:spcPts val="0"/>
              </a:spcBef>
              <a:buSzPts val="2000"/>
            </a:pP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Innovative </a:t>
            </a: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responses</a:t>
            </a: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 to social challenges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1285249-FA81-EF0E-A5F8-72056595281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412" y="3383700"/>
            <a:ext cx="1191708" cy="1206000"/>
          </a:xfrm>
          <a:prstGeom prst="rect">
            <a:avLst/>
          </a:prstGeom>
        </p:spPr>
      </p:pic>
      <p:sp>
        <p:nvSpPr>
          <p:cNvPr id="7" name="Subtitle 4">
            <a:extLst>
              <a:ext uri="{FF2B5EF4-FFF2-40B4-BE49-F238E27FC236}">
                <a16:creationId xmlns:a16="http://schemas.microsoft.com/office/drawing/2014/main" id="{A5AD2503-1701-56FA-054B-D7B16224351A}"/>
              </a:ext>
            </a:extLst>
          </p:cNvPr>
          <p:cNvSpPr txBox="1">
            <a:spLocks/>
          </p:cNvSpPr>
          <p:nvPr/>
        </p:nvSpPr>
        <p:spPr>
          <a:xfrm>
            <a:off x="1734671" y="3187855"/>
            <a:ext cx="9318812" cy="143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2700" indent="0" algn="l"/>
            <a:r>
              <a:rPr lang="en-GB" sz="2800" dirty="0">
                <a:solidFill>
                  <a:srgbClr val="42B072"/>
                </a:solidFill>
              </a:rPr>
              <a:t>Social challenge</a:t>
            </a:r>
            <a:r>
              <a:rPr lang="en-GB" sz="2800" dirty="0">
                <a:solidFill>
                  <a:schemeClr val="tx1"/>
                </a:solidFill>
              </a:rPr>
              <a:t>: mental wellbeing, stress, physical wellbeing, generational renewal, intra-family conflicts, workload – income, access to services … -&gt; </a:t>
            </a:r>
            <a:r>
              <a:rPr lang="en-GB" sz="2800" dirty="0">
                <a:solidFill>
                  <a:srgbClr val="42B072"/>
                </a:solidFill>
              </a:rPr>
              <a:t>ageing of the farming sector</a:t>
            </a:r>
            <a:endParaRPr lang="en-HU" sz="2800" dirty="0">
              <a:solidFill>
                <a:srgbClr val="42B07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4896-0899-2646-F78D-A27726AD5A7B}"/>
              </a:ext>
            </a:extLst>
          </p:cNvPr>
          <p:cNvSpPr txBox="1"/>
          <p:nvPr/>
        </p:nvSpPr>
        <p:spPr>
          <a:xfrm>
            <a:off x="1734671" y="4645210"/>
            <a:ext cx="98623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HU" sz="28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challenge</a:t>
            </a:r>
            <a:r>
              <a:rPr lang="en-HU" sz="2800" dirty="0">
                <a:latin typeface="Calibri" panose="020F0502020204030204" pitchFamily="34" charset="0"/>
                <a:cs typeface="Calibri" panose="020F0502020204030204" pitchFamily="34" charset="0"/>
              </a:rPr>
              <a:t>: lack of services (health, education, etc.), lack of employment, no diversification, digital divide … -&gt; </a:t>
            </a:r>
            <a:r>
              <a:rPr lang="en-HU" sz="28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depopulation &amp; ageing of rural areas </a:t>
            </a:r>
            <a:r>
              <a:rPr lang="en-H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HU" sz="2800" dirty="0">
                <a:latin typeface="Calibri" panose="020F0502020204030204" pitchFamily="34" charset="0"/>
                <a:cs typeface="Calibri" panose="020F0502020204030204" pitchFamily="34" charset="0"/>
              </a:rPr>
              <a:t> climate change, quality food … -&gt; </a:t>
            </a:r>
            <a:r>
              <a:rPr lang="en-HU" sz="28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negative impact on society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2AE34230-CB6D-04D9-1902-1081B22763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568" y="1672429"/>
            <a:ext cx="9144000" cy="1655762"/>
          </a:xfrm>
        </p:spPr>
        <p:txBody>
          <a:bodyPr/>
          <a:lstStyle/>
          <a:p>
            <a:r>
              <a:rPr lang="en-GB" sz="3200" i="1" dirty="0">
                <a:solidFill>
                  <a:srgbClr val="42B072"/>
                </a:solidFill>
              </a:rPr>
              <a:t>“If you don’t feel that you have a challenge, I’m sorry to say, you will innovate nothing.”</a:t>
            </a:r>
          </a:p>
          <a:p>
            <a:r>
              <a:rPr lang="en-GB" sz="2000" dirty="0"/>
              <a:t>(Professor Henrique </a:t>
            </a:r>
            <a:r>
              <a:rPr lang="en-GB" sz="2000" dirty="0" err="1"/>
              <a:t>Leitão</a:t>
            </a:r>
            <a:r>
              <a:rPr lang="en-GB" sz="2000" dirty="0"/>
              <a:t>, a historian of science)</a:t>
            </a:r>
            <a:endParaRPr lang="en-HU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5231EF-3F99-155D-6843-D825DCC930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1568" y="1889991"/>
            <a:ext cx="1270000" cy="127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45136E-8F0B-20A7-F679-8A6FFC40EB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574" y="4944794"/>
            <a:ext cx="1321446" cy="12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2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8077C0A-EE1D-3289-C077-03AC58C715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ct val="0"/>
              </a:spcBef>
              <a:spcAft>
                <a:spcPts val="600"/>
              </a:spcAft>
              <a:buSzPts val="2000"/>
            </a:pPr>
            <a:r>
              <a:rPr lang="en-US" sz="3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  <a:sym typeface="Arial"/>
              </a:rPr>
              <a:t>Ostana (Italy)</a:t>
            </a:r>
          </a:p>
        </p:txBody>
      </p: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8845C6CC-95EA-A846-6A17-D3EAD150C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6724" y="5254869"/>
            <a:ext cx="921401" cy="8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6">
            <a:extLst>
              <a:ext uri="{FF2B5EF4-FFF2-40B4-BE49-F238E27FC236}">
                <a16:creationId xmlns:a16="http://schemas.microsoft.com/office/drawing/2014/main" id="{270819D7-6DBE-E505-10A1-22FFC86BF277}"/>
              </a:ext>
            </a:extLst>
          </p:cNvPr>
          <p:cNvSpPr txBox="1">
            <a:spLocks/>
          </p:cNvSpPr>
          <p:nvPr/>
        </p:nvSpPr>
        <p:spPr>
          <a:xfrm>
            <a:off x="324575" y="1095037"/>
            <a:ext cx="11329987" cy="579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l">
              <a:spcBef>
                <a:spcPts val="0"/>
              </a:spcBef>
              <a:buSzPts val="2000"/>
            </a:pP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Reversing</a:t>
            </a:r>
            <a:r>
              <a:rPr lang="it-IT" sz="40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4000" b="1" dirty="0" err="1">
                <a:latin typeface="Arial"/>
                <a:ea typeface="Arial"/>
                <a:cs typeface="Arial"/>
                <a:sym typeface="Arial"/>
              </a:rPr>
              <a:t>depopulation</a:t>
            </a:r>
            <a:endParaRPr lang="it-IT" sz="40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4896-0899-2646-F78D-A27726AD5A7B}"/>
              </a:ext>
            </a:extLst>
          </p:cNvPr>
          <p:cNvSpPr txBox="1"/>
          <p:nvPr/>
        </p:nvSpPr>
        <p:spPr>
          <a:xfrm>
            <a:off x="324575" y="1955798"/>
            <a:ext cx="708475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H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1921: </a:t>
            </a:r>
            <a:r>
              <a:rPr lang="en-HU" sz="28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1,200 inhabitants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H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1985: </a:t>
            </a:r>
            <a:r>
              <a:rPr lang="en-HU" sz="28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 inhabitants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H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2021: </a:t>
            </a:r>
            <a:r>
              <a:rPr lang="en-HU" sz="2800" dirty="0">
                <a:solidFill>
                  <a:srgbClr val="42B07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50 permanent inhabitants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3D0FCD-F2EF-F39F-1605-8F6EE1744599}"/>
              </a:ext>
            </a:extLst>
          </p:cNvPr>
          <p:cNvGrpSpPr/>
          <p:nvPr/>
        </p:nvGrpSpPr>
        <p:grpSpPr>
          <a:xfrm>
            <a:off x="7651025" y="1985648"/>
            <a:ext cx="4216401" cy="4298102"/>
            <a:chOff x="7651025" y="1985648"/>
            <a:chExt cx="4216401" cy="429810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4B0CC0A-AFC6-9E7B-D9EB-86A95F265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51025" y="1985648"/>
              <a:ext cx="4216400" cy="7493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D3761CC-6099-24E7-1CF8-3543E69AA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51026" y="2734947"/>
              <a:ext cx="4216400" cy="3548803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506DD43B-54D1-FCB2-15DB-8A9D472593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574" y="3738147"/>
            <a:ext cx="2998930" cy="25456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006CEF1-E27C-BED9-A080-8A811EC9B1CB}"/>
              </a:ext>
            </a:extLst>
          </p:cNvPr>
          <p:cNvSpPr txBox="1"/>
          <p:nvPr/>
        </p:nvSpPr>
        <p:spPr>
          <a:xfrm>
            <a:off x="324574" y="6296619"/>
            <a:ext cx="34137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Giacomo Lombardo (former mayor)</a:t>
            </a:r>
            <a:endParaRPr lang="en-HU" dirty="0">
              <a:solidFill>
                <a:srgbClr val="42B07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E1CD0E9-0E18-77A3-AEC9-30AB30EEA0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8281" y="3738147"/>
            <a:ext cx="2893563" cy="25456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B6367D-DBE8-4393-E756-50B1FB867E2A}"/>
              </a:ext>
            </a:extLst>
          </p:cNvPr>
          <p:cNvSpPr txBox="1"/>
          <p:nvPr/>
        </p:nvSpPr>
        <p:spPr>
          <a:xfrm>
            <a:off x="3738281" y="6265841"/>
            <a:ext cx="24324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Silvia </a:t>
            </a:r>
            <a:r>
              <a:rPr lang="en-GB" dirty="0" err="1"/>
              <a:t>Rovere</a:t>
            </a:r>
            <a:r>
              <a:rPr lang="en-GB" dirty="0"/>
              <a:t> (Mayor)</a:t>
            </a:r>
            <a:endParaRPr lang="en-HU" dirty="0">
              <a:solidFill>
                <a:srgbClr val="42B07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53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5303E57-3864-104B-6D03-C0AFDE930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22097"/>
            <a:ext cx="5877012" cy="389051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A482038-D5EE-6AA4-EECD-57FA501D16E3}"/>
              </a:ext>
            </a:extLst>
          </p:cNvPr>
          <p:cNvGrpSpPr/>
          <p:nvPr/>
        </p:nvGrpSpPr>
        <p:grpSpPr>
          <a:xfrm>
            <a:off x="1556631" y="1074725"/>
            <a:ext cx="10489242" cy="5783275"/>
            <a:chOff x="1556631" y="1074725"/>
            <a:chExt cx="10489242" cy="578327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5C8A096-5A70-5429-701C-F59B5D662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31457" y="1856152"/>
              <a:ext cx="6214416" cy="500184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1D2B8F4-E124-F1B9-9E5C-9D26C47BC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56631" y="1074725"/>
              <a:ext cx="96266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54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329366E-C6D6-FF88-F600-B09B140F1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HU" altLang="en-H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HU" altLang="en-HU" sz="96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</a:t>
            </a:r>
            <a:br>
              <a:rPr kumimoji="0" lang="en-HU" altLang="en-H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HU" altLang="en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HU" altLang="en-H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rmorant"/>
              </a:rPr>
              <a:t>human library of the alps</a:t>
            </a:r>
            <a:br>
              <a:rPr kumimoji="0" lang="en-HU" altLang="en-H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rmorant"/>
              </a:rPr>
            </a:br>
            <a:r>
              <a:rPr kumimoji="0" lang="en-HU" altLang="en-H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rmorant"/>
              </a:rPr>
              <a:t>www.bibliotecaviventedellealpi.it</a:t>
            </a:r>
            <a:endParaRPr kumimoji="0" lang="en-HU" altLang="en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HU" altLang="en-H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HU" altLang="en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A8BF24-DA36-E2A1-A669-7C5491852F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6" b="27647"/>
          <a:stretch/>
        </p:blipFill>
        <p:spPr bwMode="auto">
          <a:xfrm>
            <a:off x="0" y="860612"/>
            <a:ext cx="12192000" cy="59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0C47E2-9480-F63F-5968-889D9AC4FAE0}"/>
              </a:ext>
            </a:extLst>
          </p:cNvPr>
          <p:cNvSpPr txBox="1"/>
          <p:nvPr/>
        </p:nvSpPr>
        <p:spPr>
          <a:xfrm>
            <a:off x="712694" y="1519518"/>
            <a:ext cx="4773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HU" sz="2400" b="1" dirty="0">
                <a:solidFill>
                  <a:schemeClr val="bg1"/>
                </a:solidFill>
              </a:rPr>
              <a:t>Human Library of the Alps</a:t>
            </a:r>
          </a:p>
          <a:p>
            <a:pPr algn="ctr"/>
            <a:r>
              <a:rPr lang="en-GB" sz="1800" dirty="0" err="1">
                <a:solidFill>
                  <a:schemeClr val="bg1"/>
                </a:solidFill>
              </a:rPr>
              <a:t>www.bibliotecaviventedellealpi.it</a:t>
            </a:r>
            <a:endParaRPr lang="en-HU" sz="18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24C662-72E6-D60D-7CF2-46C7C364FB0B}"/>
              </a:ext>
            </a:extLst>
          </p:cNvPr>
          <p:cNvSpPr txBox="1"/>
          <p:nvPr/>
        </p:nvSpPr>
        <p:spPr>
          <a:xfrm>
            <a:off x="8036859" y="6378389"/>
            <a:ext cx="4773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Source: </a:t>
            </a:r>
            <a:r>
              <a:rPr lang="en-GB" sz="1600" dirty="0" err="1">
                <a:solidFill>
                  <a:schemeClr val="bg1"/>
                </a:solidFill>
              </a:rPr>
              <a:t>Viso</a:t>
            </a:r>
            <a:r>
              <a:rPr lang="en-GB" sz="1600" dirty="0">
                <a:solidFill>
                  <a:schemeClr val="bg1"/>
                </a:solidFill>
              </a:rPr>
              <a:t> a </a:t>
            </a:r>
            <a:r>
              <a:rPr lang="en-GB" sz="1600" dirty="0" err="1">
                <a:solidFill>
                  <a:schemeClr val="bg1"/>
                </a:solidFill>
              </a:rPr>
              <a:t>Viso</a:t>
            </a:r>
            <a:endParaRPr lang="en-H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38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</a:t>
            </a:r>
            <a:r>
              <a:rPr lang="it-IT" sz="1500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10748</TotalTime>
  <Words>315</Words>
  <Application>Microsoft Macintosh PowerPoint</Application>
  <PresentationFormat>Widescreen</PresentationFormat>
  <Paragraphs>32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Cormorant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Edina Ocsko</cp:lastModifiedBy>
  <cp:revision>6</cp:revision>
  <dcterms:created xsi:type="dcterms:W3CDTF">2016-11-14T13:56:45Z</dcterms:created>
  <dcterms:modified xsi:type="dcterms:W3CDTF">2022-06-09T21:23:02Z</dcterms:modified>
</cp:coreProperties>
</file>