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70" r:id="rId3"/>
    <p:sldId id="272" r:id="rId4"/>
    <p:sldId id="273" r:id="rId5"/>
    <p:sldId id="274" r:id="rId6"/>
    <p:sldId id="275" r:id="rId7"/>
    <p:sldId id="276" r:id="rId8"/>
    <p:sldId id="271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5F43"/>
    <a:srgbClr val="E0255A"/>
    <a:srgbClr val="68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754" autoAdjust="0"/>
    <p:restoredTop sz="94694"/>
  </p:normalViewPr>
  <p:slideViewPr>
    <p:cSldViewPr snapToGrid="0">
      <p:cViewPr varScale="1">
        <p:scale>
          <a:sx n="79" d="100"/>
          <a:sy n="79" d="100"/>
        </p:scale>
        <p:origin x="1426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F1499-360A-43DC-83BA-9CC51B1A473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13F67-51C8-4CFB-9E3C-6CC6536DE695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7119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0669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49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7534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8602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55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6441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64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984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8471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843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6976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14F18-5F8D-498B-B124-FADE0289FDE3}" type="datetimeFigureOut">
              <a:rPr lang="fr-BE" smtClean="0"/>
              <a:t>03-06-22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C90DD-8CF0-4AD8-8C87-4D113EF0A4FE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2456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:a16="http://schemas.microsoft.com/office/drawing/2014/main" id="{753B2CBA-ABE8-C845-97DC-6F8EAA211F1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25688"/>
            <a:ext cx="12192000" cy="1470025"/>
          </a:xfrm>
        </p:spPr>
        <p:txBody>
          <a:bodyPr/>
          <a:lstStyle/>
          <a:p>
            <a:pPr algn="ctr" eaLnBrk="1" hangingPunct="1"/>
            <a:r>
              <a:rPr lang="en-US" sz="44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Renewable Energy Community (REC)“Energy City Hall” of Magliano </a:t>
            </a:r>
            <a:r>
              <a:rPr lang="en-US" sz="4400" dirty="0" err="1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Alpi</a:t>
            </a:r>
            <a:endParaRPr lang="en-US" sz="4400" dirty="0"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894684EF-AB3F-DE41-9ED7-C7AD43394B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896831"/>
            <a:ext cx="121920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>
                <a:solidFill>
                  <a:srgbClr val="485F43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The first REC of Italy (2020)</a:t>
            </a:r>
          </a:p>
          <a:p>
            <a:pPr eaLnBrk="1" hangingPunct="1"/>
            <a:endParaRPr lang="en-GB" sz="2800" dirty="0">
              <a:solidFill>
                <a:srgbClr val="485F43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  <a:p>
            <a:pPr eaLnBrk="1" hangingPunct="1"/>
            <a:endParaRPr lang="en-GB" sz="2800" dirty="0">
              <a:solidFill>
                <a:srgbClr val="485F43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  <p:sp>
        <p:nvSpPr>
          <p:cNvPr id="6" name="Rectangle 24">
            <a:extLst>
              <a:ext uri="{FF2B5EF4-FFF2-40B4-BE49-F238E27FC236}">
                <a16:creationId xmlns:a16="http://schemas.microsoft.com/office/drawing/2014/main" id="{48C62CED-D475-22E0-EFC6-DE95DAEBD649}"/>
              </a:ext>
            </a:extLst>
          </p:cNvPr>
          <p:cNvSpPr txBox="1">
            <a:spLocks noChangeArrowheads="1"/>
          </p:cNvSpPr>
          <p:nvPr/>
        </p:nvSpPr>
        <p:spPr>
          <a:xfrm>
            <a:off x="-12968" y="4164749"/>
            <a:ext cx="121920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rgbClr val="485F43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by Sergio Olivero</a:t>
            </a:r>
          </a:p>
          <a:p>
            <a:endParaRPr lang="en-GB" sz="2800" dirty="0">
              <a:solidFill>
                <a:srgbClr val="485F43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  <a:p>
            <a:endParaRPr lang="en-GB" sz="2800" dirty="0">
              <a:solidFill>
                <a:srgbClr val="485F43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26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8613AFDF-2715-DB48-AE67-BB460F32D1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1006" y="1383678"/>
            <a:ext cx="11329987" cy="5797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5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just"/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According to the Italian regulation, that early adopted the European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RED-II Directive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in 2020, a «</a:t>
            </a:r>
            <a:r>
              <a:rPr lang="en-US" sz="2200" b="1" i="1" dirty="0">
                <a:solidFill>
                  <a:srgbClr val="485F43"/>
                </a:solidFill>
                <a:latin typeface="EC Square Sans Pro" panose="020B0506040000020004" pitchFamily="34" charset="0"/>
              </a:rPr>
              <a:t>Renewable Energy Community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» (</a:t>
            </a:r>
            <a:r>
              <a:rPr lang="en-US" sz="2200" dirty="0">
                <a:solidFill>
                  <a:srgbClr val="485F43"/>
                </a:solidFill>
                <a:latin typeface="EC Square Sans Pro" panose="020B0506040000020004" pitchFamily="34" charset="0"/>
              </a:rPr>
              <a:t>REC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) is a </a:t>
            </a:r>
            <a:r>
              <a:rPr lang="en-US" sz="2200" u="sng" dirty="0">
                <a:solidFill>
                  <a:schemeClr val="tx1"/>
                </a:solidFill>
                <a:latin typeface="EC Square Sans Pro" panose="020B0506040000020004" pitchFamily="34" charset="0"/>
              </a:rPr>
              <a:t>private law 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legal entity that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is based on open and voluntary participation, is autonomous and is controlled by shareholders or members who are located in the vicinity of production facilities;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whose shareholders or members are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natural persons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,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small and medium-sized enterprises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(SME),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local authorities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, including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municipalities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new PPP models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whose primary objective is to provide community-wide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environmental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,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economic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or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social benefits 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to its shareholders or members or to the local areas in which it operates, rather than financial profits.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5908" y="140843"/>
            <a:ext cx="9440389" cy="954459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Renewable Energy Communities (REC)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7022EF0-04CD-1191-CA8A-FEBF92538A3F}"/>
              </a:ext>
            </a:extLst>
          </p:cNvPr>
          <p:cNvSpPr txBox="1"/>
          <p:nvPr/>
        </p:nvSpPr>
        <p:spPr>
          <a:xfrm>
            <a:off x="3276119" y="4624863"/>
            <a:ext cx="7604708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RECs</a:t>
            </a:r>
            <a:r>
              <a:rPr lang="en-US" sz="2400" b="1" dirty="0">
                <a:solidFill>
                  <a:schemeClr val="bg1"/>
                </a:solidFill>
              </a:rPr>
              <a:t> can represent the </a:t>
            </a:r>
            <a:r>
              <a:rPr lang="en-US" sz="2400" b="1" dirty="0">
                <a:solidFill>
                  <a:srgbClr val="FFFF00"/>
                </a:solidFill>
              </a:rPr>
              <a:t>technical-organizational catalyst </a:t>
            </a:r>
            <a:r>
              <a:rPr lang="en-US" sz="2400" b="1" dirty="0">
                <a:solidFill>
                  <a:schemeClr val="bg1"/>
                </a:solidFill>
              </a:rPr>
              <a:t>of sustainable local development models based on the Energy Transition</a:t>
            </a:r>
            <a:endParaRPr lang="it-IT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32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8613AFDF-2715-DB48-AE67-BB460F32D1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998" y="1247178"/>
            <a:ext cx="11329987" cy="5797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500" b="0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City of Magliano </a:t>
            </a:r>
            <a:r>
              <a:rPr lang="en-US" sz="2200" b="1" dirty="0" err="1">
                <a:solidFill>
                  <a:srgbClr val="485F43"/>
                </a:solidFill>
                <a:latin typeface="EC Square Sans Pro" panose="020B0506040000020004" pitchFamily="34" charset="0"/>
              </a:rPr>
              <a:t>Alpi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: 2,184 inhabitants, Province of Cuneo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Since </a:t>
            </a:r>
            <a:r>
              <a:rPr lang="en-US" sz="2200" b="1" dirty="0">
                <a:solidFill>
                  <a:srgbClr val="485F43"/>
                </a:solidFill>
                <a:latin typeface="EC Square Sans Pro" panose="020B0506040000020004" pitchFamily="34" charset="0"/>
              </a:rPr>
              <a:t>December 2020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, </a:t>
            </a:r>
            <a:r>
              <a:rPr lang="en-US" sz="2200" u="sng" dirty="0">
                <a:solidFill>
                  <a:schemeClr val="tx1"/>
                </a:solidFill>
                <a:latin typeface="EC Square Sans Pro" panose="020B0506040000020004" pitchFamily="34" charset="0"/>
              </a:rPr>
              <a:t>first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 Italian Renewable Energy Community (REC), compliant with the RED-II Directive as adopted by the Italian Government (art. 42 bis, Law “</a:t>
            </a:r>
            <a:r>
              <a:rPr lang="en-US" sz="2200" dirty="0" err="1">
                <a:solidFill>
                  <a:schemeClr val="tx1"/>
                </a:solidFill>
                <a:latin typeface="EC Square Sans Pro" panose="020B0506040000020004" pitchFamily="34" charset="0"/>
              </a:rPr>
              <a:t>Milleproroghe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” 28 February 2020.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Member of RESCOOP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Objectives: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Help Citizens and SMEs to cope with Energy Transition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Support local economic development in the post-Covid phase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Support other Cities to design and activate RECs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By 2021, two additional RECs are ready to be activated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Because of the new Italian law on RECs (law </a:t>
            </a:r>
            <a:r>
              <a:rPr lang="en-US" sz="2200" dirty="0" err="1">
                <a:solidFill>
                  <a:schemeClr val="tx1"/>
                </a:solidFill>
                <a:latin typeface="EC Square Sans Pro" panose="020B0506040000020004" pitchFamily="34" charset="0"/>
              </a:rPr>
              <a:t>Dlgs</a:t>
            </a:r>
            <a:r>
              <a:rPr lang="en-US" sz="2200" dirty="0">
                <a:solidFill>
                  <a:schemeClr val="tx1"/>
                </a:solidFill>
                <a:latin typeface="EC Square Sans Pro" panose="020B0506040000020004" pitchFamily="34" charset="0"/>
              </a:rPr>
              <a:t> 199/2021, final transposition of RED-II Directive,  expected mid 2022) the three RECs will be merged into a unique “bigger” RECs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42913" y="0"/>
            <a:ext cx="7772400" cy="10385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ECH’s objectives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59FB491-A1FC-2C81-4080-18CECF584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0954" y="2583103"/>
            <a:ext cx="1721291" cy="114614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58A4B72-9DC5-475A-F67D-8A8FDD9C7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1500" y="2356115"/>
            <a:ext cx="2023184" cy="137313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E541195-397D-F0F9-EE0A-3F224CBBDF1D}"/>
              </a:ext>
            </a:extLst>
          </p:cNvPr>
          <p:cNvSpPr txBox="1"/>
          <p:nvPr/>
        </p:nvSpPr>
        <p:spPr>
          <a:xfrm>
            <a:off x="7723912" y="1231951"/>
            <a:ext cx="2984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485F43"/>
                </a:solidFill>
              </a:rPr>
              <a:t>https://cermaglianoalpi.it/</a:t>
            </a:r>
          </a:p>
        </p:txBody>
      </p:sp>
    </p:spTree>
    <p:extLst>
      <p:ext uri="{BB962C8B-B14F-4D97-AF65-F5344CB8AC3E}">
        <p14:creationId xmlns:p14="http://schemas.microsoft.com/office/powerpoint/2010/main" val="344620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6BFB3F41-AE68-5652-79CB-B32911BC9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628" y="914400"/>
            <a:ext cx="8096190" cy="4554107"/>
          </a:xfrm>
          <a:prstGeom prst="rect">
            <a:avLst/>
          </a:prstGeom>
        </p:spPr>
      </p:pic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16454" y="87549"/>
            <a:ext cx="7772400" cy="826851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Magliano </a:t>
            </a:r>
            <a:r>
              <a:rPr lang="en-GB" sz="4500" dirty="0" err="1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Alpi’s</a:t>
            </a:r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 </a:t>
            </a:r>
            <a:r>
              <a:rPr lang="en-GB" sz="4500" b="1" dirty="0" err="1">
                <a:solidFill>
                  <a:srgbClr val="FF0000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GoCER</a:t>
            </a:r>
            <a:endParaRPr lang="en-GB" sz="4500" b="1" dirty="0">
              <a:solidFill>
                <a:srgbClr val="FF0000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E68B07C-9682-26B5-351A-A1B51DCCE6CF}"/>
              </a:ext>
            </a:extLst>
          </p:cNvPr>
          <p:cNvSpPr/>
          <p:nvPr/>
        </p:nvSpPr>
        <p:spPr>
          <a:xfrm>
            <a:off x="9844391" y="5272391"/>
            <a:ext cx="603115" cy="408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9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96997" y="89257"/>
            <a:ext cx="9664125" cy="888288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Magliano </a:t>
            </a:r>
            <a:r>
              <a:rPr lang="en-US" sz="4500" dirty="0" err="1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Alpi’s</a:t>
            </a:r>
            <a:r>
              <a:rPr lang="en-US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 network and RECOCER</a:t>
            </a:r>
            <a:endParaRPr lang="en-GB" sz="4500" dirty="0"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8DFEAA5-E154-3800-7D56-9AC2D9877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252" y="1124512"/>
            <a:ext cx="9602032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42913" y="1"/>
            <a:ext cx="7772400" cy="846306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News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AE2B6D7-796B-FB9C-FB43-3352A7C837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243" y="1111890"/>
            <a:ext cx="1690024" cy="1144064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ED280F3-0E02-A47D-30E8-6C7ED2108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6" y="1066046"/>
            <a:ext cx="4983780" cy="104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my logo">
            <a:extLst>
              <a:ext uri="{FF2B5EF4-FFF2-40B4-BE49-F238E27FC236}">
                <a16:creationId xmlns:a16="http://schemas.microsoft.com/office/drawing/2014/main" id="{4D760C51-712A-91DA-6DC5-8621C3960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78" y="2017454"/>
            <a:ext cx="925230" cy="40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A3C87A3-D5B4-4561-A472-5A80E31666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605" y="1946247"/>
            <a:ext cx="1906901" cy="471599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0065D33-429D-7A09-98BB-DAAF0EB8F184}"/>
              </a:ext>
            </a:extLst>
          </p:cNvPr>
          <p:cNvSpPr txBox="1"/>
          <p:nvPr/>
        </p:nvSpPr>
        <p:spPr>
          <a:xfrm>
            <a:off x="5161129" y="2182046"/>
            <a:ext cx="7015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Community Partner</a:t>
            </a:r>
          </a:p>
          <a:p>
            <a:r>
              <a:rPr lang="it-IT" b="1" dirty="0">
                <a:solidFill>
                  <a:srgbClr val="485F43"/>
                </a:solidFill>
              </a:rPr>
              <a:t>https://www.wec-italia.org/ifec-italian-forum-of-energy-communities</a:t>
            </a:r>
            <a:r>
              <a:rPr lang="it-IT" b="1" dirty="0">
                <a:solidFill>
                  <a:srgbClr val="0070C0"/>
                </a:solidFill>
              </a:rPr>
              <a:t>/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E3C466F-EB60-8810-6DE5-370A9424C8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1" y="2753997"/>
            <a:ext cx="2453710" cy="1227223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8AA4401-AB74-2D02-E0BD-4A92C2F22801}"/>
              </a:ext>
            </a:extLst>
          </p:cNvPr>
          <p:cNvSpPr txBox="1"/>
          <p:nvPr/>
        </p:nvSpPr>
        <p:spPr>
          <a:xfrm>
            <a:off x="558078" y="3581110"/>
            <a:ext cx="2231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485F43"/>
                </a:solidFill>
              </a:rPr>
              <a:t>www.atenesauc.eu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F226FD48-B1C9-DE86-4F88-3296AA1583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80" y="2520429"/>
            <a:ext cx="1690024" cy="1144064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14130D1-D8BF-AAFD-6E29-87D578C7901A}"/>
              </a:ext>
            </a:extLst>
          </p:cNvPr>
          <p:cNvSpPr txBox="1"/>
          <p:nvPr/>
        </p:nvSpPr>
        <p:spPr>
          <a:xfrm>
            <a:off x="2985966" y="3618293"/>
            <a:ext cx="1810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Founding</a:t>
            </a:r>
            <a:r>
              <a:rPr lang="it-IT" dirty="0"/>
              <a:t> Partner</a:t>
            </a:r>
          </a:p>
        </p:txBody>
      </p:sp>
      <p:pic>
        <p:nvPicPr>
          <p:cNvPr id="19" name="Picture 2" descr="ERIGrid">
            <a:extLst>
              <a:ext uri="{FF2B5EF4-FFF2-40B4-BE49-F238E27FC236}">
                <a16:creationId xmlns:a16="http://schemas.microsoft.com/office/drawing/2014/main" id="{0197DBBF-1D03-AC6A-39BF-E143F4096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78" y="4337758"/>
            <a:ext cx="28575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5A9EC79B-3E3C-9ADA-100C-1C9587D055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1638" y="4416066"/>
            <a:ext cx="714375" cy="95250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FFF40EA-BFA1-048F-2588-537995F9886A}"/>
              </a:ext>
            </a:extLst>
          </p:cNvPr>
          <p:cNvSpPr txBox="1"/>
          <p:nvPr/>
        </p:nvSpPr>
        <p:spPr>
          <a:xfrm>
            <a:off x="6995267" y="4775219"/>
            <a:ext cx="376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Scientific </a:t>
            </a:r>
            <a:r>
              <a:rPr lang="it-IT" dirty="0" err="1"/>
              <a:t>cooperation</a:t>
            </a:r>
            <a:r>
              <a:rPr lang="it-IT" dirty="0"/>
              <a:t> </a:t>
            </a:r>
            <a:r>
              <a:rPr lang="it-IT" b="1" dirty="0">
                <a:solidFill>
                  <a:srgbClr val="485F43"/>
                </a:solidFill>
              </a:rPr>
              <a:t>www.erigrid.eu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F97EEC85-6381-1D3C-7D69-318020AC9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313" y="4140944"/>
            <a:ext cx="1690024" cy="114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>
            <a:extLst>
              <a:ext uri="{FF2B5EF4-FFF2-40B4-BE49-F238E27FC236}">
                <a16:creationId xmlns:a16="http://schemas.microsoft.com/office/drawing/2014/main" id="{C787F81A-AC51-974B-9793-2A898D1E6B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48360" y="135593"/>
            <a:ext cx="7772400" cy="888288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4500" dirty="0"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Contact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61B87B8-ED2A-678D-412C-3F47405E1C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790" y="1060365"/>
            <a:ext cx="3638549" cy="89985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BD5877D-E256-0D93-108B-7B8D5812878E}"/>
              </a:ext>
            </a:extLst>
          </p:cNvPr>
          <p:cNvSpPr txBox="1"/>
          <p:nvPr/>
        </p:nvSpPr>
        <p:spPr>
          <a:xfrm>
            <a:off x="4333535" y="2130539"/>
            <a:ext cx="35596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Sergio Olivero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srgbClr val="2E2B21"/>
                </a:solidFill>
                <a:latin typeface="Tw Cen MT" panose="020B0602020104020603" pitchFamily="34" charset="0"/>
              </a:rPr>
              <a:t>Head of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Business&amp;Finance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Innovation</a:t>
            </a: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sergio.olivero@polito.it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A8777CF-B355-9952-17E4-EFB22235B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671" y="3261469"/>
            <a:ext cx="2403860" cy="161698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B49C068-49D6-B25C-621D-005CA2D3938B}"/>
              </a:ext>
            </a:extLst>
          </p:cNvPr>
          <p:cNvSpPr txBox="1"/>
          <p:nvPr/>
        </p:nvSpPr>
        <p:spPr>
          <a:xfrm>
            <a:off x="308636" y="4813802"/>
            <a:ext cx="3270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i="1" dirty="0" err="1">
                <a:solidFill>
                  <a:srgbClr val="2E2B21"/>
                </a:solidFill>
              </a:rPr>
              <a:t>President</a:t>
            </a:r>
            <a:r>
              <a:rPr lang="it-IT" i="1" dirty="0">
                <a:solidFill>
                  <a:srgbClr val="2E2B21"/>
                </a:solidFill>
              </a:rPr>
              <a:t> of the Scientific Committee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E2C2BD5-9C88-14F9-FB7D-46F945F374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40" y="3831251"/>
            <a:ext cx="2571973" cy="128637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43136E7-22D9-FAA1-4D14-1967E4496BC7}"/>
              </a:ext>
            </a:extLst>
          </p:cNvPr>
          <p:cNvSpPr txBox="1"/>
          <p:nvPr/>
        </p:nvSpPr>
        <p:spPr>
          <a:xfrm>
            <a:off x="3973176" y="4813801"/>
            <a:ext cx="334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i="1" dirty="0" err="1">
                <a:solidFill>
                  <a:srgbClr val="2E2B21"/>
                </a:solidFill>
              </a:rPr>
              <a:t>President</a:t>
            </a:r>
            <a:r>
              <a:rPr lang="it-IT" i="1" dirty="0">
                <a:solidFill>
                  <a:srgbClr val="2E2B21"/>
                </a:solidFill>
              </a:rPr>
              <a:t> of the Scientific  Committee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103FC22-D7EA-1A39-9C18-506173D69072}"/>
              </a:ext>
            </a:extLst>
          </p:cNvPr>
          <p:cNvSpPr txBox="1"/>
          <p:nvPr/>
        </p:nvSpPr>
        <p:spPr>
          <a:xfrm>
            <a:off x="7676902" y="4788657"/>
            <a:ext cx="354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i="1" dirty="0" err="1">
                <a:solidFill>
                  <a:srgbClr val="2E2B21"/>
                </a:solidFill>
              </a:rPr>
              <a:t>Member</a:t>
            </a:r>
            <a:r>
              <a:rPr lang="it-IT" i="1" dirty="0">
                <a:solidFill>
                  <a:srgbClr val="2E2B21"/>
                </a:solidFill>
              </a:rPr>
              <a:t> of the Scientific Committee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1868E50E-711E-C9E1-E4B7-A24383D7F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24" y="3997846"/>
            <a:ext cx="4097167" cy="85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99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>
            <a:extLst>
              <a:ext uri="{FF2B5EF4-FFF2-40B4-BE49-F238E27FC236}">
                <a16:creationId xmlns:a16="http://schemas.microsoft.com/office/drawing/2014/main" id="{697DF18F-EBED-864A-BCE4-6F33F019D8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693987"/>
            <a:ext cx="12192000" cy="1470025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15000" dirty="0">
                <a:solidFill>
                  <a:schemeClr val="bg1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5890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1601</TotalTime>
  <Words>363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EC Square Sans Pro</vt:lpstr>
      <vt:lpstr>Tw Cen MT</vt:lpstr>
      <vt:lpstr>Office Theme</vt:lpstr>
      <vt:lpstr>Renewable Energy Community (REC)“Energy City Hall” of Magliano Alpi</vt:lpstr>
      <vt:lpstr>Renewable Energy Communities (REC)</vt:lpstr>
      <vt:lpstr>ECH’s objectives</vt:lpstr>
      <vt:lpstr>Magliano Alpi’s GoCER</vt:lpstr>
      <vt:lpstr>Magliano Alpi’s network and RECOCER</vt:lpstr>
      <vt:lpstr>News</vt:lpstr>
      <vt:lpstr>Contact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Valentina Corvi</dc:creator>
  <cp:lastModifiedBy>Sergio Olivero</cp:lastModifiedBy>
  <cp:revision>95</cp:revision>
  <dcterms:created xsi:type="dcterms:W3CDTF">2016-11-14T13:56:45Z</dcterms:created>
  <dcterms:modified xsi:type="dcterms:W3CDTF">2022-06-03T11:47:09Z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2022-05-23T09:23:22Z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5f658c42-586a-41c2-a139-7bca49f79f11</vt:lpwstr>
  </property>
  <property fmtid="{D5CDD505-2E9C-101B-9397-08002B2CF9AE}" pid="8" name="MSIP_Label_6bd9ddd1-4d20-43f6-abfa-fc3c07406f94_ContentBits">
    <vt:lpwstr>0</vt:lpwstr>
  </property>
</Properties>
</file>