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61" r:id="rId2"/>
    <p:sldId id="263" r:id="rId3"/>
    <p:sldId id="273" r:id="rId4"/>
    <p:sldId id="276" r:id="rId5"/>
    <p:sldId id="265" r:id="rId6"/>
    <p:sldId id="274" r:id="rId7"/>
    <p:sldId id="275" r:id="rId8"/>
    <p:sldId id="277" r:id="rId9"/>
    <p:sldId id="287" r:id="rId10"/>
    <p:sldId id="288" r:id="rId11"/>
    <p:sldId id="278" r:id="rId12"/>
    <p:sldId id="292" r:id="rId13"/>
    <p:sldId id="291" r:id="rId14"/>
    <p:sldId id="289" r:id="rId15"/>
    <p:sldId id="272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2" clrIdx="0">
    <p:extLst>
      <p:ext uri="{19B8F6BF-5375-455C-9EA6-DF929625EA0E}">
        <p15:presenceInfo xmlns:p15="http://schemas.microsoft.com/office/powerpoint/2012/main" userId="1d17527211e3591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5F43"/>
    <a:srgbClr val="E0255A"/>
    <a:srgbClr val="681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153"/>
    <p:restoredTop sz="94694"/>
  </p:normalViewPr>
  <p:slideViewPr>
    <p:cSldViewPr snapToGrid="0">
      <p:cViewPr varScale="1">
        <p:scale>
          <a:sx n="73" d="100"/>
          <a:sy n="73" d="100"/>
        </p:scale>
        <p:origin x="52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AF1499-360A-43DC-83BA-9CC51B1A4733}" type="datetimeFigureOut">
              <a:rPr lang="fr-BE" smtClean="0"/>
              <a:t>13-06-22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13F67-51C8-4CFB-9E3C-6CC6536DE695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71198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13-06-22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06690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13-06-22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4496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13-06-22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77534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13-06-22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86025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13-06-22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05532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13-06-22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864410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13-06-22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9649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13-06-22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49841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13-06-22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484719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13-06-22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84324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13-06-22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69766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14F18-5F8D-498B-B124-FADE0289FDE3}" type="datetimeFigureOut">
              <a:rPr lang="fr-BE" smtClean="0"/>
              <a:t>13-06-22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24568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39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3">
            <a:extLst>
              <a:ext uri="{FF2B5EF4-FFF2-40B4-BE49-F238E27FC236}">
                <a16:creationId xmlns:a16="http://schemas.microsoft.com/office/drawing/2014/main" id="{AE8CC791-C965-4A65-B6F8-9B91482207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73B9B087-C0AE-4CD0-AC89-D356FD104D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296" y="-150312"/>
            <a:ext cx="10914344" cy="6139319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3E6CAF6B-6918-49C1-B377-36575A3C1374}"/>
              </a:ext>
            </a:extLst>
          </p:cNvPr>
          <p:cNvSpPr txBox="1"/>
          <p:nvPr/>
        </p:nvSpPr>
        <p:spPr>
          <a:xfrm>
            <a:off x="5874707" y="5257800"/>
            <a:ext cx="5452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REED FOR THATCHING ( 90% is imported)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6A46228-4CA2-497C-97CC-A4E986555B4A}"/>
              </a:ext>
            </a:extLst>
          </p:cNvPr>
          <p:cNvSpPr txBox="1"/>
          <p:nvPr/>
        </p:nvSpPr>
        <p:spPr>
          <a:xfrm>
            <a:off x="776614" y="2567836"/>
            <a:ext cx="47348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MICROFIBRILATED PLANTFIBERS FOR MDF/HDF</a:t>
            </a:r>
          </a:p>
          <a:p>
            <a:endParaRPr lang="en-GB" b="1" dirty="0"/>
          </a:p>
          <a:p>
            <a:r>
              <a:rPr lang="en-GB" b="1" dirty="0"/>
              <a:t>        OR SINGLE USE TABLEWARE</a:t>
            </a:r>
          </a:p>
        </p:txBody>
      </p:sp>
    </p:spTree>
    <p:extLst>
      <p:ext uri="{BB962C8B-B14F-4D97-AF65-F5344CB8AC3E}">
        <p14:creationId xmlns:p14="http://schemas.microsoft.com/office/powerpoint/2010/main" val="2467440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C46D03FA-A000-4D5B-8C37-04A323BBCD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79" y="-501040"/>
            <a:ext cx="10746641" cy="6488481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5E2AF73E-A343-4322-9B3A-DA4D345905D6}"/>
              </a:ext>
            </a:extLst>
          </p:cNvPr>
          <p:cNvSpPr txBox="1"/>
          <p:nvPr/>
        </p:nvSpPr>
        <p:spPr>
          <a:xfrm>
            <a:off x="914400" y="2091847"/>
            <a:ext cx="1037155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WE STARTED HERE WITH THE PROMISE OF THE GOVERNMENT TO BE ABLE TO PRACTISE PALUDICULTURE IN A PEAT-REWETTINGE AREA</a:t>
            </a:r>
          </a:p>
          <a:p>
            <a:endParaRPr lang="en-GB" sz="2800" dirty="0">
              <a:solidFill>
                <a:schemeClr val="bg1"/>
              </a:solidFill>
            </a:endParaRPr>
          </a:p>
          <a:p>
            <a:r>
              <a:rPr lang="en-GB" sz="2800" dirty="0">
                <a:solidFill>
                  <a:schemeClr val="bg1"/>
                </a:solidFill>
              </a:rPr>
              <a:t>BUT OVERNIGHT THE PROMISE WAS TAKEN BACK AND THE EAREA WAS A ECOLOGICAL Nordstream 2 compensation ( without any additional effect on nature or biodicersity……</a:t>
            </a:r>
          </a:p>
        </p:txBody>
      </p:sp>
    </p:spTree>
    <p:extLst>
      <p:ext uri="{BB962C8B-B14F-4D97-AF65-F5344CB8AC3E}">
        <p14:creationId xmlns:p14="http://schemas.microsoft.com/office/powerpoint/2010/main" val="395613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2B00A450-8248-4C09-A639-5A18D01E0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252" y="-324110"/>
            <a:ext cx="11227496" cy="6315466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53D4F330-9552-4999-B4B5-6E642EF242DA}"/>
              </a:ext>
            </a:extLst>
          </p:cNvPr>
          <p:cNvSpPr txBox="1"/>
          <p:nvPr/>
        </p:nvSpPr>
        <p:spPr>
          <a:xfrm>
            <a:off x="0" y="5511452"/>
            <a:ext cx="12062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SO A NEXT OPPORTUNITY WITH THE CITY OF AMSTERDAM WHO WANTED TO TAKE THE LEAD </a:t>
            </a:r>
          </a:p>
        </p:txBody>
      </p:sp>
    </p:spTree>
    <p:extLst>
      <p:ext uri="{BB962C8B-B14F-4D97-AF65-F5344CB8AC3E}">
        <p14:creationId xmlns:p14="http://schemas.microsoft.com/office/powerpoint/2010/main" val="725774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BD698732-1936-4575-8522-288EC6207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572" y="-115083"/>
            <a:ext cx="11415387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232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3">
            <a:extLst>
              <a:ext uri="{FF2B5EF4-FFF2-40B4-BE49-F238E27FC236}">
                <a16:creationId xmlns:a16="http://schemas.microsoft.com/office/drawing/2014/main" id="{AE8CC791-C965-4A65-B6F8-9B91482207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240230D-DD4A-4F01-BB5D-CDB347C42F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74421"/>
            <a:ext cx="12221227" cy="697494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8834BFB-74D5-4AFF-8C45-425853EF8F6B}"/>
              </a:ext>
            </a:extLst>
          </p:cNvPr>
          <p:cNvSpPr txBox="1"/>
          <p:nvPr/>
        </p:nvSpPr>
        <p:spPr>
          <a:xfrm>
            <a:off x="0" y="87930"/>
            <a:ext cx="120124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OVERAL PROBLEM FOR A PARIDIGMA CHANGE FROM DRAINED TO REWETTED PEAT:</a:t>
            </a:r>
          </a:p>
          <a:p>
            <a:endParaRPr lang="en-GB" sz="2400" b="1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en-GB" sz="2400" b="1" dirty="0">
                <a:solidFill>
                  <a:schemeClr val="bg1"/>
                </a:solidFill>
              </a:rPr>
              <a:t>NO FADING OUT OF GAP SUBVENTIONS ON DRAINED PEAT(we pay for the emitted carbon)</a:t>
            </a:r>
          </a:p>
          <a:p>
            <a:pPr marL="342900" indent="-342900">
              <a:buFontTx/>
              <a:buChar char="-"/>
            </a:pPr>
            <a:r>
              <a:rPr lang="en-GB" sz="2400" b="1" dirty="0">
                <a:solidFill>
                  <a:schemeClr val="bg1"/>
                </a:solidFill>
              </a:rPr>
              <a:t>DEPRECIATION/LOS OF VALUE 90% emitting peat 50.000 € per hectare , rewetted carbon stock only 5.000  €</a:t>
            </a:r>
          </a:p>
          <a:p>
            <a:pPr marL="342900" indent="-342900">
              <a:buFontTx/>
              <a:buChar char="-"/>
            </a:pPr>
            <a:r>
              <a:rPr lang="en-GB" sz="2400" b="1" dirty="0">
                <a:solidFill>
                  <a:schemeClr val="bg1"/>
                </a:solidFill>
              </a:rPr>
              <a:t>NO PAYMENT SCHEMES FOR WET BIODIVERSITY</a:t>
            </a:r>
          </a:p>
          <a:p>
            <a:pPr marL="342900" indent="-342900">
              <a:buFontTx/>
              <a:buChar char="-"/>
            </a:pPr>
            <a:r>
              <a:rPr lang="en-GB" sz="2400" b="1" dirty="0">
                <a:solidFill>
                  <a:schemeClr val="bg1"/>
                </a:solidFill>
              </a:rPr>
              <a:t>NO PAYMENT FOR WATERETENTION AND WATERFILTRATION</a:t>
            </a:r>
          </a:p>
          <a:p>
            <a:pPr marL="342900" indent="-342900">
              <a:buFontTx/>
              <a:buChar char="-"/>
            </a:pPr>
            <a:r>
              <a:rPr lang="en-GB" sz="2400" b="1" dirty="0">
                <a:solidFill>
                  <a:schemeClr val="bg1"/>
                </a:solidFill>
              </a:rPr>
              <a:t>NO REAL KICKOFF-STRCUTURE TO START THE BIOBASED CIRCULAR ECONOMY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298B08B-51BD-4F39-92FF-6069738CDD1D}"/>
              </a:ext>
            </a:extLst>
          </p:cNvPr>
          <p:cNvSpPr txBox="1"/>
          <p:nvPr/>
        </p:nvSpPr>
        <p:spPr>
          <a:xfrm>
            <a:off x="237995" y="5511452"/>
            <a:ext cx="1183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CONTACT                                                                                                                                 ALDERT@WETLANDPRODUCTS.COM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035E66D-1117-4706-8F8C-D255479F525B}"/>
              </a:ext>
            </a:extLst>
          </p:cNvPr>
          <p:cNvSpPr txBox="1"/>
          <p:nvPr/>
        </p:nvSpPr>
        <p:spPr>
          <a:xfrm>
            <a:off x="237995" y="3429000"/>
            <a:ext cx="1117321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i="1" dirty="0">
                <a:solidFill>
                  <a:schemeClr val="bg1"/>
                </a:solidFill>
              </a:rPr>
              <a:t>                      </a:t>
            </a:r>
          </a:p>
          <a:p>
            <a:r>
              <a:rPr lang="en-GB" sz="4400" i="1" dirty="0">
                <a:solidFill>
                  <a:schemeClr val="bg1"/>
                </a:solidFill>
              </a:rPr>
              <a:t>                         </a:t>
            </a:r>
            <a:r>
              <a:rPr lang="en-GB" sz="6600" i="1" dirty="0">
                <a:solidFill>
                  <a:schemeClr val="bg1"/>
                </a:solidFill>
              </a:rPr>
              <a:t>SO LETS TALK</a:t>
            </a:r>
          </a:p>
        </p:txBody>
      </p:sp>
    </p:spTree>
    <p:extLst>
      <p:ext uri="{BB962C8B-B14F-4D97-AF65-F5344CB8AC3E}">
        <p14:creationId xmlns:p14="http://schemas.microsoft.com/office/powerpoint/2010/main" val="3035876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>
            <a:extLst>
              <a:ext uri="{FF2B5EF4-FFF2-40B4-BE49-F238E27FC236}">
                <a16:creationId xmlns:a16="http://schemas.microsoft.com/office/drawing/2014/main" id="{697DF18F-EBED-864A-BCE4-6F33F019D80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550987"/>
            <a:ext cx="12192000" cy="1470025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GB" sz="15000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265234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90958748-EBD3-4A80-B6E3-E679DECC95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2848"/>
            <a:ext cx="12191999" cy="6843231"/>
          </a:xfrm>
          <a:prstGeom prst="rect">
            <a:avLst/>
          </a:prstGeom>
        </p:spPr>
      </p:pic>
      <p:sp>
        <p:nvSpPr>
          <p:cNvPr id="7" name="Rectangle 23">
            <a:extLst>
              <a:ext uri="{FF2B5EF4-FFF2-40B4-BE49-F238E27FC236}">
                <a16:creationId xmlns:a16="http://schemas.microsoft.com/office/drawing/2014/main" id="{753B2CBA-ABE8-C845-97DC-6F8EAA211F1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-1" y="1958975"/>
            <a:ext cx="12192000" cy="1893834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GB" sz="7300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FARMING FOR FIBER AND FUTURE</a:t>
            </a:r>
            <a:r>
              <a:rPr lang="en-GB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/>
            </a:r>
            <a:br>
              <a:rPr lang="en-GB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</a:br>
            <a:r>
              <a:rPr lang="en-GB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carbon-wise productive use of</a:t>
            </a:r>
            <a:br>
              <a:rPr lang="en-GB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</a:br>
            <a:r>
              <a:rPr lang="en-GB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rewetted peatlands</a:t>
            </a:r>
          </a:p>
        </p:txBody>
      </p:sp>
      <p:sp>
        <p:nvSpPr>
          <p:cNvPr id="8" name="Rectangle 24">
            <a:extLst>
              <a:ext uri="{FF2B5EF4-FFF2-40B4-BE49-F238E27FC236}">
                <a16:creationId xmlns:a16="http://schemas.microsoft.com/office/drawing/2014/main" id="{894684EF-AB3F-DE41-9ED7-C7AD43394B1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1671143"/>
            <a:ext cx="12192000" cy="1066800"/>
          </a:xfrm>
        </p:spPr>
        <p:txBody>
          <a:bodyPr>
            <a:normAutofit/>
          </a:bodyPr>
          <a:lstStyle/>
          <a:p>
            <a:pPr eaLnBrk="1" hangingPunct="1"/>
            <a:endParaRPr lang="en-GB" sz="2800" dirty="0">
              <a:solidFill>
                <a:srgbClr val="485F43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  <a:p>
            <a:pPr eaLnBrk="1" hangingPunct="1"/>
            <a:endParaRPr lang="en-GB" sz="2800" dirty="0">
              <a:solidFill>
                <a:srgbClr val="485F43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  <a:p>
            <a:pPr eaLnBrk="1" hangingPunct="1"/>
            <a:endParaRPr lang="en-GB" sz="2800" dirty="0">
              <a:solidFill>
                <a:srgbClr val="485F43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  <a:p>
            <a:pPr eaLnBrk="1" hangingPunct="1"/>
            <a:endParaRPr lang="en-GB" sz="4000" dirty="0">
              <a:solidFill>
                <a:srgbClr val="485F43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  <a:p>
            <a:pPr eaLnBrk="1" hangingPunct="1"/>
            <a:endParaRPr lang="en-GB" sz="2800" dirty="0">
              <a:solidFill>
                <a:srgbClr val="485F43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D22CFA5-877C-43DB-A23C-EBEB9F4F27B3}"/>
              </a:ext>
            </a:extLst>
          </p:cNvPr>
          <p:cNvSpPr txBox="1"/>
          <p:nvPr/>
        </p:nvSpPr>
        <p:spPr>
          <a:xfrm>
            <a:off x="87682" y="5611660"/>
            <a:ext cx="12104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Bookman Old Style" panose="02050604050505020204" pitchFamily="18" charset="0"/>
              </a:rPr>
              <a:t>WETLAND PRODUCTS FOUNDATION                                                                  BRUSSEL 16 JUNE 2022 </a:t>
            </a:r>
          </a:p>
        </p:txBody>
      </p:sp>
    </p:spTree>
    <p:extLst>
      <p:ext uri="{BB962C8B-B14F-4D97-AF65-F5344CB8AC3E}">
        <p14:creationId xmlns:p14="http://schemas.microsoft.com/office/powerpoint/2010/main" val="4057265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6D0D35E3-4064-4D9F-88ED-5DA6473F7C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655" y="0"/>
            <a:ext cx="8642959" cy="5994992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F90A35A4-88D8-4742-B187-1650CF2D79DF}"/>
              </a:ext>
            </a:extLst>
          </p:cNvPr>
          <p:cNvSpPr/>
          <p:nvPr/>
        </p:nvSpPr>
        <p:spPr>
          <a:xfrm>
            <a:off x="1277655" y="4572000"/>
            <a:ext cx="107702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Peatlands and organic soils in the European Union:  </a:t>
            </a:r>
          </a:p>
          <a:p>
            <a:r>
              <a:rPr lang="en-US" b="1" dirty="0"/>
              <a:t>The EU is globally the second largest emitter of greenhouse gases from drained peatlands </a:t>
            </a:r>
          </a:p>
          <a:p>
            <a:r>
              <a:rPr lang="en-US" b="1" dirty="0"/>
              <a:t>(220 Mt CO2/year = 15 % of total global peatland CO2 emissions).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068546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3">
            <a:extLst>
              <a:ext uri="{FF2B5EF4-FFF2-40B4-BE49-F238E27FC236}">
                <a16:creationId xmlns:a16="http://schemas.microsoft.com/office/drawing/2014/main" id="{AE8CC791-C965-4A65-B6F8-9B91482207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AB4BF56-C361-43EA-A18F-5BF6CBAC35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408" y="-294362"/>
            <a:ext cx="11077184" cy="631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00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48810022-A729-438C-81E6-BD76A2F502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693" y="0"/>
            <a:ext cx="7199307" cy="6003773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2A554F5-84E4-48C3-B0F6-ED9B8AF2D6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519" y="-1"/>
            <a:ext cx="6346519" cy="6003774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7393EEC4-1F0B-46DF-81C9-B6DD4E741221}"/>
              </a:ext>
            </a:extLst>
          </p:cNvPr>
          <p:cNvSpPr txBox="1"/>
          <p:nvPr/>
        </p:nvSpPr>
        <p:spPr>
          <a:xfrm>
            <a:off x="6288066" y="5523978"/>
            <a:ext cx="5599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Fresh peat moss harvest Germany</a:t>
            </a:r>
          </a:p>
        </p:txBody>
      </p:sp>
    </p:spTree>
    <p:extLst>
      <p:ext uri="{BB962C8B-B14F-4D97-AF65-F5344CB8AC3E}">
        <p14:creationId xmlns:p14="http://schemas.microsoft.com/office/powerpoint/2010/main" val="169008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3">
            <a:extLst>
              <a:ext uri="{FF2B5EF4-FFF2-40B4-BE49-F238E27FC236}">
                <a16:creationId xmlns:a16="http://schemas.microsoft.com/office/drawing/2014/main" id="{AE8CC791-C965-4A65-B6F8-9B91482207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5EAEC62-5979-4152-9D82-D0BBB1FA9C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36312"/>
            <a:ext cx="12192000" cy="8420622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9EE3C53-429A-474D-9FE2-B58A4F1EB7CA}"/>
              </a:ext>
            </a:extLst>
          </p:cNvPr>
          <p:cNvSpPr txBox="1"/>
          <p:nvPr/>
        </p:nvSpPr>
        <p:spPr>
          <a:xfrm>
            <a:off x="0" y="4058433"/>
            <a:ext cx="121919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DRAINED PEATLANDS IN NORTHERN GERMANY EMITTING UP TO 15 TONS CO2</a:t>
            </a:r>
          </a:p>
          <a:p>
            <a:r>
              <a:rPr lang="en-GB" sz="2800" b="1" dirty="0"/>
              <a:t>LOW  BIODIVERSITY  AND INFRASTRUCTURAL DAMAGE (Soil Subsidence)</a:t>
            </a:r>
          </a:p>
          <a:p>
            <a:r>
              <a:rPr lang="en-GB" sz="2800" b="1" dirty="0"/>
              <a:t>HEAVY NUTRIENT LOAD ( imported manure)</a:t>
            </a:r>
          </a:p>
          <a:p>
            <a:r>
              <a:rPr lang="en-GB" sz="2800" b="1" dirty="0"/>
              <a:t>GRASS HARVEST FOR BIOGAS…….....but that’s no bio when from drained Peat!  </a:t>
            </a:r>
          </a:p>
        </p:txBody>
      </p:sp>
    </p:spTree>
    <p:extLst>
      <p:ext uri="{BB962C8B-B14F-4D97-AF65-F5344CB8AC3E}">
        <p14:creationId xmlns:p14="http://schemas.microsoft.com/office/powerpoint/2010/main" val="2174266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A977C3D0-94D1-4763-AA9B-63F3412F88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74421"/>
            <a:ext cx="12221227" cy="6974945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A418AC8D-1E8A-4FC1-BE64-F79A81412ED7}"/>
              </a:ext>
            </a:extLst>
          </p:cNvPr>
          <p:cNvSpPr/>
          <p:nvPr/>
        </p:nvSpPr>
        <p:spPr>
          <a:xfrm>
            <a:off x="513566" y="0"/>
            <a:ext cx="1119409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6000" b="1" dirty="0">
                <a:solidFill>
                  <a:schemeClr val="bg1"/>
                </a:solidFill>
              </a:rPr>
              <a:t>EU nature restoration targets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capture and store carbon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prevent and reduce the impact of natural disasters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deliver further benefits, such as soil health and pollination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improve knowledge and monitoring of ecosystems and their services</a:t>
            </a:r>
            <a:endParaRPr lang="en-US" sz="360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90675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CA9E5B0-630D-43EE-9F59-58C3DA7F8D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2774" y="-639819"/>
            <a:ext cx="9525000" cy="535686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F8A6148-17A9-4FA2-8F7A-E3417135AE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4890" y="-876821"/>
            <a:ext cx="38571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008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3">
            <a:extLst>
              <a:ext uri="{FF2B5EF4-FFF2-40B4-BE49-F238E27FC236}">
                <a16:creationId xmlns:a16="http://schemas.microsoft.com/office/drawing/2014/main" id="{AE8CC791-C965-4A65-B6F8-9B91482207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8F588297-2828-4F0F-9B9F-774DC11AF9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923" y="-500259"/>
            <a:ext cx="11624153" cy="653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374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247</Words>
  <Application>Microsoft Office PowerPoint</Application>
  <PresentationFormat>Widescreen</PresentationFormat>
  <Paragraphs>39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Bookman Old Style</vt:lpstr>
      <vt:lpstr>Calibri</vt:lpstr>
      <vt:lpstr>Calibri Light</vt:lpstr>
      <vt:lpstr>Circular Std Black Italic</vt:lpstr>
      <vt:lpstr>EC Square Sans Pro</vt:lpstr>
      <vt:lpstr>Office Theme</vt:lpstr>
      <vt:lpstr>PowerPoint Presentation</vt:lpstr>
      <vt:lpstr>FARMING FOR FIBER AND FUTURE carbon-wise productive use of rewetted peatlands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Valentina Corvi</dc:creator>
  <cp:lastModifiedBy>Anna</cp:lastModifiedBy>
  <cp:revision>89</cp:revision>
  <dcterms:created xsi:type="dcterms:W3CDTF">2016-11-14T13:56:45Z</dcterms:created>
  <dcterms:modified xsi:type="dcterms:W3CDTF">2022-06-13T20:46:05Z</dcterms:modified>
</cp:coreProperties>
</file>