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5" roundtripDataSignature="AMtx7mhS2xSXO8P2fHzMp7yQPGAMJKH1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/>
              <a:t>Logo Interreg ATCZ</a:t>
            </a:r>
            <a:endParaRPr/>
          </a:p>
        </p:txBody>
      </p:sp>
      <p:sp>
        <p:nvSpPr>
          <p:cNvPr id="119" name="Google Shape;11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9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22.png"/><Relationship Id="rId5" Type="http://schemas.openxmlformats.org/officeDocument/2006/relationships/image" Target="../media/image5.jpg"/><Relationship Id="rId6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5.png"/><Relationship Id="rId5" Type="http://schemas.openxmlformats.org/officeDocument/2006/relationships/image" Target="../media/image19.png"/><Relationship Id="rId6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8.jpg"/><Relationship Id="rId5" Type="http://schemas.openxmlformats.org/officeDocument/2006/relationships/image" Target="../media/image4.jpg"/><Relationship Id="rId6" Type="http://schemas.openxmlformats.org/officeDocument/2006/relationships/image" Target="../media/image2.jpg"/><Relationship Id="rId7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5" Type="http://schemas.openxmlformats.org/officeDocument/2006/relationships/image" Target="../media/image20.png"/><Relationship Id="rId6" Type="http://schemas.openxmlformats.org/officeDocument/2006/relationships/image" Target="../media/image23.png"/><Relationship Id="rId7" Type="http://schemas.openxmlformats.org/officeDocument/2006/relationships/image" Target="../media/image27.jpg"/><Relationship Id="rId8" Type="http://schemas.openxmlformats.org/officeDocument/2006/relationships/image" Target="../media/image2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>
            <p:ph type="ctrTitle"/>
          </p:nvPr>
        </p:nvSpPr>
        <p:spPr>
          <a:xfrm>
            <a:off x="0" y="-84083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z="4400">
                <a:latin typeface="Arial"/>
                <a:ea typeface="Arial"/>
                <a:cs typeface="Arial"/>
                <a:sym typeface="Arial"/>
              </a:rPr>
              <a:t>Healthacross initiative</a:t>
            </a:r>
            <a:endParaRPr sz="4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"/>
          <p:cNvSpPr txBox="1"/>
          <p:nvPr>
            <p:ph idx="1" type="subTitle"/>
          </p:nvPr>
        </p:nvSpPr>
        <p:spPr>
          <a:xfrm>
            <a:off x="0" y="1671143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Making cross-border healthcare happen.</a:t>
            </a:r>
            <a:endParaRPr sz="28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i="1" lang="it-IT" sz="2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Insights from Lower Austria</a:t>
            </a:r>
            <a:endParaRPr i="1" sz="28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1661323" y="4434292"/>
            <a:ext cx="607633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it-IT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Winkler MA</a:t>
            </a:r>
            <a:endParaRPr i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Manager @ Healthacross initiative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it-IT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Agency of Lower Austria</a:t>
            </a:r>
            <a:endParaRPr i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Lower Austria</a:t>
            </a:r>
            <a:endParaRPr sz="4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Where are we? </a:t>
            </a:r>
            <a:endParaRPr sz="30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/>
          <p:nvPr/>
        </p:nvSpPr>
        <p:spPr>
          <a:xfrm>
            <a:off x="373117" y="2550816"/>
            <a:ext cx="11552183" cy="2419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06382" y="2057399"/>
            <a:ext cx="4251666" cy="3621487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3"/>
          <p:cNvSpPr/>
          <p:nvPr/>
        </p:nvSpPr>
        <p:spPr>
          <a:xfrm>
            <a:off x="5866022" y="2322786"/>
            <a:ext cx="4959634" cy="30269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3"/>
          <p:cNvSpPr/>
          <p:nvPr/>
        </p:nvSpPr>
        <p:spPr>
          <a:xfrm>
            <a:off x="6149208" y="2658447"/>
            <a:ext cx="4274887" cy="241939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74322" y="191999"/>
            <a:ext cx="1950978" cy="15377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"/>
          <p:cNvSpPr txBox="1"/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Health Agency of Lower Austria</a:t>
            </a:r>
            <a:endParaRPr sz="4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"/>
          <p:cNvSpPr txBox="1"/>
          <p:nvPr/>
        </p:nvSpPr>
        <p:spPr>
          <a:xfrm>
            <a:off x="220717" y="1523999"/>
            <a:ext cx="10555438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Cross-border healthcare - why do we care?</a:t>
            </a:r>
            <a:endParaRPr sz="30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4"/>
          <p:cNvSpPr txBox="1"/>
          <p:nvPr/>
        </p:nvSpPr>
        <p:spPr>
          <a:xfrm>
            <a:off x="373125" y="2160225"/>
            <a:ext cx="7947000" cy="28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Umbrella organization for all 27 hospitals and 50 nursing/disabled care centers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Institution under public law with legal personality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Hospitals and care centers are 100 per cent owned by Lower Austria </a:t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roughly 27.000 employees (biggest employer in the region)</a:t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🡲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414 km internal border to Czechia, Slovakia and in close proximity Hungary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1" i="1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equal access to quality healthcare services close to home</a:t>
            </a: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22999" y="526967"/>
            <a:ext cx="2104651" cy="855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49567" y="4095633"/>
            <a:ext cx="3492000" cy="1673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39954" y="1597635"/>
            <a:ext cx="3492000" cy="2325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"/>
          <p:cNvSpPr txBox="1"/>
          <p:nvPr/>
        </p:nvSpPr>
        <p:spPr>
          <a:xfrm>
            <a:off x="231556" y="1314151"/>
            <a:ext cx="11329987" cy="2070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b="0" i="0" lang="it-IT" sz="30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Healthacross for Future</a:t>
            </a:r>
            <a:endParaRPr b="1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Lower Austria / South Bohemia</a:t>
            </a:r>
            <a:endParaRPr b="1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‘Devided city’ of Gmünd/České Velenice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1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Pillars</a:t>
            </a:r>
            <a:endParaRPr b="1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Cross-border healthcare in the hospital of Gmünd 🡲 in- &amp; outpatient treatment</a:t>
            </a:r>
            <a:endParaRPr b="0" i="0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Cross-border primary healthcare centre 🡲 analysis, planning &amp; approval</a:t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77049" y="1062215"/>
            <a:ext cx="3668110" cy="1663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00932" y="4474682"/>
            <a:ext cx="3739105" cy="2083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74147" y="4474681"/>
            <a:ext cx="3763349" cy="2083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"/>
          <p:cNvSpPr txBox="1"/>
          <p:nvPr>
            <p:ph idx="1" type="subTitle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None/>
            </a:pPr>
            <a:r>
              <a:rPr b="0" i="0" lang="it-IT" sz="3000" u="none" cap="none" strike="noStrike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Primary Healthcare Centre Gmünd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0" i="0" lang="it-IT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Financed via Austrian Rural Development Programme 2014 to 2020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i="0" lang="it-IT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„Healthacross Med Gmünd“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6"/>
          <p:cNvPicPr preferRelativeResize="0"/>
          <p:nvPr/>
        </p:nvPicPr>
        <p:blipFill rotWithShape="1">
          <a:blip r:embed="rId4">
            <a:alphaModFix/>
          </a:blip>
          <a:srcRect b="49793" l="0" r="0" t="0"/>
          <a:stretch/>
        </p:blipFill>
        <p:spPr>
          <a:xfrm>
            <a:off x="8080484" y="1314151"/>
            <a:ext cx="3162300" cy="1058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6"/>
          <p:cNvPicPr preferRelativeResize="0"/>
          <p:nvPr/>
        </p:nvPicPr>
        <p:blipFill rotWithShape="1">
          <a:blip r:embed="rId5">
            <a:alphaModFix/>
          </a:blip>
          <a:srcRect b="25753" l="0" r="0" t="0"/>
          <a:stretch/>
        </p:blipFill>
        <p:spPr>
          <a:xfrm>
            <a:off x="444421" y="3968243"/>
            <a:ext cx="4148600" cy="2054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24325" y="3968243"/>
            <a:ext cx="3118459" cy="2080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97768" y="3968243"/>
            <a:ext cx="3121809" cy="2082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 txBox="1"/>
          <p:nvPr/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b="0" i="0" lang="it-IT" sz="30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Healthacross initiative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Improve the quality of life for citizens living in border regions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Equal access to healthcare services close to home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 regional economic effects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How?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Implementing innovative projects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Active member of European / International Health Networks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0" name="Google Shape;140;p7"/>
          <p:cNvGrpSpPr/>
          <p:nvPr/>
        </p:nvGrpSpPr>
        <p:grpSpPr>
          <a:xfrm>
            <a:off x="3776699" y="5471415"/>
            <a:ext cx="2540534" cy="813629"/>
            <a:chOff x="0" y="0"/>
            <a:chExt cx="2056130" cy="658495"/>
          </a:xfrm>
        </p:grpSpPr>
        <p:pic>
          <p:nvPicPr>
            <p:cNvPr id="141" name="Google Shape;141;p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0"/>
              <a:ext cx="1403350" cy="6584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7"/>
            <p:cNvPicPr preferRelativeResize="0"/>
            <p:nvPr/>
          </p:nvPicPr>
          <p:blipFill rotWithShape="1">
            <a:blip r:embed="rId5">
              <a:alphaModFix/>
            </a:blip>
            <a:srcRect b="4457" l="8382" r="0" t="0"/>
            <a:stretch/>
          </p:blipFill>
          <p:spPr>
            <a:xfrm>
              <a:off x="1460500" y="38100"/>
              <a:ext cx="595630" cy="584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3" name="Google Shape;143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91102" y="5617470"/>
            <a:ext cx="2077872" cy="538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83643" y="5432054"/>
            <a:ext cx="1759838" cy="80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8">
            <a:alphaModFix/>
          </a:blip>
          <a:srcRect b="87974" l="6367" r="60908" t="3007"/>
          <a:stretch/>
        </p:blipFill>
        <p:spPr>
          <a:xfrm>
            <a:off x="9051206" y="5501816"/>
            <a:ext cx="1920264" cy="748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610565" y="1314151"/>
            <a:ext cx="1950978" cy="15377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 txBox="1"/>
          <p:nvPr/>
        </p:nvSpPr>
        <p:spPr>
          <a:xfrm>
            <a:off x="231556" y="1314151"/>
            <a:ext cx="11728888" cy="57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8"/>
          <p:cNvSpPr txBox="1"/>
          <p:nvPr/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b="0" i="0" lang="it-IT" sz="30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Cross-border healthcare</a:t>
            </a:r>
            <a:endParaRPr b="0" i="0" sz="30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Food for thought</a:t>
            </a:r>
            <a:endParaRPr b="1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Border areas are home of 30% of the European population - 150 million citizens respectively.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EU with its immediate neighbours from the EFTA Association counts 40 internal land borders.</a:t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Differences in legislation: In federal EU MS regions are responsible for managing and organizing healthcare systems.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it-IT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«Wish it, dream it, do it!»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"/>
          <p:cNvSpPr txBox="1"/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2016-11-14T13:56:45Z</dcterms:created>
  <dc:creator>Valentina Corvi</dc:creator>
</cp:coreProperties>
</file>