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 id="2147483708" r:id="rId4"/>
  </p:sldMasterIdLst>
  <p:notesMasterIdLst>
    <p:notesMasterId r:id="rId40"/>
  </p:notesMasterIdLst>
  <p:sldIdLst>
    <p:sldId id="299" r:id="rId5"/>
    <p:sldId id="291" r:id="rId6"/>
    <p:sldId id="302" r:id="rId7"/>
    <p:sldId id="303" r:id="rId8"/>
    <p:sldId id="304" r:id="rId9"/>
    <p:sldId id="305" r:id="rId10"/>
    <p:sldId id="306" r:id="rId11"/>
    <p:sldId id="307" r:id="rId12"/>
    <p:sldId id="308" r:id="rId13"/>
    <p:sldId id="309" r:id="rId14"/>
    <p:sldId id="310" r:id="rId15"/>
    <p:sldId id="311" r:id="rId16"/>
    <p:sldId id="274" r:id="rId17"/>
    <p:sldId id="275" r:id="rId18"/>
    <p:sldId id="276" r:id="rId19"/>
    <p:sldId id="277" r:id="rId20"/>
    <p:sldId id="278" r:id="rId21"/>
    <p:sldId id="279" r:id="rId22"/>
    <p:sldId id="280" r:id="rId23"/>
    <p:sldId id="281" r:id="rId24"/>
    <p:sldId id="283" r:id="rId25"/>
    <p:sldId id="284" r:id="rId26"/>
    <p:sldId id="285" r:id="rId27"/>
    <p:sldId id="286" r:id="rId28"/>
    <p:sldId id="287" r:id="rId29"/>
    <p:sldId id="288" r:id="rId30"/>
    <p:sldId id="289" r:id="rId31"/>
    <p:sldId id="300" r:id="rId32"/>
    <p:sldId id="292" r:id="rId33"/>
    <p:sldId id="293" r:id="rId34"/>
    <p:sldId id="294" r:id="rId35"/>
    <p:sldId id="295" r:id="rId36"/>
    <p:sldId id="296" r:id="rId37"/>
    <p:sldId id="297" r:id="rId38"/>
    <p:sldId id="298" r:id="rId3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5F43"/>
    <a:srgbClr val="E0255A"/>
    <a:srgbClr val="681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153"/>
    <p:restoredTop sz="94694"/>
  </p:normalViewPr>
  <p:slideViewPr>
    <p:cSldViewPr snapToGrid="0">
      <p:cViewPr varScale="1">
        <p:scale>
          <a:sx n="65" d="100"/>
          <a:sy n="65" d="100"/>
        </p:scale>
        <p:origin x="372" y="40"/>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AF1499-360A-43DC-83BA-9CC51B1A4733}" type="datetimeFigureOut">
              <a:rPr lang="fr-BE" smtClean="0"/>
              <a:t>14-06-22</a:t>
            </a:fld>
            <a:endParaRPr lang="fr-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13F67-51C8-4CFB-9E3C-6CC6536DE695}" type="slidenum">
              <a:rPr lang="fr-BE" smtClean="0"/>
              <a:t>‹#›</a:t>
            </a:fld>
            <a:endParaRPr lang="fr-BE"/>
          </a:p>
        </p:txBody>
      </p:sp>
    </p:spTree>
    <p:extLst>
      <p:ext uri="{BB962C8B-B14F-4D97-AF65-F5344CB8AC3E}">
        <p14:creationId xmlns:p14="http://schemas.microsoft.com/office/powerpoint/2010/main" val="2371198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4591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6863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 name="Google Shape;9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971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 name="Google Shape;10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0936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it-IT"/>
              <a:t>Logo Interreg ATCZ</a:t>
            </a:r>
            <a:endParaRPr/>
          </a:p>
        </p:txBody>
      </p:sp>
      <p:sp>
        <p:nvSpPr>
          <p:cNvPr id="119" name="Google Shape;11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59551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3352906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 name="Google Shape;13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5634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9" name="Google Shape;14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87113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2878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42988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6867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26963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133eaacf4e0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 name="Google Shape;102;g133eaacf4e0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72411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 name="Google Shape;10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59174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4041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9475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 name="Google Shape;9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6659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 name="Google Shape;10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3952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Sportello solidale di prossimità</a:t>
            </a:r>
            <a:endParaRPr/>
          </a:p>
        </p:txBody>
      </p:sp>
      <p:sp>
        <p:nvSpPr>
          <p:cNvPr id="114" name="Google Shape;11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586416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83399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25027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 name="Google Shape;13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4132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 name="Google Shape;13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4902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1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19" name="Google Shape;1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20" name="Google Shape;2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9738018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76" name="Google Shape;7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77" name="Google Shape;7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3265447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2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82" name="Google Shape;8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83" name="Google Shape;8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34661842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1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19" name="Google Shape;1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20" name="Google Shape;2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216532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25" name="Google Shape;25;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26" name="Google Shape;26;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2418786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7"/>
        <p:cNvGrpSpPr/>
        <p:nvPr/>
      </p:nvGrpSpPr>
      <p:grpSpPr>
        <a:xfrm>
          <a:off x="0" y="0"/>
          <a:ext cx="0" cy="0"/>
          <a:chOff x="0" y="0"/>
          <a:chExt cx="0" cy="0"/>
        </a:xfrm>
      </p:grpSpPr>
      <p:sp>
        <p:nvSpPr>
          <p:cNvPr id="28" name="Google Shape;28;p1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31" name="Google Shape;31;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32" name="Google Shape;32;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809863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3"/>
        <p:cNvGrpSpPr/>
        <p:nvPr/>
      </p:nvGrpSpPr>
      <p:grpSpPr>
        <a:xfrm>
          <a:off x="0" y="0"/>
          <a:ext cx="0" cy="0"/>
          <a:chOff x="0" y="0"/>
          <a:chExt cx="0" cy="0"/>
        </a:xfrm>
      </p:grpSpPr>
      <p:sp>
        <p:nvSpPr>
          <p:cNvPr id="34" name="Google Shape;34;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38" name="Google Shape;38;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39" name="Google Shape;39;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2619583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1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47" name="Google Shape;47;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48" name="Google Shape;48;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3115988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52" name="Google Shape;52;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53" name="Google Shape;53;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916622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56" name="Google Shape;56;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57" name="Google Shape;57;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1071516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8"/>
        <p:cNvGrpSpPr/>
        <p:nvPr/>
      </p:nvGrpSpPr>
      <p:grpSpPr>
        <a:xfrm>
          <a:off x="0" y="0"/>
          <a:ext cx="0" cy="0"/>
          <a:chOff x="0" y="0"/>
          <a:chExt cx="0" cy="0"/>
        </a:xfrm>
      </p:grpSpPr>
      <p:sp>
        <p:nvSpPr>
          <p:cNvPr id="59" name="Google Shape;59;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63" name="Google Shape;63;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64" name="Google Shape;64;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1106937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25" name="Google Shape;25;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26" name="Google Shape;26;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1330470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5"/>
        <p:cNvGrpSpPr/>
        <p:nvPr/>
      </p:nvGrpSpPr>
      <p:grpSpPr>
        <a:xfrm>
          <a:off x="0" y="0"/>
          <a:ext cx="0" cy="0"/>
          <a:chOff x="0" y="0"/>
          <a:chExt cx="0" cy="0"/>
        </a:xfrm>
      </p:grpSpPr>
      <p:sp>
        <p:nvSpPr>
          <p:cNvPr id="66" name="Google Shape;66;p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9"/>
          <p:cNvSpPr>
            <a:spLocks noGrp="1"/>
          </p:cNvSpPr>
          <p:nvPr>
            <p:ph type="pic" idx="2"/>
          </p:nvPr>
        </p:nvSpPr>
        <p:spPr>
          <a:xfrm>
            <a:off x="5183188" y="987425"/>
            <a:ext cx="6172200" cy="4873625"/>
          </a:xfrm>
          <a:prstGeom prst="rect">
            <a:avLst/>
          </a:prstGeom>
          <a:noFill/>
          <a:ln>
            <a:noFill/>
          </a:ln>
        </p:spPr>
      </p:sp>
      <p:sp>
        <p:nvSpPr>
          <p:cNvPr id="68" name="Google Shape;68;p1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70" name="Google Shape;70;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71" name="Google Shape;71;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1718281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76" name="Google Shape;7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77" name="Google Shape;7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3042640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2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82" name="Google Shape;8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83" name="Google Shape;8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1078365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551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4660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53714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2668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9246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1030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9602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7"/>
        <p:cNvGrpSpPr/>
        <p:nvPr/>
      </p:nvGrpSpPr>
      <p:grpSpPr>
        <a:xfrm>
          <a:off x="0" y="0"/>
          <a:ext cx="0" cy="0"/>
          <a:chOff x="0" y="0"/>
          <a:chExt cx="0" cy="0"/>
        </a:xfrm>
      </p:grpSpPr>
      <p:sp>
        <p:nvSpPr>
          <p:cNvPr id="28" name="Google Shape;28;p1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31" name="Google Shape;31;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32" name="Google Shape;32;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3861619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3752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56246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4625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4905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99885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4992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92412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4682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84011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3317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3"/>
        <p:cNvGrpSpPr/>
        <p:nvPr/>
      </p:nvGrpSpPr>
      <p:grpSpPr>
        <a:xfrm>
          <a:off x="0" y="0"/>
          <a:ext cx="0" cy="0"/>
          <a:chOff x="0" y="0"/>
          <a:chExt cx="0" cy="0"/>
        </a:xfrm>
      </p:grpSpPr>
      <p:sp>
        <p:nvSpPr>
          <p:cNvPr id="34" name="Google Shape;34;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38" name="Google Shape;38;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39" name="Google Shape;39;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3674995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95536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65168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53912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3320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3927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1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47" name="Google Shape;47;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48" name="Google Shape;48;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6088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52" name="Google Shape;52;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53" name="Google Shape;53;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418757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56" name="Google Shape;56;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57" name="Google Shape;57;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616740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8"/>
        <p:cNvGrpSpPr/>
        <p:nvPr/>
      </p:nvGrpSpPr>
      <p:grpSpPr>
        <a:xfrm>
          <a:off x="0" y="0"/>
          <a:ext cx="0" cy="0"/>
          <a:chOff x="0" y="0"/>
          <a:chExt cx="0" cy="0"/>
        </a:xfrm>
      </p:grpSpPr>
      <p:sp>
        <p:nvSpPr>
          <p:cNvPr id="59" name="Google Shape;59;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63" name="Google Shape;63;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64" name="Google Shape;64;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141525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5"/>
        <p:cNvGrpSpPr/>
        <p:nvPr/>
      </p:nvGrpSpPr>
      <p:grpSpPr>
        <a:xfrm>
          <a:off x="0" y="0"/>
          <a:ext cx="0" cy="0"/>
          <a:chOff x="0" y="0"/>
          <a:chExt cx="0" cy="0"/>
        </a:xfrm>
      </p:grpSpPr>
      <p:sp>
        <p:nvSpPr>
          <p:cNvPr id="66" name="Google Shape;66;p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9"/>
          <p:cNvSpPr>
            <a:spLocks noGrp="1"/>
          </p:cNvSpPr>
          <p:nvPr>
            <p:ph type="pic" idx="2"/>
          </p:nvPr>
        </p:nvSpPr>
        <p:spPr>
          <a:xfrm>
            <a:off x="5183188" y="987425"/>
            <a:ext cx="6172200" cy="4873625"/>
          </a:xfrm>
          <a:prstGeom prst="rect">
            <a:avLst/>
          </a:prstGeom>
          <a:noFill/>
          <a:ln>
            <a:noFill/>
          </a:ln>
        </p:spPr>
      </p:sp>
      <p:sp>
        <p:nvSpPr>
          <p:cNvPr id="68" name="Google Shape;68;p1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70" name="Google Shape;70;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71" name="Google Shape;71;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3726380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13" name="Google Shape;13;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14" name="Google Shape;1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2129733421"/>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13" name="Google Shape;13;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
        <p:nvSpPr>
          <p:cNvPr id="14" name="Google Shape;1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3007606649"/>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059526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2714F18-5F8D-498B-B124-FADE0289FDE3}" type="datetimeFigureOut">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14-06-22</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16C90DD-8CF0-4AD8-8C87-4D113EF0A4FE}" type="slidenum">
              <a:rPr kumimoji="0" lang="fr-B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B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500179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hyperlink" Target="https://www.aim-mutual.org/wp-content/uploads/2020/11/ContextLT-vision-rural-areas_FINAL.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hyperlink" Target="https://mutualite-landes.fr/unite-mobile-de-soin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hyperlink" Target="https://www.projet-interesant.e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8.jp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2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3.png"/><Relationship Id="rId7" Type="http://schemas.openxmlformats.org/officeDocument/2006/relationships/image" Target="../media/image32.jp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adolfopaton@cepaim.org" TargetMode="External"/><Relationship Id="rId2" Type="http://schemas.openxmlformats.org/officeDocument/2006/relationships/image" Target="../media/image2.png"/><Relationship Id="rId1" Type="http://schemas.openxmlformats.org/officeDocument/2006/relationships/slideLayout" Target="../slideLayouts/slideLayout3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811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1" hasCustomPrompt="1"/>
          </p:nvPr>
        </p:nvSpPr>
        <p:spPr>
          <a:xfrm>
            <a:off x="849086" y="1856792"/>
            <a:ext cx="10914483" cy="4030824"/>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z="2800" b="1" u="sng" dirty="0" err="1">
                <a:solidFill>
                  <a:schemeClr val="tx1"/>
                </a:solidFill>
              </a:rPr>
              <a:t>For</a:t>
            </a:r>
            <a:r>
              <a:rPr lang="es-ES" sz="2800" b="1" u="sng" dirty="0">
                <a:solidFill>
                  <a:schemeClr val="tx1"/>
                </a:solidFill>
              </a:rPr>
              <a:t> local and </a:t>
            </a:r>
            <a:r>
              <a:rPr lang="es-ES" sz="2800" b="1" u="sng" dirty="0" err="1">
                <a:solidFill>
                  <a:schemeClr val="tx1"/>
                </a:solidFill>
              </a:rPr>
              <a:t>national</a:t>
            </a:r>
            <a:r>
              <a:rPr lang="es-ES" sz="2800" b="1" u="sng" dirty="0">
                <a:solidFill>
                  <a:schemeClr val="tx1"/>
                </a:solidFill>
              </a:rPr>
              <a:t> </a:t>
            </a:r>
            <a:r>
              <a:rPr lang="es-ES" sz="2800" b="1" u="sng" dirty="0" err="1">
                <a:solidFill>
                  <a:schemeClr val="tx1"/>
                </a:solidFill>
              </a:rPr>
              <a:t>policies</a:t>
            </a:r>
            <a:r>
              <a:rPr lang="es-ES" sz="2800" b="1" u="sng" dirty="0">
                <a:solidFill>
                  <a:schemeClr val="tx1"/>
                </a:solidFill>
              </a:rPr>
              <a:t> </a:t>
            </a:r>
            <a:r>
              <a:rPr lang="es-ES" sz="2800" b="1" u="sng" dirty="0" err="1">
                <a:solidFill>
                  <a:schemeClr val="tx1"/>
                </a:solidFill>
              </a:rPr>
              <a:t>of</a:t>
            </a:r>
            <a:r>
              <a:rPr lang="es-ES" sz="2800" b="1" u="sng" dirty="0">
                <a:solidFill>
                  <a:schemeClr val="tx1"/>
                </a:solidFill>
              </a:rPr>
              <a:t> </a:t>
            </a:r>
            <a:r>
              <a:rPr lang="es-ES" sz="2800" b="1" u="sng" dirty="0" err="1">
                <a:solidFill>
                  <a:schemeClr val="tx1"/>
                </a:solidFill>
              </a:rPr>
              <a:t>demographic</a:t>
            </a:r>
            <a:r>
              <a:rPr lang="es-ES" sz="2800" b="1" u="sng" dirty="0">
                <a:solidFill>
                  <a:schemeClr val="tx1"/>
                </a:solidFill>
              </a:rPr>
              <a:t> </a:t>
            </a:r>
            <a:r>
              <a:rPr lang="es-ES" sz="2800" b="1" u="sng" dirty="0" err="1">
                <a:solidFill>
                  <a:schemeClr val="tx1"/>
                </a:solidFill>
              </a:rPr>
              <a:t>challenge</a:t>
            </a:r>
            <a:r>
              <a:rPr lang="es-ES" sz="2800" b="1" u="sng" dirty="0">
                <a:solidFill>
                  <a:schemeClr val="tx1"/>
                </a:solidFill>
              </a:rPr>
              <a:t> and cultural </a:t>
            </a:r>
            <a:r>
              <a:rPr lang="es-ES" sz="2800" b="1" u="sng" dirty="0" err="1">
                <a:solidFill>
                  <a:schemeClr val="tx1"/>
                </a:solidFill>
              </a:rPr>
              <a:t>diversity</a:t>
            </a:r>
            <a:r>
              <a:rPr lang="es-ES" sz="2800" b="1" u="sng" dirty="0">
                <a:solidFill>
                  <a:schemeClr val="tx1"/>
                </a:solidFill>
              </a:rPr>
              <a:t> </a:t>
            </a:r>
            <a:r>
              <a:rPr lang="es-ES" sz="2800" b="1" u="sng" dirty="0" err="1">
                <a:solidFill>
                  <a:schemeClr val="tx1"/>
                </a:solidFill>
              </a:rPr>
              <a:t>management</a:t>
            </a:r>
            <a:r>
              <a:rPr lang="es-ES" sz="2800" b="1" u="sng" dirty="0">
                <a:solidFill>
                  <a:schemeClr val="tx1"/>
                </a:solidFill>
              </a:rPr>
              <a:t>:</a:t>
            </a:r>
          </a:p>
          <a:p>
            <a:pPr marL="457200" lvl="0" indent="-457200">
              <a:buFont typeface="Wingdings" panose="05000000000000000000" pitchFamily="2" charset="2"/>
              <a:buChar char="ü"/>
            </a:pPr>
            <a:endParaRPr lang="en-US" sz="1000" dirty="0">
              <a:solidFill>
                <a:schemeClr val="tx1"/>
              </a:solidFill>
            </a:endParaRPr>
          </a:p>
          <a:p>
            <a:pPr marL="457200" lvl="0" indent="-457200">
              <a:buFont typeface="Wingdings" panose="05000000000000000000" pitchFamily="2" charset="2"/>
              <a:buChar char="ü"/>
            </a:pPr>
            <a:r>
              <a:rPr lang="en-US" sz="2600" dirty="0">
                <a:solidFill>
                  <a:schemeClr val="tx1"/>
                </a:solidFill>
              </a:rPr>
              <a:t>Sira is an accurate tool to test whether country and regional policies really work in practice: strategies against depopulation and for the demographic challenge; strategies for refugees and international protection; migration policies; laws; etc. </a:t>
            </a:r>
          </a:p>
          <a:p>
            <a:pPr lvl="1" algn="just"/>
            <a:r>
              <a:rPr lang="en-US" sz="2600" dirty="0">
                <a:solidFill>
                  <a:schemeClr val="tx1"/>
                </a:solidFill>
                <a:latin typeface="Open Sans" charset="0"/>
              </a:rPr>
              <a:t>Do they really work in practice? </a:t>
            </a:r>
          </a:p>
          <a:p>
            <a:pPr lvl="1" algn="just"/>
            <a:r>
              <a:rPr lang="en-US" sz="2600" dirty="0">
                <a:solidFill>
                  <a:schemeClr val="tx1"/>
                </a:solidFill>
                <a:latin typeface="Open Sans" charset="0"/>
              </a:rPr>
              <a:t>Do they fit the circumstances of the people and the needs of the territories? </a:t>
            </a:r>
            <a:endParaRPr lang="it-IT" sz="2600" dirty="0">
              <a:solidFill>
                <a:schemeClr val="tx1"/>
              </a:solidFill>
              <a:latin typeface="Open Sans" charset="0"/>
            </a:endParaRPr>
          </a:p>
        </p:txBody>
      </p:sp>
      <p:sp>
        <p:nvSpPr>
          <p:cNvPr id="9" name="Rectangle 24">
            <a:extLst>
              <a:ext uri="{FF2B5EF4-FFF2-40B4-BE49-F238E27FC236}">
                <a16:creationId xmlns:a16="http://schemas.microsoft.com/office/drawing/2014/main" id="{A24C9366-0E26-5A4A-9B95-8D8906E7DE28}"/>
              </a:ext>
            </a:extLst>
          </p:cNvPr>
          <p:cNvSpPr txBox="1">
            <a:spLocks noChangeArrowheads="1"/>
          </p:cNvSpPr>
          <p:nvPr/>
        </p:nvSpPr>
        <p:spPr>
          <a:xfrm>
            <a:off x="220717" y="1237861"/>
            <a:ext cx="6622996" cy="52562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rPr>
              <a:t>Main positive impacts, so far:</a:t>
            </a:r>
            <a:endParaRPr kumimoji="0" lang="en-GB" sz="3200" b="1"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endParaRPr>
          </a:p>
        </p:txBody>
      </p:sp>
      <p:sp>
        <p:nvSpPr>
          <p:cNvPr id="7" name="Rectangle 23">
            <a:extLst>
              <a:ext uri="{FF2B5EF4-FFF2-40B4-BE49-F238E27FC236}">
                <a16:creationId xmlns:a16="http://schemas.microsoft.com/office/drawing/2014/main" id="{0204A6AF-F655-4718-8462-190F99A1C21A}"/>
              </a:ext>
            </a:extLst>
          </p:cNvPr>
          <p:cNvSpPr>
            <a:spLocks noGrp="1" noChangeArrowheads="1"/>
          </p:cNvSpPr>
          <p:nvPr>
            <p:ph type="ctrTitle"/>
          </p:nvPr>
        </p:nvSpPr>
        <p:spPr>
          <a:xfrm>
            <a:off x="220717" y="205273"/>
            <a:ext cx="7994596" cy="861528"/>
          </a:xfrm>
        </p:spPr>
        <p:txBody>
          <a:bodyPr>
            <a:normAutofit/>
          </a:bodyPr>
          <a:lstStyle/>
          <a:p>
            <a:pPr algn="l" eaLnBrk="1" hangingPunct="1"/>
            <a:r>
              <a:rPr lang="en-GB" sz="4500" dirty="0">
                <a:latin typeface="EC Square Sans Pro" panose="020B0506040000020004" pitchFamily="34" charset="0"/>
                <a:cs typeface="Circular Std Black Italic" panose="020B0A04020101010102" pitchFamily="34" charset="0"/>
              </a:rPr>
              <a:t>Share / SIRA project:</a:t>
            </a:r>
          </a:p>
        </p:txBody>
      </p:sp>
    </p:spTree>
    <p:extLst>
      <p:ext uri="{BB962C8B-B14F-4D97-AF65-F5344CB8AC3E}">
        <p14:creationId xmlns:p14="http://schemas.microsoft.com/office/powerpoint/2010/main" val="855937761"/>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1" hasCustomPrompt="1"/>
          </p:nvPr>
        </p:nvSpPr>
        <p:spPr>
          <a:xfrm>
            <a:off x="849086" y="1856792"/>
            <a:ext cx="10914483" cy="4030824"/>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just"/>
            <a:r>
              <a:rPr lang="es-ES" sz="2200" b="1" u="sng" dirty="0" err="1">
                <a:solidFill>
                  <a:schemeClr val="tx1"/>
                </a:solidFill>
                <a:latin typeface="Open Sans"/>
              </a:rPr>
              <a:t>For</a:t>
            </a:r>
            <a:r>
              <a:rPr lang="es-ES" sz="2200" b="1" u="sng" dirty="0">
                <a:solidFill>
                  <a:schemeClr val="tx1"/>
                </a:solidFill>
                <a:latin typeface="Open Sans"/>
              </a:rPr>
              <a:t> </a:t>
            </a:r>
            <a:r>
              <a:rPr lang="es-ES" sz="2200" b="1" u="sng" dirty="0" err="1">
                <a:solidFill>
                  <a:schemeClr val="tx1"/>
                </a:solidFill>
                <a:latin typeface="Open Sans"/>
              </a:rPr>
              <a:t>policies</a:t>
            </a:r>
            <a:r>
              <a:rPr lang="es-ES" sz="2200" b="1" u="sng" dirty="0">
                <a:solidFill>
                  <a:schemeClr val="tx1"/>
                </a:solidFill>
                <a:latin typeface="Open Sans"/>
              </a:rPr>
              <a:t> </a:t>
            </a:r>
            <a:r>
              <a:rPr lang="es-ES" sz="2200" b="1" u="sng" dirty="0" err="1">
                <a:solidFill>
                  <a:schemeClr val="tx1"/>
                </a:solidFill>
                <a:latin typeface="Open Sans"/>
              </a:rPr>
              <a:t>on</a:t>
            </a:r>
            <a:r>
              <a:rPr lang="es-ES" sz="2200" b="1" u="sng" dirty="0">
                <a:solidFill>
                  <a:schemeClr val="tx1"/>
                </a:solidFill>
                <a:latin typeface="Open Sans"/>
              </a:rPr>
              <a:t> </a:t>
            </a:r>
            <a:r>
              <a:rPr lang="es-ES" sz="2200" b="1" u="sng" dirty="0" err="1">
                <a:solidFill>
                  <a:schemeClr val="tx1"/>
                </a:solidFill>
                <a:latin typeface="Open Sans"/>
              </a:rPr>
              <a:t>demographic</a:t>
            </a:r>
            <a:r>
              <a:rPr lang="es-ES" sz="2200" b="1" u="sng" dirty="0">
                <a:solidFill>
                  <a:schemeClr val="tx1"/>
                </a:solidFill>
                <a:latin typeface="Open Sans"/>
              </a:rPr>
              <a:t> </a:t>
            </a:r>
            <a:r>
              <a:rPr lang="es-ES" sz="2200" b="1" u="sng" dirty="0" err="1">
                <a:solidFill>
                  <a:schemeClr val="tx1"/>
                </a:solidFill>
                <a:latin typeface="Open Sans"/>
              </a:rPr>
              <a:t>challenge</a:t>
            </a:r>
            <a:r>
              <a:rPr lang="es-ES" sz="2200" b="1" u="sng" dirty="0">
                <a:solidFill>
                  <a:schemeClr val="tx1"/>
                </a:solidFill>
                <a:latin typeface="Open Sans"/>
              </a:rPr>
              <a:t>; </a:t>
            </a:r>
            <a:r>
              <a:rPr lang="es-ES" sz="2200" b="1" u="sng" dirty="0" err="1">
                <a:solidFill>
                  <a:schemeClr val="tx1"/>
                </a:solidFill>
                <a:latin typeface="Open Sans"/>
              </a:rPr>
              <a:t>asylum</a:t>
            </a:r>
            <a:r>
              <a:rPr lang="es-ES" sz="2200" b="1" u="sng" dirty="0">
                <a:solidFill>
                  <a:schemeClr val="tx1"/>
                </a:solidFill>
                <a:latin typeface="Open Sans"/>
              </a:rPr>
              <a:t> and </a:t>
            </a:r>
            <a:r>
              <a:rPr lang="es-ES" sz="2200" b="1" u="sng" dirty="0" err="1">
                <a:solidFill>
                  <a:schemeClr val="tx1"/>
                </a:solidFill>
                <a:latin typeface="Open Sans"/>
              </a:rPr>
              <a:t>international</a:t>
            </a:r>
            <a:r>
              <a:rPr lang="es-ES" sz="2200" b="1" u="sng" dirty="0">
                <a:solidFill>
                  <a:schemeClr val="tx1"/>
                </a:solidFill>
                <a:latin typeface="Open Sans"/>
              </a:rPr>
              <a:t> </a:t>
            </a:r>
            <a:r>
              <a:rPr lang="es-ES" sz="2200" b="1" u="sng" dirty="0" err="1">
                <a:solidFill>
                  <a:schemeClr val="tx1"/>
                </a:solidFill>
                <a:latin typeface="Open Sans"/>
              </a:rPr>
              <a:t>protection</a:t>
            </a:r>
            <a:r>
              <a:rPr lang="es-ES" sz="2200" b="1" u="sng" dirty="0">
                <a:solidFill>
                  <a:schemeClr val="tx1"/>
                </a:solidFill>
                <a:latin typeface="Open Sans"/>
              </a:rPr>
              <a:t>; </a:t>
            </a:r>
            <a:r>
              <a:rPr lang="es-ES" sz="2200" b="1" u="sng" dirty="0" err="1">
                <a:solidFill>
                  <a:schemeClr val="tx1"/>
                </a:solidFill>
                <a:latin typeface="Open Sans"/>
              </a:rPr>
              <a:t>migration</a:t>
            </a:r>
            <a:r>
              <a:rPr lang="es-ES" sz="2200" b="1" u="sng" dirty="0">
                <a:solidFill>
                  <a:schemeClr val="tx1"/>
                </a:solidFill>
                <a:latin typeface="Open Sans"/>
              </a:rPr>
              <a:t>; and more:</a:t>
            </a:r>
          </a:p>
          <a:p>
            <a:pPr algn="just"/>
            <a:endParaRPr lang="es-ES" sz="2200" dirty="0">
              <a:solidFill>
                <a:schemeClr val="tx1"/>
              </a:solidFill>
              <a:latin typeface="Open Sans"/>
            </a:endParaRPr>
          </a:p>
          <a:p>
            <a:pPr marL="342900" lvl="0" indent="-342900" algn="just">
              <a:buFont typeface="Wingdings" panose="05000000000000000000" pitchFamily="2" charset="2"/>
              <a:buChar char="ü"/>
            </a:pPr>
            <a:r>
              <a:rPr lang="es-ES" sz="2200" dirty="0" err="1">
                <a:solidFill>
                  <a:schemeClr val="tx1"/>
                </a:solidFill>
                <a:latin typeface="Open Sans"/>
              </a:rPr>
              <a:t>Practical</a:t>
            </a:r>
            <a:r>
              <a:rPr lang="es-ES" sz="2200" dirty="0">
                <a:solidFill>
                  <a:schemeClr val="tx1"/>
                </a:solidFill>
                <a:latin typeface="Open Sans"/>
              </a:rPr>
              <a:t> </a:t>
            </a:r>
            <a:r>
              <a:rPr lang="es-ES" sz="2200" dirty="0" err="1">
                <a:solidFill>
                  <a:schemeClr val="tx1"/>
                </a:solidFill>
                <a:latin typeface="Open Sans"/>
              </a:rPr>
              <a:t>experiences</a:t>
            </a:r>
            <a:r>
              <a:rPr lang="es-ES" sz="2200" dirty="0">
                <a:solidFill>
                  <a:schemeClr val="tx1"/>
                </a:solidFill>
                <a:latin typeface="Open Sans"/>
              </a:rPr>
              <a:t>; </a:t>
            </a:r>
            <a:r>
              <a:rPr lang="es-ES" sz="2200" dirty="0" err="1">
                <a:solidFill>
                  <a:schemeClr val="tx1"/>
                </a:solidFill>
                <a:latin typeface="Open Sans"/>
              </a:rPr>
              <a:t>processes</a:t>
            </a:r>
            <a:r>
              <a:rPr lang="es-ES" sz="2200" dirty="0">
                <a:solidFill>
                  <a:schemeClr val="tx1"/>
                </a:solidFill>
                <a:latin typeface="Open Sans"/>
              </a:rPr>
              <a:t> </a:t>
            </a:r>
            <a:r>
              <a:rPr lang="es-ES" sz="2200" dirty="0" err="1">
                <a:solidFill>
                  <a:schemeClr val="tx1"/>
                </a:solidFill>
                <a:latin typeface="Open Sans"/>
              </a:rPr>
              <a:t>initiated</a:t>
            </a:r>
            <a:r>
              <a:rPr lang="es-ES" sz="2200" dirty="0">
                <a:solidFill>
                  <a:schemeClr val="tx1"/>
                </a:solidFill>
                <a:latin typeface="Open Sans"/>
              </a:rPr>
              <a:t>; </a:t>
            </a:r>
            <a:r>
              <a:rPr lang="es-ES" sz="2200" dirty="0" err="1">
                <a:solidFill>
                  <a:schemeClr val="tx1"/>
                </a:solidFill>
                <a:latin typeface="Open Sans"/>
              </a:rPr>
              <a:t>good</a:t>
            </a:r>
            <a:r>
              <a:rPr lang="es-ES" sz="2200" dirty="0">
                <a:solidFill>
                  <a:schemeClr val="tx1"/>
                </a:solidFill>
                <a:latin typeface="Open Sans"/>
              </a:rPr>
              <a:t> </a:t>
            </a:r>
            <a:r>
              <a:rPr lang="es-ES" sz="2200" dirty="0" err="1">
                <a:solidFill>
                  <a:schemeClr val="tx1"/>
                </a:solidFill>
                <a:latin typeface="Open Sans"/>
              </a:rPr>
              <a:t>practices</a:t>
            </a:r>
            <a:r>
              <a:rPr lang="es-ES" sz="2200" dirty="0">
                <a:solidFill>
                  <a:schemeClr val="tx1"/>
                </a:solidFill>
                <a:latin typeface="Open Sans"/>
              </a:rPr>
              <a:t> </a:t>
            </a:r>
            <a:r>
              <a:rPr lang="es-ES" sz="2200" dirty="0" err="1">
                <a:solidFill>
                  <a:schemeClr val="tx1"/>
                </a:solidFill>
                <a:latin typeface="Open Sans"/>
              </a:rPr>
              <a:t>promoted</a:t>
            </a:r>
            <a:r>
              <a:rPr lang="es-ES" sz="2200" dirty="0">
                <a:solidFill>
                  <a:schemeClr val="tx1"/>
                </a:solidFill>
                <a:latin typeface="Open Sans"/>
              </a:rPr>
              <a:t>; individual and </a:t>
            </a:r>
            <a:r>
              <a:rPr lang="es-ES" sz="2200" dirty="0" err="1">
                <a:solidFill>
                  <a:schemeClr val="tx1"/>
                </a:solidFill>
                <a:latin typeface="Open Sans"/>
              </a:rPr>
              <a:t>group</a:t>
            </a:r>
            <a:r>
              <a:rPr lang="es-ES" sz="2200" dirty="0">
                <a:solidFill>
                  <a:schemeClr val="tx1"/>
                </a:solidFill>
                <a:latin typeface="Open Sans"/>
              </a:rPr>
              <a:t> testimonies; </a:t>
            </a:r>
            <a:r>
              <a:rPr lang="es-ES" sz="2200" dirty="0" err="1">
                <a:solidFill>
                  <a:schemeClr val="tx1"/>
                </a:solidFill>
                <a:latin typeface="Open Sans"/>
              </a:rPr>
              <a:t>objective</a:t>
            </a:r>
            <a:r>
              <a:rPr lang="es-ES" sz="2200" dirty="0">
                <a:solidFill>
                  <a:schemeClr val="tx1"/>
                </a:solidFill>
                <a:latin typeface="Open Sans"/>
              </a:rPr>
              <a:t> data </a:t>
            </a:r>
            <a:r>
              <a:rPr lang="es-ES" sz="2200" dirty="0" err="1">
                <a:solidFill>
                  <a:schemeClr val="tx1"/>
                </a:solidFill>
                <a:latin typeface="Open Sans"/>
              </a:rPr>
              <a:t>collected</a:t>
            </a:r>
            <a:r>
              <a:rPr lang="es-ES" sz="2200" dirty="0">
                <a:solidFill>
                  <a:schemeClr val="tx1"/>
                </a:solidFill>
                <a:latin typeface="Open Sans"/>
              </a:rPr>
              <a:t>; etc., </a:t>
            </a:r>
            <a:r>
              <a:rPr lang="es-ES" sz="2200" dirty="0" err="1">
                <a:solidFill>
                  <a:schemeClr val="tx1"/>
                </a:solidFill>
                <a:latin typeface="Open Sans"/>
              </a:rPr>
              <a:t>make</a:t>
            </a:r>
            <a:r>
              <a:rPr lang="es-ES" sz="2200" dirty="0">
                <a:solidFill>
                  <a:schemeClr val="tx1"/>
                </a:solidFill>
                <a:latin typeface="Open Sans"/>
              </a:rPr>
              <a:t>:</a:t>
            </a:r>
          </a:p>
          <a:p>
            <a:pPr marL="342900" indent="-342900" algn="just">
              <a:buFont typeface="Wingdings" panose="05000000000000000000" pitchFamily="2" charset="2"/>
              <a:buChar char="ü"/>
            </a:pPr>
            <a:endParaRPr lang="es-ES" sz="2200" dirty="0">
              <a:solidFill>
                <a:schemeClr val="tx1"/>
              </a:solidFill>
              <a:latin typeface="Open Sans"/>
            </a:endParaRPr>
          </a:p>
          <a:p>
            <a:pPr marL="800100" lvl="1" indent="-342900" algn="just">
              <a:buFont typeface="Arial" panose="020B0604020202020204" pitchFamily="34" charset="0"/>
              <a:buChar char="•"/>
            </a:pPr>
            <a:r>
              <a:rPr lang="es-ES" sz="2200" dirty="0">
                <a:solidFill>
                  <a:schemeClr val="tx1"/>
                </a:solidFill>
                <a:latin typeface="Open Sans"/>
              </a:rPr>
              <a:t>Share / Sira a </a:t>
            </a:r>
            <a:r>
              <a:rPr lang="es-ES" sz="2200" dirty="0" err="1">
                <a:solidFill>
                  <a:schemeClr val="tx1"/>
                </a:solidFill>
                <a:latin typeface="Open Sans"/>
              </a:rPr>
              <a:t>transferable</a:t>
            </a:r>
            <a:r>
              <a:rPr lang="es-ES" sz="2200" dirty="0">
                <a:solidFill>
                  <a:schemeClr val="tx1"/>
                </a:solidFill>
                <a:latin typeface="Open Sans"/>
              </a:rPr>
              <a:t> at </a:t>
            </a:r>
            <a:r>
              <a:rPr lang="es-ES" sz="2200" dirty="0" err="1">
                <a:solidFill>
                  <a:schemeClr val="tx1"/>
                </a:solidFill>
                <a:latin typeface="Open Sans"/>
              </a:rPr>
              <a:t>European</a:t>
            </a:r>
            <a:r>
              <a:rPr lang="es-ES" sz="2200" dirty="0">
                <a:solidFill>
                  <a:schemeClr val="tx1"/>
                </a:solidFill>
                <a:latin typeface="Open Sans"/>
              </a:rPr>
              <a:t> </a:t>
            </a:r>
            <a:r>
              <a:rPr lang="es-ES" sz="2200" dirty="0" err="1">
                <a:solidFill>
                  <a:schemeClr val="tx1"/>
                </a:solidFill>
                <a:latin typeface="Open Sans"/>
              </a:rPr>
              <a:t>level</a:t>
            </a:r>
            <a:r>
              <a:rPr lang="es-ES" sz="2200" dirty="0">
                <a:solidFill>
                  <a:schemeClr val="tx1"/>
                </a:solidFill>
                <a:latin typeface="Open Sans"/>
              </a:rPr>
              <a:t>, </a:t>
            </a:r>
            <a:r>
              <a:rPr lang="es-ES" sz="2200" dirty="0" err="1">
                <a:solidFill>
                  <a:schemeClr val="tx1"/>
                </a:solidFill>
                <a:latin typeface="Open Sans"/>
              </a:rPr>
              <a:t>with</a:t>
            </a:r>
            <a:r>
              <a:rPr lang="es-ES" sz="2200" dirty="0">
                <a:solidFill>
                  <a:schemeClr val="tx1"/>
                </a:solidFill>
                <a:latin typeface="Open Sans"/>
              </a:rPr>
              <a:t> </a:t>
            </a:r>
            <a:r>
              <a:rPr lang="es-ES" sz="2200" dirty="0" err="1">
                <a:solidFill>
                  <a:schemeClr val="tx1"/>
                </a:solidFill>
                <a:latin typeface="Open Sans"/>
              </a:rPr>
              <a:t>the</a:t>
            </a:r>
            <a:r>
              <a:rPr lang="es-ES" sz="2200" dirty="0">
                <a:solidFill>
                  <a:schemeClr val="tx1"/>
                </a:solidFill>
                <a:latin typeface="Open Sans"/>
              </a:rPr>
              <a:t> </a:t>
            </a:r>
            <a:r>
              <a:rPr lang="es-ES" sz="2200" dirty="0" err="1">
                <a:solidFill>
                  <a:schemeClr val="tx1"/>
                </a:solidFill>
                <a:latin typeface="Open Sans"/>
              </a:rPr>
              <a:t>necessary</a:t>
            </a:r>
            <a:r>
              <a:rPr lang="es-ES" sz="2200" dirty="0">
                <a:solidFill>
                  <a:schemeClr val="tx1"/>
                </a:solidFill>
                <a:latin typeface="Open Sans"/>
              </a:rPr>
              <a:t> </a:t>
            </a:r>
            <a:r>
              <a:rPr lang="es-ES" sz="2200" dirty="0" err="1">
                <a:solidFill>
                  <a:schemeClr val="tx1"/>
                </a:solidFill>
                <a:latin typeface="Open Sans"/>
              </a:rPr>
              <a:t>adaptations</a:t>
            </a:r>
            <a:r>
              <a:rPr lang="es-ES" sz="2200" dirty="0">
                <a:solidFill>
                  <a:schemeClr val="tx1"/>
                </a:solidFill>
                <a:latin typeface="Open Sans"/>
              </a:rPr>
              <a:t> </a:t>
            </a:r>
            <a:r>
              <a:rPr lang="es-ES" sz="2200" dirty="0" err="1">
                <a:solidFill>
                  <a:schemeClr val="tx1"/>
                </a:solidFill>
                <a:latin typeface="Open Sans"/>
              </a:rPr>
              <a:t>to</a:t>
            </a:r>
            <a:r>
              <a:rPr lang="es-ES" sz="2200" dirty="0">
                <a:solidFill>
                  <a:schemeClr val="tx1"/>
                </a:solidFill>
                <a:latin typeface="Open Sans"/>
              </a:rPr>
              <a:t> </a:t>
            </a:r>
            <a:r>
              <a:rPr lang="es-ES" sz="2200" dirty="0" err="1">
                <a:solidFill>
                  <a:schemeClr val="tx1"/>
                </a:solidFill>
                <a:latin typeface="Open Sans"/>
              </a:rPr>
              <a:t>each</a:t>
            </a:r>
            <a:r>
              <a:rPr lang="es-ES" sz="2200" dirty="0">
                <a:solidFill>
                  <a:schemeClr val="tx1"/>
                </a:solidFill>
                <a:latin typeface="Open Sans"/>
              </a:rPr>
              <a:t> </a:t>
            </a:r>
            <a:r>
              <a:rPr lang="es-ES" sz="2200" dirty="0" err="1">
                <a:solidFill>
                  <a:schemeClr val="tx1"/>
                </a:solidFill>
                <a:latin typeface="Open Sans"/>
              </a:rPr>
              <a:t>territory</a:t>
            </a:r>
            <a:r>
              <a:rPr lang="es-ES" sz="2200" dirty="0">
                <a:solidFill>
                  <a:schemeClr val="tx1"/>
                </a:solidFill>
                <a:latin typeface="Open Sans"/>
              </a:rPr>
              <a:t> and </a:t>
            </a:r>
            <a:r>
              <a:rPr lang="es-ES" sz="2200" dirty="0" err="1">
                <a:solidFill>
                  <a:schemeClr val="tx1"/>
                </a:solidFill>
                <a:latin typeface="Open Sans"/>
              </a:rPr>
              <a:t>with</a:t>
            </a:r>
            <a:r>
              <a:rPr lang="es-ES" sz="2200" dirty="0">
                <a:solidFill>
                  <a:schemeClr val="tx1"/>
                </a:solidFill>
                <a:latin typeface="Open Sans"/>
              </a:rPr>
              <a:t> </a:t>
            </a:r>
            <a:r>
              <a:rPr lang="es-ES" sz="2200" dirty="0" err="1">
                <a:solidFill>
                  <a:schemeClr val="tx1"/>
                </a:solidFill>
                <a:latin typeface="Open Sans"/>
              </a:rPr>
              <a:t>an</a:t>
            </a:r>
            <a:r>
              <a:rPr lang="es-ES" sz="2200" dirty="0">
                <a:solidFill>
                  <a:schemeClr val="tx1"/>
                </a:solidFill>
                <a:latin typeface="Open Sans"/>
              </a:rPr>
              <a:t> </a:t>
            </a:r>
            <a:r>
              <a:rPr lang="es-ES" sz="2200" dirty="0" err="1">
                <a:solidFill>
                  <a:schemeClr val="tx1"/>
                </a:solidFill>
                <a:latin typeface="Open Sans"/>
              </a:rPr>
              <a:t>essential</a:t>
            </a:r>
            <a:r>
              <a:rPr lang="es-ES" sz="2200" dirty="0">
                <a:solidFill>
                  <a:schemeClr val="tx1"/>
                </a:solidFill>
                <a:latin typeface="Open Sans"/>
              </a:rPr>
              <a:t> </a:t>
            </a:r>
            <a:r>
              <a:rPr lang="es-ES" sz="2200" dirty="0" err="1">
                <a:solidFill>
                  <a:schemeClr val="tx1"/>
                </a:solidFill>
                <a:latin typeface="Open Sans"/>
              </a:rPr>
              <a:t>follow</a:t>
            </a:r>
            <a:r>
              <a:rPr lang="es-ES" sz="2200" dirty="0">
                <a:solidFill>
                  <a:schemeClr val="tx1"/>
                </a:solidFill>
                <a:latin typeface="Open Sans"/>
              </a:rPr>
              <a:t>-up.</a:t>
            </a:r>
          </a:p>
          <a:p>
            <a:pPr marL="628650" lvl="1" indent="-171450" algn="just">
              <a:buFont typeface="Arial" panose="020B0604020202020204" pitchFamily="34" charset="0"/>
              <a:buChar char="•"/>
            </a:pPr>
            <a:endParaRPr lang="es-ES" sz="2200" dirty="0">
              <a:solidFill>
                <a:schemeClr val="tx1"/>
              </a:solidFill>
              <a:latin typeface="Open Sans"/>
            </a:endParaRPr>
          </a:p>
          <a:p>
            <a:pPr marL="800100" lvl="1" indent="-342900" algn="just">
              <a:buFont typeface="Arial" panose="020B0604020202020204" pitchFamily="34" charset="0"/>
              <a:buChar char="•"/>
            </a:pPr>
            <a:r>
              <a:rPr lang="es-ES" sz="2200" dirty="0">
                <a:solidFill>
                  <a:schemeClr val="tx1"/>
                </a:solidFill>
                <a:latin typeface="Open Sans"/>
              </a:rPr>
              <a:t>Share / Sira </a:t>
            </a:r>
            <a:r>
              <a:rPr lang="es-ES" sz="2200" dirty="0" err="1">
                <a:solidFill>
                  <a:schemeClr val="tx1"/>
                </a:solidFill>
                <a:latin typeface="Open Sans"/>
              </a:rPr>
              <a:t>is</a:t>
            </a:r>
            <a:r>
              <a:rPr lang="es-ES" sz="2200" dirty="0">
                <a:solidFill>
                  <a:schemeClr val="tx1"/>
                </a:solidFill>
                <a:latin typeface="Open Sans"/>
              </a:rPr>
              <a:t> </a:t>
            </a:r>
            <a:r>
              <a:rPr lang="es-ES" sz="2200" dirty="0" err="1">
                <a:solidFill>
                  <a:schemeClr val="tx1"/>
                </a:solidFill>
                <a:latin typeface="Open Sans"/>
              </a:rPr>
              <a:t>an</a:t>
            </a:r>
            <a:r>
              <a:rPr lang="es-ES" sz="2200" dirty="0">
                <a:solidFill>
                  <a:schemeClr val="tx1"/>
                </a:solidFill>
                <a:latin typeface="Open Sans"/>
              </a:rPr>
              <a:t> </a:t>
            </a:r>
            <a:r>
              <a:rPr lang="es-ES" sz="2200" dirty="0" err="1">
                <a:solidFill>
                  <a:schemeClr val="tx1"/>
                </a:solidFill>
                <a:latin typeface="Open Sans"/>
              </a:rPr>
              <a:t>influential</a:t>
            </a:r>
            <a:r>
              <a:rPr lang="es-ES" sz="2200" dirty="0">
                <a:solidFill>
                  <a:schemeClr val="tx1"/>
                </a:solidFill>
                <a:latin typeface="Open Sans"/>
              </a:rPr>
              <a:t> </a:t>
            </a:r>
            <a:r>
              <a:rPr lang="es-ES" sz="2200" dirty="0" err="1">
                <a:solidFill>
                  <a:schemeClr val="tx1"/>
                </a:solidFill>
                <a:latin typeface="Open Sans"/>
              </a:rPr>
              <a:t>proposal</a:t>
            </a:r>
            <a:r>
              <a:rPr lang="es-ES" sz="2200" dirty="0">
                <a:solidFill>
                  <a:schemeClr val="tx1"/>
                </a:solidFill>
                <a:latin typeface="Open Sans"/>
              </a:rPr>
              <a:t> in </a:t>
            </a:r>
            <a:r>
              <a:rPr lang="es-ES" sz="2200" dirty="0" err="1">
                <a:solidFill>
                  <a:schemeClr val="tx1"/>
                </a:solidFill>
                <a:latin typeface="Open Sans"/>
              </a:rPr>
              <a:t>European-level</a:t>
            </a:r>
            <a:r>
              <a:rPr lang="es-ES" sz="2200" dirty="0">
                <a:solidFill>
                  <a:schemeClr val="tx1"/>
                </a:solidFill>
                <a:latin typeface="Open Sans"/>
              </a:rPr>
              <a:t> </a:t>
            </a:r>
            <a:r>
              <a:rPr lang="es-ES" sz="2200" dirty="0" err="1">
                <a:solidFill>
                  <a:schemeClr val="tx1"/>
                </a:solidFill>
                <a:latin typeface="Open Sans"/>
              </a:rPr>
              <a:t>policies</a:t>
            </a:r>
            <a:r>
              <a:rPr lang="es-ES" sz="2200" dirty="0">
                <a:solidFill>
                  <a:schemeClr val="tx1"/>
                </a:solidFill>
                <a:latin typeface="Open Sans"/>
              </a:rPr>
              <a:t> and, </a:t>
            </a:r>
            <a:r>
              <a:rPr lang="es-ES" sz="2200" dirty="0" err="1">
                <a:solidFill>
                  <a:schemeClr val="tx1"/>
                </a:solidFill>
                <a:latin typeface="Open Sans"/>
              </a:rPr>
              <a:t>by</a:t>
            </a:r>
            <a:r>
              <a:rPr lang="es-ES" sz="2200" dirty="0">
                <a:solidFill>
                  <a:schemeClr val="tx1"/>
                </a:solidFill>
                <a:latin typeface="Open Sans"/>
              </a:rPr>
              <a:t> </a:t>
            </a:r>
            <a:r>
              <a:rPr lang="es-ES" sz="2200" dirty="0" err="1">
                <a:solidFill>
                  <a:schemeClr val="tx1"/>
                </a:solidFill>
                <a:latin typeface="Open Sans"/>
              </a:rPr>
              <a:t>transposition</a:t>
            </a:r>
            <a:r>
              <a:rPr lang="es-ES" sz="2200" dirty="0">
                <a:solidFill>
                  <a:schemeClr val="tx1"/>
                </a:solidFill>
                <a:latin typeface="Open Sans"/>
              </a:rPr>
              <a:t>, in country </a:t>
            </a:r>
            <a:r>
              <a:rPr lang="es-ES" sz="2200" dirty="0" err="1">
                <a:solidFill>
                  <a:schemeClr val="tx1"/>
                </a:solidFill>
                <a:latin typeface="Open Sans"/>
              </a:rPr>
              <a:t>policies</a:t>
            </a:r>
            <a:r>
              <a:rPr lang="es-ES" sz="2200" dirty="0">
                <a:solidFill>
                  <a:schemeClr val="tx1"/>
                </a:solidFill>
                <a:latin typeface="Open Sans"/>
              </a:rPr>
              <a:t>.    </a:t>
            </a:r>
          </a:p>
          <a:p>
            <a:pPr algn="just"/>
            <a:endParaRPr lang="it-IT" sz="2400" dirty="0">
              <a:solidFill>
                <a:schemeClr val="tx1"/>
              </a:solidFill>
              <a:latin typeface="EC Square Sans Pro" panose="020B0506040000020004" pitchFamily="34" charset="0"/>
              <a:ea typeface="+mn-ea"/>
            </a:endParaRPr>
          </a:p>
        </p:txBody>
      </p:sp>
      <p:sp>
        <p:nvSpPr>
          <p:cNvPr id="9" name="Rectangle 24">
            <a:extLst>
              <a:ext uri="{FF2B5EF4-FFF2-40B4-BE49-F238E27FC236}">
                <a16:creationId xmlns:a16="http://schemas.microsoft.com/office/drawing/2014/main" id="{A24C9366-0E26-5A4A-9B95-8D8906E7DE28}"/>
              </a:ext>
            </a:extLst>
          </p:cNvPr>
          <p:cNvSpPr txBox="1">
            <a:spLocks noChangeArrowheads="1"/>
          </p:cNvSpPr>
          <p:nvPr/>
        </p:nvSpPr>
        <p:spPr>
          <a:xfrm>
            <a:off x="220717" y="1237861"/>
            <a:ext cx="6622996" cy="52562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rPr>
              <a:t>Main positive impacts, so far:</a:t>
            </a:r>
            <a:endParaRPr kumimoji="0" lang="en-GB" sz="3200" b="1"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endParaRPr>
          </a:p>
        </p:txBody>
      </p:sp>
      <p:sp>
        <p:nvSpPr>
          <p:cNvPr id="7" name="Rectangle 23">
            <a:extLst>
              <a:ext uri="{FF2B5EF4-FFF2-40B4-BE49-F238E27FC236}">
                <a16:creationId xmlns:a16="http://schemas.microsoft.com/office/drawing/2014/main" id="{0204A6AF-F655-4718-8462-190F99A1C21A}"/>
              </a:ext>
            </a:extLst>
          </p:cNvPr>
          <p:cNvSpPr>
            <a:spLocks noGrp="1" noChangeArrowheads="1"/>
          </p:cNvSpPr>
          <p:nvPr>
            <p:ph type="ctrTitle"/>
          </p:nvPr>
        </p:nvSpPr>
        <p:spPr>
          <a:xfrm>
            <a:off x="220717" y="205273"/>
            <a:ext cx="7994596" cy="861528"/>
          </a:xfrm>
        </p:spPr>
        <p:txBody>
          <a:bodyPr>
            <a:normAutofit/>
          </a:bodyPr>
          <a:lstStyle/>
          <a:p>
            <a:pPr algn="l" eaLnBrk="1" hangingPunct="1"/>
            <a:r>
              <a:rPr lang="en-GB" sz="4500" dirty="0">
                <a:latin typeface="EC Square Sans Pro" panose="020B0506040000020004" pitchFamily="34" charset="0"/>
                <a:cs typeface="Circular Std Black Italic" panose="020B0A04020101010102" pitchFamily="34" charset="0"/>
              </a:rPr>
              <a:t>Share / SIRA project:</a:t>
            </a:r>
          </a:p>
        </p:txBody>
      </p:sp>
    </p:spTree>
    <p:extLst>
      <p:ext uri="{BB962C8B-B14F-4D97-AF65-F5344CB8AC3E}">
        <p14:creationId xmlns:p14="http://schemas.microsoft.com/office/powerpoint/2010/main" val="3643370900"/>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23">
            <a:extLst>
              <a:ext uri="{FF2B5EF4-FFF2-40B4-BE49-F238E27FC236}">
                <a16:creationId xmlns:a16="http://schemas.microsoft.com/office/drawing/2014/main" id="{697DF18F-EBED-864A-BCE4-6F33F019D804}"/>
              </a:ext>
            </a:extLst>
          </p:cNvPr>
          <p:cNvSpPr>
            <a:spLocks noGrp="1" noChangeArrowheads="1"/>
          </p:cNvSpPr>
          <p:nvPr>
            <p:ph type="ctrTitle"/>
          </p:nvPr>
        </p:nvSpPr>
        <p:spPr>
          <a:xfrm>
            <a:off x="0" y="1550987"/>
            <a:ext cx="12192000" cy="1470025"/>
          </a:xfrm>
        </p:spPr>
        <p:txBody>
          <a:bodyPr>
            <a:noAutofit/>
          </a:bodyPr>
          <a:lstStyle/>
          <a:p>
            <a:pPr algn="ctr" eaLnBrk="1" hangingPunct="1"/>
            <a:r>
              <a:rPr lang="en-GB" sz="15000" dirty="0">
                <a:solidFill>
                  <a:schemeClr val="bg1"/>
                </a:solidFill>
                <a:latin typeface="EC Square Sans Pro" panose="020B0506040000020004" pitchFamily="34" charset="0"/>
                <a:cs typeface="Circular Std Black Italic" panose="020B0A04020101010102" pitchFamily="34" charset="0"/>
              </a:rPr>
              <a:t>Thank you</a:t>
            </a:r>
          </a:p>
        </p:txBody>
      </p:sp>
    </p:spTree>
    <p:extLst>
      <p:ext uri="{BB962C8B-B14F-4D97-AF65-F5344CB8AC3E}">
        <p14:creationId xmlns:p14="http://schemas.microsoft.com/office/powerpoint/2010/main" val="1735588684"/>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1"/>
        <p:cNvGrpSpPr/>
        <p:nvPr/>
      </p:nvGrpSpPr>
      <p:grpSpPr>
        <a:xfrm>
          <a:off x="0" y="0"/>
          <a:ext cx="0" cy="0"/>
          <a:chOff x="0" y="0"/>
          <a:chExt cx="0" cy="0"/>
        </a:xfrm>
      </p:grpSpPr>
      <p:sp>
        <p:nvSpPr>
          <p:cNvPr id="92" name="Google Shape;92;p2"/>
          <p:cNvSpPr txBox="1">
            <a:spLocks noGrp="1"/>
          </p:cNvSpPr>
          <p:nvPr>
            <p:ph type="ctrTitle"/>
          </p:nvPr>
        </p:nvSpPr>
        <p:spPr>
          <a:xfrm>
            <a:off x="0" y="0"/>
            <a:ext cx="12192000" cy="147002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400"/>
              <a:buFont typeface="Arial"/>
              <a:buNone/>
            </a:pPr>
            <a:r>
              <a:rPr lang="en-GB" sz="4400" dirty="0">
                <a:latin typeface="Arial"/>
                <a:ea typeface="Arial"/>
                <a:cs typeface="Arial"/>
                <a:sym typeface="Arial"/>
              </a:rPr>
              <a:t>Tackling medical Deserts in rural Areas</a:t>
            </a:r>
            <a:endParaRPr dirty="0"/>
          </a:p>
        </p:txBody>
      </p:sp>
      <p:sp>
        <p:nvSpPr>
          <p:cNvPr id="93" name="Google Shape;93;p2"/>
          <p:cNvSpPr txBox="1">
            <a:spLocks noGrp="1"/>
          </p:cNvSpPr>
          <p:nvPr>
            <p:ph type="subTitle" idx="1"/>
          </p:nvPr>
        </p:nvSpPr>
        <p:spPr>
          <a:xfrm>
            <a:off x="0" y="1671143"/>
            <a:ext cx="12192000" cy="10668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485F43"/>
              </a:buClr>
              <a:buSzPts val="2800"/>
              <a:buNone/>
            </a:pPr>
            <a:r>
              <a:rPr lang="en-GB" sz="2800" dirty="0">
                <a:solidFill>
                  <a:srgbClr val="485F43"/>
                </a:solidFill>
                <a:latin typeface="Arial"/>
                <a:ea typeface="Arial"/>
                <a:cs typeface="Arial"/>
                <a:sym typeface="Arial"/>
              </a:rPr>
              <a:t>Boosting Collaboration between Actors on basis of Citizens’ Needs </a:t>
            </a:r>
            <a:endParaRPr dirty="0"/>
          </a:p>
          <a:p>
            <a:pPr marL="0" lvl="0" indent="0" algn="ctr" rtl="0">
              <a:lnSpc>
                <a:spcPct val="90000"/>
              </a:lnSpc>
              <a:spcBef>
                <a:spcPts val="1000"/>
              </a:spcBef>
              <a:spcAft>
                <a:spcPts val="0"/>
              </a:spcAft>
              <a:buClr>
                <a:srgbClr val="485F43"/>
              </a:buClr>
              <a:buSzPts val="2800"/>
              <a:buNone/>
            </a:pPr>
            <a:r>
              <a:rPr lang="en-GB" sz="2800" i="1" dirty="0">
                <a:solidFill>
                  <a:srgbClr val="485F43"/>
                </a:solidFill>
                <a:latin typeface="Arial"/>
                <a:ea typeface="Arial"/>
                <a:cs typeface="Arial"/>
                <a:sym typeface="Arial"/>
              </a:rPr>
              <a:t>Some examples from </a:t>
            </a:r>
            <a:r>
              <a:rPr lang="en-GB" sz="2800" i="1" dirty="0" err="1">
                <a:solidFill>
                  <a:srgbClr val="485F43"/>
                </a:solidFill>
                <a:latin typeface="Arial"/>
                <a:ea typeface="Arial"/>
                <a:cs typeface="Arial"/>
                <a:sym typeface="Arial"/>
              </a:rPr>
              <a:t>mutuals</a:t>
            </a:r>
            <a:endParaRPr dirty="0"/>
          </a:p>
        </p:txBody>
      </p:sp>
      <p:sp>
        <p:nvSpPr>
          <p:cNvPr id="94" name="Google Shape;94;p2"/>
          <p:cNvSpPr txBox="1"/>
          <p:nvPr/>
        </p:nvSpPr>
        <p:spPr>
          <a:xfrm>
            <a:off x="1661323" y="4434292"/>
            <a:ext cx="6076336" cy="120032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1" u="none" strike="noStrike" kern="0" cap="none" spc="0" normalizeH="0" baseline="0" noProof="0">
                <a:ln>
                  <a:noFill/>
                </a:ln>
                <a:solidFill>
                  <a:srgbClr val="000000"/>
                </a:solidFill>
                <a:effectLst/>
                <a:uLnTx/>
                <a:uFillTx/>
                <a:latin typeface="Calibri"/>
                <a:ea typeface="Calibri"/>
                <a:cs typeface="Calibri"/>
                <a:sym typeface="Calibri"/>
              </a:rPr>
              <a:t>Jessica Carreño Louro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1" u="none" strike="noStrike" kern="0" cap="none" spc="0" normalizeH="0" baseline="0" noProof="0">
                <a:ln>
                  <a:noFill/>
                </a:ln>
                <a:solidFill>
                  <a:srgbClr val="000000"/>
                </a:solidFill>
                <a:effectLst/>
                <a:uLnTx/>
                <a:uFillTx/>
                <a:latin typeface="Calibri"/>
                <a:ea typeface="Calibri"/>
                <a:cs typeface="Calibri"/>
                <a:sym typeface="Calibri"/>
              </a:rPr>
              <a:t>Project Manager</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1" u="none" strike="noStrike" kern="0" cap="none" spc="0" normalizeH="0" baseline="0" noProof="0">
                <a:ln>
                  <a:noFill/>
                </a:ln>
                <a:solidFill>
                  <a:srgbClr val="000000"/>
                </a:solidFill>
                <a:effectLst/>
                <a:uLnTx/>
                <a:uFillTx/>
                <a:latin typeface="Calibri"/>
                <a:ea typeface="Calibri"/>
                <a:cs typeface="Calibri"/>
                <a:sym typeface="Calibri"/>
              </a:rPr>
              <a:t>Association Internationale de la Mutualité (AIM)</a:t>
            </a:r>
            <a:endParaRPr kumimoji="0" sz="2400" b="0" i="1"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02331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8"/>
        <p:cNvGrpSpPr/>
        <p:nvPr/>
      </p:nvGrpSpPr>
      <p:grpSpPr>
        <a:xfrm>
          <a:off x="0" y="0"/>
          <a:ext cx="0" cy="0"/>
          <a:chOff x="0" y="0"/>
          <a:chExt cx="0" cy="0"/>
        </a:xfrm>
      </p:grpSpPr>
      <p:sp>
        <p:nvSpPr>
          <p:cNvPr id="99" name="Google Shape;99;p3"/>
          <p:cNvSpPr txBox="1">
            <a:spLocks noGrp="1"/>
          </p:cNvSpPr>
          <p:nvPr>
            <p:ph type="subTitle" idx="1"/>
          </p:nvPr>
        </p:nvSpPr>
        <p:spPr>
          <a:xfrm>
            <a:off x="220717" y="2398416"/>
            <a:ext cx="11552183" cy="338802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en-GB" sz="2000" b="1" i="1" u="none" strike="noStrike" cap="none">
                <a:solidFill>
                  <a:schemeClr val="dk1"/>
                </a:solidFill>
                <a:latin typeface="Arial"/>
                <a:ea typeface="Arial"/>
                <a:cs typeface="Arial"/>
                <a:sym typeface="Arial"/>
              </a:rPr>
              <a:t>What’s AIM?</a:t>
            </a:r>
            <a:endParaRPr/>
          </a:p>
          <a:p>
            <a:pPr marL="342900" marR="0" lvl="0" indent="-342900" algn="l" rtl="0">
              <a:lnSpc>
                <a:spcPct val="90000"/>
              </a:lnSpc>
              <a:spcBef>
                <a:spcPts val="1000"/>
              </a:spcBef>
              <a:spcAft>
                <a:spcPts val="0"/>
              </a:spcAft>
              <a:buClr>
                <a:schemeClr val="dk1"/>
              </a:buClr>
              <a:buSzPts val="2000"/>
              <a:buFont typeface="Arial"/>
              <a:buChar char="•"/>
            </a:pPr>
            <a:r>
              <a:rPr lang="en-GB" sz="2000" b="0" i="0" u="none" strike="noStrike" cap="none">
                <a:solidFill>
                  <a:schemeClr val="dk1"/>
                </a:solidFill>
                <a:latin typeface="Arial"/>
                <a:ea typeface="Arial"/>
                <a:cs typeface="Arial"/>
                <a:sym typeface="Arial"/>
              </a:rPr>
              <a:t>54 members from 28 countries in Latin-America, Africa and Europe</a:t>
            </a:r>
            <a:endParaRPr/>
          </a:p>
          <a:p>
            <a:pPr marL="342900" marR="0" lvl="0" indent="-342900" algn="l" rtl="0">
              <a:lnSpc>
                <a:spcPct val="90000"/>
              </a:lnSpc>
              <a:spcBef>
                <a:spcPts val="1000"/>
              </a:spcBef>
              <a:spcAft>
                <a:spcPts val="0"/>
              </a:spcAft>
              <a:buClr>
                <a:schemeClr val="dk1"/>
              </a:buClr>
              <a:buSzPts val="2000"/>
              <a:buFont typeface="Arial"/>
              <a:buChar char="•"/>
            </a:pPr>
            <a:r>
              <a:rPr lang="en-GB" sz="2000" b="0" i="0" u="none" strike="noStrike" cap="none">
                <a:solidFill>
                  <a:schemeClr val="dk1"/>
                </a:solidFill>
                <a:latin typeface="Arial"/>
                <a:ea typeface="Arial"/>
                <a:cs typeface="Arial"/>
                <a:sym typeface="Arial"/>
              </a:rPr>
              <a:t>Healthcare payers: statutory health funds and ‘mutuals’ </a:t>
            </a:r>
            <a:endParaRPr/>
          </a:p>
          <a:p>
            <a:pPr marL="342900" marR="0" lvl="0" indent="-215900" algn="l" rtl="0">
              <a:lnSpc>
                <a:spcPct val="90000"/>
              </a:lnSpc>
              <a:spcBef>
                <a:spcPts val="1000"/>
              </a:spcBef>
              <a:spcAft>
                <a:spcPts val="0"/>
              </a:spcAft>
              <a:buClr>
                <a:schemeClr val="lt1"/>
              </a:buClr>
              <a:buSzPts val="2000"/>
              <a:buFont typeface="Arial"/>
              <a:buNone/>
            </a:pPr>
            <a:endParaRPr sz="2000" b="0" i="0" u="none" strike="noStrike" cap="none">
              <a:solidFill>
                <a:schemeClr val="dk1"/>
              </a:solidFill>
              <a:latin typeface="Arial"/>
              <a:ea typeface="Arial"/>
              <a:cs typeface="Arial"/>
              <a:sym typeface="Arial"/>
            </a:endParaRPr>
          </a:p>
          <a:p>
            <a:pPr marL="0" lvl="0" indent="0" algn="l" rtl="0">
              <a:lnSpc>
                <a:spcPct val="90000"/>
              </a:lnSpc>
              <a:spcBef>
                <a:spcPts val="1000"/>
              </a:spcBef>
              <a:spcAft>
                <a:spcPts val="0"/>
              </a:spcAft>
              <a:buClr>
                <a:schemeClr val="dk1"/>
              </a:buClr>
              <a:buSzPts val="2000"/>
              <a:buNone/>
            </a:pPr>
            <a:r>
              <a:rPr lang="en-GB" sz="2000" b="1" i="1" u="none" strike="noStrike" cap="none">
                <a:solidFill>
                  <a:schemeClr val="dk1"/>
                </a:solidFill>
                <a:latin typeface="Arial"/>
                <a:ea typeface="Arial"/>
                <a:cs typeface="Arial"/>
                <a:sym typeface="Arial"/>
              </a:rPr>
              <a:t>What’s a mutual? </a:t>
            </a:r>
            <a:endParaRPr/>
          </a:p>
          <a:p>
            <a:pPr marL="342900" marR="0" lvl="0" indent="-342900" algn="l" rtl="0">
              <a:lnSpc>
                <a:spcPct val="90000"/>
              </a:lnSpc>
              <a:spcBef>
                <a:spcPts val="1000"/>
              </a:spcBef>
              <a:spcAft>
                <a:spcPts val="0"/>
              </a:spcAft>
              <a:buClr>
                <a:schemeClr val="dk1"/>
              </a:buClr>
              <a:buSzPts val="2000"/>
              <a:buFont typeface="Arial"/>
              <a:buChar char="•"/>
            </a:pPr>
            <a:r>
              <a:rPr lang="en-GB" sz="2000" b="0" i="0" u="none" strike="noStrike" cap="none">
                <a:solidFill>
                  <a:schemeClr val="dk1"/>
                </a:solidFill>
                <a:latin typeface="Arial"/>
                <a:ea typeface="Arial"/>
                <a:cs typeface="Arial"/>
                <a:sym typeface="Arial"/>
              </a:rPr>
              <a:t>Our specificities: not-for-profit + democratic governance + solidarity </a:t>
            </a:r>
            <a:endParaRPr sz="2000" b="0" i="0" u="none" strike="noStrike" cap="none">
              <a:solidFill>
                <a:schemeClr val="dk1"/>
              </a:solidFill>
              <a:latin typeface="Arial"/>
              <a:ea typeface="Arial"/>
              <a:cs typeface="Arial"/>
              <a:sym typeface="Arial"/>
            </a:endParaRPr>
          </a:p>
          <a:p>
            <a:pPr marL="342900" marR="0" lvl="0" indent="-342900" algn="l" rtl="0">
              <a:lnSpc>
                <a:spcPct val="90000"/>
              </a:lnSpc>
              <a:spcBef>
                <a:spcPts val="1000"/>
              </a:spcBef>
              <a:spcAft>
                <a:spcPts val="0"/>
              </a:spcAft>
              <a:buClr>
                <a:schemeClr val="dk1"/>
              </a:buClr>
              <a:buSzPts val="2000"/>
              <a:buFont typeface="Arial"/>
              <a:buChar char="•"/>
            </a:pPr>
            <a:r>
              <a:rPr lang="en-GB" sz="2000" b="0" i="0" u="none" strike="noStrike" cap="none">
                <a:solidFill>
                  <a:schemeClr val="dk1"/>
                </a:solidFill>
                <a:latin typeface="Arial"/>
                <a:ea typeface="Arial"/>
                <a:cs typeface="Arial"/>
                <a:sym typeface="Arial"/>
              </a:rPr>
              <a:t>Our objectives: guarantee universal access to healthcare and LTC but also social services, with a broad understanding of health and looking at all its determinants </a:t>
            </a:r>
            <a:endParaRPr/>
          </a:p>
          <a:p>
            <a:pPr marL="0" lvl="0" indent="0" algn="l" rtl="0">
              <a:lnSpc>
                <a:spcPct val="90000"/>
              </a:lnSpc>
              <a:spcBef>
                <a:spcPts val="1000"/>
              </a:spcBef>
              <a:spcAft>
                <a:spcPts val="0"/>
              </a:spcAft>
              <a:buClr>
                <a:schemeClr val="lt1"/>
              </a:buClr>
              <a:buSzPts val="2000"/>
              <a:buNone/>
            </a:pPr>
            <a:endParaRPr sz="2000" b="0" i="0" u="none" strike="noStrike" cap="none">
              <a:solidFill>
                <a:schemeClr val="dk1"/>
              </a:solidFill>
              <a:latin typeface="Arial"/>
              <a:ea typeface="Arial"/>
              <a:cs typeface="Arial"/>
              <a:sym typeface="Arial"/>
            </a:endParaRPr>
          </a:p>
        </p:txBody>
      </p:sp>
      <p:sp>
        <p:nvSpPr>
          <p:cNvPr id="100" name="Google Shape;100;p3"/>
          <p:cNvSpPr txBox="1">
            <a:spLocks noGrp="1"/>
          </p:cNvSpPr>
          <p:nvPr>
            <p:ph type="ctrTitle"/>
          </p:nvPr>
        </p:nvSpPr>
        <p:spPr>
          <a:xfrm>
            <a:off x="220717" y="0"/>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What is AIM</a:t>
            </a:r>
            <a:endParaRPr/>
          </a:p>
        </p:txBody>
      </p:sp>
      <p:sp>
        <p:nvSpPr>
          <p:cNvPr id="101" name="Google Shape;101;p3"/>
          <p:cNvSpPr txBox="1"/>
          <p:nvPr/>
        </p:nvSpPr>
        <p:spPr>
          <a:xfrm>
            <a:off x="220717" y="1523999"/>
            <a:ext cx="6622996" cy="10668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en-GB" sz="3000" b="0" i="0" u="none" strike="noStrike" kern="0" cap="none" spc="0" normalizeH="0" baseline="0" noProof="0">
                <a:ln>
                  <a:noFill/>
                </a:ln>
                <a:solidFill>
                  <a:srgbClr val="485F43"/>
                </a:solidFill>
                <a:effectLst/>
                <a:uLnTx/>
                <a:uFillTx/>
                <a:latin typeface="Arial"/>
                <a:ea typeface="Arial"/>
                <a:cs typeface="Arial"/>
                <a:sym typeface="Arial"/>
              </a:rPr>
              <a:t>What is a mutual?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8934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5"/>
        <p:cNvGrpSpPr/>
        <p:nvPr/>
      </p:nvGrpSpPr>
      <p:grpSpPr>
        <a:xfrm>
          <a:off x="0" y="0"/>
          <a:ext cx="0" cy="0"/>
          <a:chOff x="0" y="0"/>
          <a:chExt cx="0" cy="0"/>
        </a:xfrm>
      </p:grpSpPr>
      <p:sp>
        <p:nvSpPr>
          <p:cNvPr id="106" name="Google Shape;106;p4"/>
          <p:cNvSpPr txBox="1">
            <a:spLocks noGrp="1"/>
          </p:cNvSpPr>
          <p:nvPr>
            <p:ph type="subTitle" idx="1"/>
          </p:nvPr>
        </p:nvSpPr>
        <p:spPr>
          <a:xfrm>
            <a:off x="1361000" y="4955457"/>
            <a:ext cx="11552183" cy="938981"/>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Achieving more integrated and collaborative care models</a:t>
            </a:r>
            <a:endParaRPr/>
          </a:p>
          <a:p>
            <a:pPr marL="342900" marR="0" lvl="0" indent="-342900" algn="l" rtl="0">
              <a:lnSpc>
                <a:spcPct val="90000"/>
              </a:lnSpc>
              <a:spcBef>
                <a:spcPts val="100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Developing innovative solutions</a:t>
            </a:r>
            <a:endParaRPr/>
          </a:p>
          <a:p>
            <a:pPr marL="342900" marR="0" lvl="0" indent="-342900" algn="l" rtl="0">
              <a:lnSpc>
                <a:spcPct val="90000"/>
              </a:lnSpc>
              <a:spcBef>
                <a:spcPts val="100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Tackling workforce problems</a:t>
            </a:r>
            <a:endParaRPr/>
          </a:p>
          <a:p>
            <a:pPr marL="0" lvl="0" indent="0" algn="l" rtl="0">
              <a:lnSpc>
                <a:spcPct val="90000"/>
              </a:lnSpc>
              <a:spcBef>
                <a:spcPts val="1000"/>
              </a:spcBef>
              <a:spcAft>
                <a:spcPts val="0"/>
              </a:spcAft>
              <a:buClr>
                <a:schemeClr val="lt1"/>
              </a:buClr>
              <a:buSzPts val="2000"/>
              <a:buNone/>
            </a:pPr>
            <a:endParaRPr sz="2000" b="0" i="0" u="none" strike="noStrike" cap="none">
              <a:solidFill>
                <a:schemeClr val="dk1"/>
              </a:solidFill>
              <a:latin typeface="Arial"/>
              <a:ea typeface="Arial"/>
              <a:cs typeface="Arial"/>
              <a:sym typeface="Arial"/>
            </a:endParaRPr>
          </a:p>
        </p:txBody>
      </p:sp>
      <p:sp>
        <p:nvSpPr>
          <p:cNvPr id="107" name="Google Shape;107;p4"/>
          <p:cNvSpPr txBox="1">
            <a:spLocks noGrp="1"/>
          </p:cNvSpPr>
          <p:nvPr>
            <p:ph type="ctrTitle"/>
          </p:nvPr>
        </p:nvSpPr>
        <p:spPr>
          <a:xfrm>
            <a:off x="220717" y="0"/>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Why are we here? </a:t>
            </a:r>
            <a:endParaRPr/>
          </a:p>
        </p:txBody>
      </p:sp>
      <p:sp>
        <p:nvSpPr>
          <p:cNvPr id="108" name="Google Shape;108;p4"/>
          <p:cNvSpPr txBox="1"/>
          <p:nvPr/>
        </p:nvSpPr>
        <p:spPr>
          <a:xfrm>
            <a:off x="220717" y="1523999"/>
            <a:ext cx="10555438" cy="10668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en-GB" sz="3000" b="0" i="0" u="none" strike="noStrike" kern="0" cap="none" spc="0" normalizeH="0" baseline="0" noProof="0">
                <a:ln>
                  <a:noFill/>
                </a:ln>
                <a:solidFill>
                  <a:srgbClr val="485F43"/>
                </a:solidFill>
                <a:effectLst/>
                <a:uLnTx/>
                <a:uFillTx/>
                <a:latin typeface="Arial"/>
                <a:ea typeface="Arial"/>
                <a:cs typeface="Arial"/>
                <a:sym typeface="Arial"/>
              </a:rPr>
              <a:t>Medical deserts, a growing issue, including for rural areas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4"/>
          <p:cNvSpPr txBox="1"/>
          <p:nvPr/>
        </p:nvSpPr>
        <p:spPr>
          <a:xfrm>
            <a:off x="373117" y="2550816"/>
            <a:ext cx="11552183" cy="241939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000"/>
              <a:buFont typeface="Arial"/>
              <a:buNone/>
              <a:tabLst/>
              <a:defRPr/>
            </a:pPr>
            <a:r>
              <a:rPr kumimoji="0" lang="en-GB" sz="2000" b="1" i="1" u="none" strike="noStrike" kern="0" cap="none" spc="0" normalizeH="0" baseline="0" noProof="0">
                <a:ln>
                  <a:noFill/>
                </a:ln>
                <a:solidFill>
                  <a:srgbClr val="000000"/>
                </a:solidFill>
                <a:effectLst/>
                <a:uLnTx/>
                <a:uFillTx/>
                <a:latin typeface="Arial"/>
                <a:ea typeface="Arial"/>
                <a:cs typeface="Arial"/>
                <a:sym typeface="Arial"/>
              </a:rPr>
              <a:t>Is it really a problem?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European Commission report on Demographic change confirms it</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Rising demand for care and long-term care due to ageing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en-GB" sz="2000" b="1" i="1" u="none" strike="noStrike" kern="0" cap="none" spc="0" normalizeH="0" baseline="0" noProof="0">
                <a:ln>
                  <a:noFill/>
                </a:ln>
                <a:solidFill>
                  <a:srgbClr val="000000"/>
                </a:solidFill>
                <a:effectLst/>
                <a:uLnTx/>
                <a:uFillTx/>
                <a:latin typeface="Arial"/>
                <a:ea typeface="Arial"/>
                <a:cs typeface="Arial"/>
                <a:sym typeface="Arial"/>
              </a:rPr>
              <a:t>Good news!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Action can be taken (see also </a:t>
            </a:r>
            <a:r>
              <a:rPr kumimoji="0" lang="en-GB" sz="2000" b="0" i="0" u="sng" strike="noStrike" kern="0" cap="none" spc="0" normalizeH="0" baseline="0" noProof="0">
                <a:ln>
                  <a:noFill/>
                </a:ln>
                <a:solidFill>
                  <a:srgbClr val="000000"/>
                </a:solidFill>
                <a:effectLst/>
                <a:uLnTx/>
                <a:uFillTx/>
                <a:latin typeface="Arial"/>
                <a:ea typeface="Arial"/>
                <a:cs typeface="Arial"/>
                <a:sym typeface="Arial"/>
                <a:hlinkClick r:id="rId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our position paper</a:t>
            </a: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 we all have a role to play</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Some examples from our members: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10" name="Google Shape;110;p4"/>
          <p:cNvSpPr txBox="1"/>
          <p:nvPr/>
        </p:nvSpPr>
        <p:spPr>
          <a:xfrm>
            <a:off x="7068265" y="4926613"/>
            <a:ext cx="6474542" cy="584775"/>
          </a:xfrm>
          <a:prstGeom prst="rect">
            <a:avLst/>
          </a:prstGeom>
          <a:noFill/>
          <a:ln>
            <a:noFill/>
          </a:ln>
        </p:spPr>
        <p:txBody>
          <a:bodyPr spcFirstLastPara="1" wrap="square" lIns="91425" tIns="45700" rIns="91425" bIns="45700" anchor="t" anchorCtr="0">
            <a:spAutoFit/>
          </a:bodyPr>
          <a:lstStyle/>
          <a:p>
            <a:pPr marL="342900" marR="0" lvl="0" indent="-342900" algn="l" defTabSz="914400" rtl="0" eaLnBrk="1" fontAlgn="auto" latinLnBrk="0" hangingPunct="1">
              <a:lnSpc>
                <a:spcPct val="100000"/>
              </a:lnSpc>
              <a:spcBef>
                <a:spcPts val="0"/>
              </a:spcBef>
              <a:spcAft>
                <a:spcPts val="0"/>
              </a:spcAft>
              <a:buClr>
                <a:srgbClr val="000000"/>
              </a:buClr>
              <a:buSzPts val="1600"/>
              <a:buFont typeface="Arial"/>
              <a:buChar char="•"/>
              <a:tabLst/>
              <a:defRPr/>
            </a:pPr>
            <a:r>
              <a:rPr kumimoji="0" lang="en-GB" sz="1600" b="0" i="0" u="none" strike="noStrike" kern="0" cap="none" spc="0" normalizeH="0" baseline="0" noProof="0">
                <a:ln>
                  <a:noFill/>
                </a:ln>
                <a:solidFill>
                  <a:srgbClr val="000000"/>
                </a:solidFill>
                <a:effectLst/>
                <a:uLnTx/>
                <a:uFillTx/>
                <a:latin typeface="Arial"/>
                <a:ea typeface="Arial"/>
                <a:cs typeface="Arial"/>
                <a:sym typeface="Arial"/>
              </a:rPr>
              <a:t>Collaborating across borders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100000"/>
              </a:lnSpc>
              <a:spcBef>
                <a:spcPts val="0"/>
              </a:spcBef>
              <a:spcAft>
                <a:spcPts val="0"/>
              </a:spcAft>
              <a:buClr>
                <a:srgbClr val="000000"/>
              </a:buClr>
              <a:buSzPts val="1600"/>
              <a:buFont typeface="Arial"/>
              <a:buChar char="•"/>
              <a:tabLst/>
              <a:defRPr/>
            </a:pPr>
            <a:r>
              <a:rPr kumimoji="0" lang="en-GB" sz="1600" b="0" i="0" u="none" strike="noStrike" kern="0" cap="none" spc="0" normalizeH="0" baseline="0" noProof="0">
                <a:ln>
                  <a:noFill/>
                </a:ln>
                <a:solidFill>
                  <a:srgbClr val="000000"/>
                </a:solidFill>
                <a:effectLst/>
                <a:uLnTx/>
                <a:uFillTx/>
                <a:latin typeface="Arial"/>
                <a:ea typeface="Arial"/>
                <a:cs typeface="Arial"/>
                <a:sym typeface="Arial"/>
              </a:rPr>
              <a:t>Supporting social economy actors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9350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5"/>
        <p:cNvGrpSpPr/>
        <p:nvPr/>
      </p:nvGrpSpPr>
      <p:grpSpPr>
        <a:xfrm>
          <a:off x="0" y="0"/>
          <a:ext cx="0" cy="0"/>
          <a:chOff x="0" y="0"/>
          <a:chExt cx="0" cy="0"/>
        </a:xfrm>
      </p:grpSpPr>
      <p:sp>
        <p:nvSpPr>
          <p:cNvPr id="116" name="Google Shape;116;p5"/>
          <p:cNvSpPr txBo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en-GB" sz="3000" b="0" i="0" u="none" strike="noStrike" kern="0" cap="none" spc="0" normalizeH="0" baseline="0" noProof="0">
                <a:ln>
                  <a:noFill/>
                </a:ln>
                <a:solidFill>
                  <a:srgbClr val="485F43"/>
                </a:solidFill>
                <a:effectLst/>
                <a:uLnTx/>
                <a:uFillTx/>
                <a:latin typeface="Arial"/>
                <a:ea typeface="Arial"/>
                <a:cs typeface="Arial"/>
                <a:sym typeface="Arial"/>
              </a:rPr>
              <a:t>Solidarity Proximity Counters – FIMIV Italy</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en-GB" sz="2000" b="1" i="0" u="none" strike="noStrike" kern="0" cap="none" spc="0" normalizeH="0" baseline="0" noProof="0">
                <a:ln>
                  <a:noFill/>
                </a:ln>
                <a:solidFill>
                  <a:srgbClr val="000000"/>
                </a:solidFill>
                <a:effectLst/>
                <a:uLnTx/>
                <a:uFillTx/>
                <a:latin typeface="Arial"/>
                <a:ea typeface="Arial"/>
                <a:cs typeface="Arial"/>
                <a:sym typeface="Arial"/>
              </a:rPr>
              <a:t>Observation/needs: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Profound changes in society; social protection systems incapable of responding adequately to new risks </a:t>
            </a:r>
            <a:br>
              <a:rPr kumimoji="0" lang="en-GB" sz="2000" b="0" i="0" u="none" strike="noStrike" kern="0" cap="none" spc="0" normalizeH="0" baseline="0" noProof="0">
                <a:ln>
                  <a:noFill/>
                </a:ln>
                <a:solidFill>
                  <a:srgbClr val="000000"/>
                </a:solidFill>
                <a:effectLst/>
                <a:uLnTx/>
                <a:uFillTx/>
                <a:latin typeface="Arial"/>
                <a:ea typeface="Arial"/>
                <a:cs typeface="Arial"/>
                <a:sym typeface="Arial"/>
              </a:rPr>
            </a:b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 need a new proximity welfare model that is inclusive and capable of understanding difficulties and answering needs in a comprehensive and integrated manner</a:t>
            </a: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en-GB" sz="2000" b="1" i="0" u="none" strike="noStrike" kern="0" cap="none" spc="0" normalizeH="0" baseline="0" noProof="0">
                <a:ln>
                  <a:noFill/>
                </a:ln>
                <a:solidFill>
                  <a:srgbClr val="000000"/>
                </a:solidFill>
                <a:effectLst/>
                <a:uLnTx/>
                <a:uFillTx/>
                <a:latin typeface="Arial"/>
                <a:ea typeface="Arial"/>
                <a:cs typeface="Arial"/>
                <a:sym typeface="Arial"/>
              </a:rPr>
              <a:t>Proposal: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create a physical, virtual and itinerant location, where community operators can orient and support the applicant to make use of the services offered by mutuals and other public and private organisations operating in the territory in various fields (social, welfare, health, work, etc.).</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facilitate the procedures for accessing them and help those in difficulty and in more fragile conditions to find solutions to their problems.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develop services close that answer the needs of people (eg brain labs)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002299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1"/>
        <p:cNvGrpSpPr/>
        <p:nvPr/>
      </p:nvGrpSpPr>
      <p:grpSpPr>
        <a:xfrm>
          <a:off x="0" y="0"/>
          <a:ext cx="0" cy="0"/>
          <a:chOff x="0" y="0"/>
          <a:chExt cx="0" cy="0"/>
        </a:xfrm>
      </p:grpSpPr>
      <p:sp>
        <p:nvSpPr>
          <p:cNvPr id="122" name="Google Shape;122;p6"/>
          <p:cNvSpPr txBox="1">
            <a:spLocks noGrp="1"/>
          </p:cNvSpPr>
          <p:nvPr>
            <p:ph type="subTitle" id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85F43"/>
              </a:buClr>
              <a:buSzPts val="3000"/>
              <a:buNone/>
            </a:pPr>
            <a:r>
              <a:rPr lang="en-GB" sz="3000" b="0" i="0" u="none" strike="noStrike" cap="none">
                <a:solidFill>
                  <a:srgbClr val="485F43"/>
                </a:solidFill>
                <a:latin typeface="Arial"/>
                <a:ea typeface="Arial"/>
                <a:cs typeface="Arial"/>
                <a:sym typeface="Arial"/>
              </a:rPr>
              <a:t>Tackling lack of staff – CCMSA - France</a:t>
            </a:r>
            <a:endParaRPr/>
          </a:p>
          <a:p>
            <a:pPr marL="0" lvl="0" indent="0" algn="l" rtl="0">
              <a:lnSpc>
                <a:spcPct val="90000"/>
              </a:lnSpc>
              <a:spcBef>
                <a:spcPts val="1000"/>
              </a:spcBef>
              <a:spcAft>
                <a:spcPts val="0"/>
              </a:spcAft>
              <a:buClr>
                <a:schemeClr val="dk1"/>
              </a:buClr>
              <a:buSzPts val="2000"/>
              <a:buNone/>
            </a:pPr>
            <a:r>
              <a:rPr lang="en-GB" sz="2000" b="1" i="0" u="none" strike="noStrike" cap="none">
                <a:solidFill>
                  <a:schemeClr val="dk1"/>
                </a:solidFill>
                <a:latin typeface="Arial"/>
                <a:ea typeface="Arial"/>
                <a:cs typeface="Arial"/>
                <a:sym typeface="Arial"/>
              </a:rPr>
              <a:t>Observation/needs: </a:t>
            </a:r>
            <a:endParaRPr/>
          </a:p>
          <a:p>
            <a:pPr marL="0" lvl="0" indent="0" algn="l" rtl="0">
              <a:lnSpc>
                <a:spcPct val="90000"/>
              </a:lnSpc>
              <a:spcBef>
                <a:spcPts val="1000"/>
              </a:spcBef>
              <a:spcAft>
                <a:spcPts val="0"/>
              </a:spcAft>
              <a:buClr>
                <a:schemeClr val="dk1"/>
              </a:buClr>
              <a:buSzPts val="2000"/>
              <a:buNone/>
            </a:pPr>
            <a:r>
              <a:rPr lang="en-GB" sz="2000" b="0" i="0" u="none" strike="noStrike" cap="none">
                <a:solidFill>
                  <a:schemeClr val="dk1"/>
                </a:solidFill>
                <a:latin typeface="Arial"/>
                <a:ea typeface="Arial"/>
                <a:cs typeface="Arial"/>
                <a:sym typeface="Arial"/>
              </a:rPr>
              <a:t>In 2018, 7.4 million people lived in “medical deserts” in France. </a:t>
            </a:r>
            <a:br>
              <a:rPr lang="en-GB" sz="2000" b="0" i="0" u="none" strike="noStrike" cap="none">
                <a:solidFill>
                  <a:schemeClr val="dk1"/>
                </a:solidFill>
                <a:latin typeface="Arial"/>
                <a:ea typeface="Arial"/>
                <a:cs typeface="Arial"/>
                <a:sym typeface="Arial"/>
              </a:rPr>
            </a:br>
            <a:r>
              <a:rPr lang="en-GB" sz="2000" b="0" i="0" u="none" strike="noStrike" cap="none">
                <a:solidFill>
                  <a:schemeClr val="dk1"/>
                </a:solidFill>
                <a:latin typeface="Arial"/>
                <a:ea typeface="Arial"/>
                <a:cs typeface="Arial"/>
                <a:sym typeface="Arial"/>
              </a:rPr>
              <a:t>[11,1% of the population, compared to 7,6% in 2012]</a:t>
            </a:r>
            <a:endParaRPr sz="2000" b="0" i="0" u="none" strike="noStrike" cap="none">
              <a:solidFill>
                <a:schemeClr val="dk1"/>
              </a:solidFill>
              <a:latin typeface="Arial"/>
              <a:ea typeface="Arial"/>
              <a:cs typeface="Arial"/>
              <a:sym typeface="Arial"/>
            </a:endParaRPr>
          </a:p>
          <a:p>
            <a:pPr marL="0" lvl="0" indent="0" algn="l" rtl="0">
              <a:lnSpc>
                <a:spcPct val="90000"/>
              </a:lnSpc>
              <a:spcBef>
                <a:spcPts val="1000"/>
              </a:spcBef>
              <a:spcAft>
                <a:spcPts val="0"/>
              </a:spcAft>
              <a:buClr>
                <a:schemeClr val="lt1"/>
              </a:buClr>
              <a:buSzPts val="2000"/>
              <a:buNone/>
            </a:pPr>
            <a:endParaRPr sz="2000" b="0" i="0" u="none" strike="noStrike" cap="none">
              <a:solidFill>
                <a:schemeClr val="dk1"/>
              </a:solidFill>
              <a:latin typeface="Arial"/>
              <a:ea typeface="Arial"/>
              <a:cs typeface="Arial"/>
              <a:sym typeface="Arial"/>
            </a:endParaRPr>
          </a:p>
          <a:p>
            <a:pPr marL="0" lvl="0" indent="0" algn="l" rtl="0">
              <a:lnSpc>
                <a:spcPct val="90000"/>
              </a:lnSpc>
              <a:spcBef>
                <a:spcPts val="1000"/>
              </a:spcBef>
              <a:spcAft>
                <a:spcPts val="0"/>
              </a:spcAft>
              <a:buClr>
                <a:schemeClr val="lt1"/>
              </a:buClr>
              <a:buSzPts val="2000"/>
              <a:buNone/>
            </a:pPr>
            <a:endParaRPr sz="2000" b="0" i="0" u="none" strike="noStrike" cap="none">
              <a:solidFill>
                <a:schemeClr val="dk1"/>
              </a:solidFill>
              <a:latin typeface="Arial"/>
              <a:ea typeface="Arial"/>
              <a:cs typeface="Arial"/>
              <a:sym typeface="Arial"/>
            </a:endParaRPr>
          </a:p>
          <a:p>
            <a:pPr marL="0" lvl="0" indent="0" algn="l" rtl="0">
              <a:lnSpc>
                <a:spcPct val="90000"/>
              </a:lnSpc>
              <a:spcBef>
                <a:spcPts val="1000"/>
              </a:spcBef>
              <a:spcAft>
                <a:spcPts val="0"/>
              </a:spcAft>
              <a:buClr>
                <a:schemeClr val="dk1"/>
              </a:buClr>
              <a:buSzPts val="2000"/>
              <a:buNone/>
            </a:pPr>
            <a:r>
              <a:rPr lang="en-GB" sz="2000" b="1" i="0" u="none" strike="noStrike" cap="none">
                <a:solidFill>
                  <a:schemeClr val="dk1"/>
                </a:solidFill>
                <a:latin typeface="Arial"/>
                <a:ea typeface="Arial"/>
                <a:cs typeface="Arial"/>
                <a:sym typeface="Arial"/>
              </a:rPr>
              <a:t>Proposal: </a:t>
            </a:r>
            <a:endParaRPr/>
          </a:p>
          <a:p>
            <a:pPr marL="342900" marR="0" lvl="0" indent="-342900" algn="l" rtl="0">
              <a:lnSpc>
                <a:spcPct val="90000"/>
              </a:lnSpc>
              <a:spcBef>
                <a:spcPts val="1000"/>
              </a:spcBef>
              <a:spcAft>
                <a:spcPts val="0"/>
              </a:spcAft>
              <a:buClr>
                <a:schemeClr val="dk1"/>
              </a:buClr>
              <a:buSzPts val="2000"/>
              <a:buFont typeface="Arial"/>
              <a:buChar char="•"/>
            </a:pPr>
            <a:r>
              <a:rPr lang="en-GB" sz="2000" b="0" i="0" u="none" strike="noStrike" cap="none">
                <a:solidFill>
                  <a:schemeClr val="dk1"/>
                </a:solidFill>
                <a:latin typeface="Arial"/>
                <a:ea typeface="Arial"/>
                <a:cs typeface="Arial"/>
                <a:sym typeface="Arial"/>
              </a:rPr>
              <a:t>participate in the emergence of </a:t>
            </a:r>
            <a:r>
              <a:rPr lang="en-GB" sz="2000" b="1" i="0" u="none" strike="noStrike" cap="none">
                <a:solidFill>
                  <a:schemeClr val="dk1"/>
                </a:solidFill>
                <a:latin typeface="Arial"/>
                <a:ea typeface="Arial"/>
                <a:cs typeface="Arial"/>
                <a:sym typeface="Arial"/>
              </a:rPr>
              <a:t>coordinated practice structures </a:t>
            </a:r>
            <a:r>
              <a:rPr lang="en-GB" sz="2000" b="0" i="0" u="none" strike="noStrike" cap="none">
                <a:solidFill>
                  <a:schemeClr val="dk1"/>
                </a:solidFill>
                <a:latin typeface="Arial"/>
                <a:ea typeface="Arial"/>
                <a:cs typeface="Arial"/>
                <a:sym typeface="Arial"/>
              </a:rPr>
              <a:t>in conjunction with the regional health agencies (ARS) and health insurance and design prevention actions like therapeutic education programmes, dietician/psychologist packages, family health education for young people and families…</a:t>
            </a:r>
            <a:endParaRPr/>
          </a:p>
          <a:p>
            <a:pPr marL="342900" marR="0" lvl="0" indent="-342900" algn="l" rtl="0">
              <a:lnSpc>
                <a:spcPct val="90000"/>
              </a:lnSpc>
              <a:spcBef>
                <a:spcPts val="1000"/>
              </a:spcBef>
              <a:spcAft>
                <a:spcPts val="0"/>
              </a:spcAft>
              <a:buClr>
                <a:schemeClr val="dk1"/>
              </a:buClr>
              <a:buSzPts val="2000"/>
              <a:buFont typeface="Arial"/>
              <a:buChar char="•"/>
            </a:pPr>
            <a:r>
              <a:rPr lang="en-GB" sz="2000" b="0" i="0" u="none" strike="noStrike" cap="none">
                <a:solidFill>
                  <a:schemeClr val="dk1"/>
                </a:solidFill>
                <a:latin typeface="Arial"/>
                <a:ea typeface="Arial"/>
                <a:cs typeface="Arial"/>
                <a:sym typeface="Arial"/>
              </a:rPr>
              <a:t>establish of </a:t>
            </a:r>
            <a:r>
              <a:rPr lang="en-GB" sz="2000" b="1" i="0" u="none" strike="noStrike" cap="none">
                <a:solidFill>
                  <a:schemeClr val="dk1"/>
                </a:solidFill>
                <a:latin typeface="Arial"/>
                <a:ea typeface="Arial"/>
                <a:cs typeface="Arial"/>
                <a:sym typeface="Arial"/>
              </a:rPr>
              <a:t>local health contracts </a:t>
            </a:r>
            <a:r>
              <a:rPr lang="en-GB" sz="2000" b="0" i="0" u="none" strike="noStrike" cap="none">
                <a:solidFill>
                  <a:schemeClr val="dk1"/>
                </a:solidFill>
                <a:latin typeface="Arial"/>
                <a:ea typeface="Arial"/>
                <a:cs typeface="Arial"/>
                <a:sym typeface="Arial"/>
              </a:rPr>
              <a:t>to reduce territorial and social inequalities in health and to implement solutions for local health provision</a:t>
            </a:r>
            <a:endParaRPr sz="2000" b="0" i="0" u="none" strike="noStrike" cap="none">
              <a:solidFill>
                <a:schemeClr val="dk1"/>
              </a:solidFill>
              <a:latin typeface="Arial"/>
              <a:ea typeface="Arial"/>
              <a:cs typeface="Arial"/>
              <a:sym typeface="Arial"/>
            </a:endParaRPr>
          </a:p>
          <a:p>
            <a:pPr marL="342900" marR="0" lvl="0" indent="-342900" algn="l" rtl="0">
              <a:lnSpc>
                <a:spcPct val="90000"/>
              </a:lnSpc>
              <a:spcBef>
                <a:spcPts val="1000"/>
              </a:spcBef>
              <a:spcAft>
                <a:spcPts val="0"/>
              </a:spcAft>
              <a:buClr>
                <a:schemeClr val="dk1"/>
              </a:buClr>
              <a:buSzPts val="2000"/>
              <a:buFont typeface="Arial"/>
              <a:buChar char="•"/>
            </a:pPr>
            <a:r>
              <a:rPr lang="en-GB" sz="2000" b="0" i="0" u="none" strike="noStrike" cap="none">
                <a:solidFill>
                  <a:schemeClr val="dk1"/>
                </a:solidFill>
                <a:latin typeface="Arial"/>
                <a:ea typeface="Arial"/>
                <a:cs typeface="Arial"/>
                <a:sym typeface="Arial"/>
              </a:rPr>
              <a:t>support the </a:t>
            </a:r>
            <a:r>
              <a:rPr lang="en-GB" sz="2000" b="1" i="0" u="none" strike="noStrike" cap="none">
                <a:solidFill>
                  <a:schemeClr val="dk1"/>
                </a:solidFill>
                <a:latin typeface="Arial"/>
                <a:ea typeface="Arial"/>
                <a:cs typeface="Arial"/>
                <a:sym typeface="Arial"/>
              </a:rPr>
              <a:t>installation of health professionals in rural areas </a:t>
            </a:r>
            <a:r>
              <a:rPr lang="en-GB" sz="2000" b="0" i="0" u="none" strike="noStrike" cap="none">
                <a:solidFill>
                  <a:schemeClr val="dk1"/>
                </a:solidFill>
                <a:latin typeface="Arial"/>
                <a:ea typeface="Arial"/>
                <a:cs typeface="Arial"/>
                <a:sym typeface="Arial"/>
              </a:rPr>
              <a:t>– Educ’Tour Programme</a:t>
            </a:r>
            <a:endParaRPr/>
          </a:p>
        </p:txBody>
      </p:sp>
      <p:pic>
        <p:nvPicPr>
          <p:cNvPr id="123" name="Google Shape;123;p6" descr="Diagram&#10;&#10;Description automatically generated"/>
          <p:cNvPicPr preferRelativeResize="0"/>
          <p:nvPr/>
        </p:nvPicPr>
        <p:blipFill rotWithShape="1">
          <a:blip r:embed="rId4">
            <a:alphaModFix/>
          </a:blip>
          <a:srcRect/>
          <a:stretch/>
        </p:blipFill>
        <p:spPr>
          <a:xfrm>
            <a:off x="7663718" y="1044622"/>
            <a:ext cx="4381500" cy="2667000"/>
          </a:xfrm>
          <a:prstGeom prst="rect">
            <a:avLst/>
          </a:prstGeom>
          <a:noFill/>
          <a:ln>
            <a:noFill/>
          </a:ln>
        </p:spPr>
      </p:pic>
    </p:spTree>
    <p:extLst>
      <p:ext uri="{BB962C8B-B14F-4D97-AF65-F5344CB8AC3E}">
        <p14:creationId xmlns:p14="http://schemas.microsoft.com/office/powerpoint/2010/main" val="1773497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7"/>
        <p:cNvGrpSpPr/>
        <p:nvPr/>
      </p:nvGrpSpPr>
      <p:grpSpPr>
        <a:xfrm>
          <a:off x="0" y="0"/>
          <a:ext cx="0" cy="0"/>
          <a:chOff x="0" y="0"/>
          <a:chExt cx="0" cy="0"/>
        </a:xfrm>
      </p:grpSpPr>
      <p:sp>
        <p:nvSpPr>
          <p:cNvPr id="128" name="Google Shape;128;p7"/>
          <p:cNvSpPr txBo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en-GB" sz="3000" b="0" i="0" u="none" strike="noStrike" kern="0" cap="none" spc="0" normalizeH="0" baseline="0" noProof="0">
                <a:ln>
                  <a:noFill/>
                </a:ln>
                <a:solidFill>
                  <a:srgbClr val="485F43"/>
                </a:solidFill>
                <a:effectLst/>
                <a:uLnTx/>
                <a:uFillTx/>
                <a:latin typeface="Arial"/>
                <a:ea typeface="Arial"/>
                <a:cs typeface="Arial"/>
                <a:sym typeface="Arial"/>
              </a:rPr>
              <a:t>A bus for dental care– FNMF - France</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en-GB" sz="2000" b="1" i="0" u="none" strike="noStrike" kern="0" cap="none" spc="0" normalizeH="0" baseline="0" noProof="0">
                <a:ln>
                  <a:noFill/>
                </a:ln>
                <a:solidFill>
                  <a:srgbClr val="000000"/>
                </a:solidFill>
                <a:effectLst/>
                <a:uLnTx/>
                <a:uFillTx/>
                <a:latin typeface="Arial"/>
                <a:ea typeface="Arial"/>
                <a:cs typeface="Arial"/>
                <a:sym typeface="Arial"/>
              </a:rPr>
              <a:t>Observation/needs: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Imbalance in the distribution of dentists across the country which causes </a:t>
            </a:r>
            <a:br>
              <a:rPr kumimoji="0" lang="en-GB" sz="2000" b="0" i="0" u="none" strike="noStrike" kern="0" cap="none" spc="0" normalizeH="0" baseline="0" noProof="0">
                <a:ln>
                  <a:noFill/>
                </a:ln>
                <a:solidFill>
                  <a:srgbClr val="000000"/>
                </a:solidFill>
                <a:effectLst/>
                <a:uLnTx/>
                <a:uFillTx/>
                <a:latin typeface="Arial"/>
                <a:ea typeface="Arial"/>
                <a:cs typeface="Arial"/>
                <a:sym typeface="Arial"/>
              </a:rPr>
            </a:b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difficulties in access to dental care</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en-GB" sz="2000" b="1" i="0" u="none" strike="noStrike" kern="0" cap="none" spc="0" normalizeH="0" baseline="0" noProof="0">
                <a:ln>
                  <a:noFill/>
                </a:ln>
                <a:solidFill>
                  <a:srgbClr val="000000"/>
                </a:solidFill>
                <a:effectLst/>
                <a:uLnTx/>
                <a:uFillTx/>
                <a:latin typeface="Arial"/>
                <a:ea typeface="Arial"/>
                <a:cs typeface="Arial"/>
                <a:sym typeface="Arial"/>
              </a:rPr>
              <a:t>Proposal: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facilitate access to oral health care for people with ageing disabilities in the north of the department of Landes, which is affected by low medical demography</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two dentists provided dental services in a specially equipped </a:t>
            </a:r>
            <a:r>
              <a:rPr kumimoji="0" lang="en-GB" sz="2000" b="0" i="0" u="sng" strike="noStrike" kern="0" cap="none" spc="0" normalizeH="0" baseline="0" noProof="0">
                <a:ln>
                  <a:noFill/>
                </a:ln>
                <a:solidFill>
                  <a:srgbClr val="000000"/>
                </a:solidFill>
                <a:effectLst/>
                <a:uLnTx/>
                <a:uFillTx/>
                <a:latin typeface="Arial"/>
                <a:ea typeface="Arial"/>
                <a:cs typeface="Arial"/>
                <a:sym typeface="Arial"/>
                <a:hlinkClick r:id="rId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bus</a:t>
            </a: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 five days a week, for nine nursing homes (EHPADs) and six town centres as close as possible to the people concerned</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during the health crisis, the bus was first adapted to focus on emergency care, then transformed into a mobile vaccination centre in 2021</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129" name="Google Shape;129;p7" descr="A white truck parked on the side of the road&#10;&#10;Description automatically generated with low confidence"/>
          <p:cNvPicPr preferRelativeResize="0"/>
          <p:nvPr/>
        </p:nvPicPr>
        <p:blipFill rotWithShape="1">
          <a:blip r:embed="rId5">
            <a:alphaModFix/>
          </a:blip>
          <a:srcRect/>
          <a:stretch/>
        </p:blipFill>
        <p:spPr>
          <a:xfrm>
            <a:off x="8602052" y="1114319"/>
            <a:ext cx="2959512" cy="2219630"/>
          </a:xfrm>
          <a:prstGeom prst="rect">
            <a:avLst/>
          </a:prstGeom>
          <a:noFill/>
          <a:ln>
            <a:noFill/>
          </a:ln>
        </p:spPr>
      </p:pic>
    </p:spTree>
    <p:extLst>
      <p:ext uri="{BB962C8B-B14F-4D97-AF65-F5344CB8AC3E}">
        <p14:creationId xmlns:p14="http://schemas.microsoft.com/office/powerpoint/2010/main" val="625090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3"/>
        <p:cNvGrpSpPr/>
        <p:nvPr/>
      </p:nvGrpSpPr>
      <p:grpSpPr>
        <a:xfrm>
          <a:off x="0" y="0"/>
          <a:ext cx="0" cy="0"/>
          <a:chOff x="0" y="0"/>
          <a:chExt cx="0" cy="0"/>
        </a:xfrm>
      </p:grpSpPr>
      <p:sp>
        <p:nvSpPr>
          <p:cNvPr id="134" name="Google Shape;134;p8"/>
          <p:cNvSpPr txBox="1"/>
          <p:nvPr/>
        </p:nvSpPr>
        <p:spPr>
          <a:xfrm>
            <a:off x="231556" y="1125476"/>
            <a:ext cx="11728800" cy="579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en-GB" sz="3000" b="0" i="0" u="sng" strike="noStrike" kern="0" cap="none" spc="0" normalizeH="0" baseline="0" noProof="0">
                <a:ln>
                  <a:noFill/>
                </a:ln>
                <a:solidFill>
                  <a:srgbClr val="485F43"/>
                </a:solidFill>
                <a:effectLst/>
                <a:uLnTx/>
                <a:uFillTx/>
                <a:latin typeface="Arial"/>
                <a:ea typeface="Arial"/>
                <a:cs typeface="Arial"/>
                <a:sym typeface="Arial"/>
                <a:hlinkClick r:id="rId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InTerESanT</a:t>
            </a:r>
            <a:r>
              <a:rPr kumimoji="0" lang="en-GB" sz="3000" b="0" i="0" u="none" strike="noStrike" kern="0" cap="none" spc="0" normalizeH="0" baseline="0" noProof="0">
                <a:ln>
                  <a:noFill/>
                </a:ln>
                <a:solidFill>
                  <a:srgbClr val="485F43"/>
                </a:solidFill>
                <a:effectLst/>
                <a:uLnTx/>
                <a:uFillTx/>
                <a:latin typeface="Arial"/>
                <a:ea typeface="Arial"/>
                <a:cs typeface="Arial"/>
                <a:sym typeface="Arial"/>
              </a:rPr>
              <a:t> – Cross-border Care – MC - Belgium</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en-GB" sz="2000" b="1" i="0" u="none" strike="noStrike" kern="0" cap="none" spc="0" normalizeH="0" baseline="0" noProof="0">
                <a:ln>
                  <a:noFill/>
                </a:ln>
                <a:solidFill>
                  <a:srgbClr val="000000"/>
                </a:solidFill>
                <a:effectLst/>
                <a:uLnTx/>
                <a:uFillTx/>
                <a:latin typeface="Arial"/>
                <a:ea typeface="Arial"/>
                <a:cs typeface="Arial"/>
                <a:sym typeface="Arial"/>
              </a:rPr>
              <a:t>Observation/needs: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Need to improve health care conditions for people living on both sides of the</a:t>
            </a:r>
            <a:br>
              <a:rPr kumimoji="0" lang="en-GB" sz="2000" b="0" i="0" u="none" strike="noStrike" kern="0" cap="none" spc="0" normalizeH="0" baseline="0" noProof="0">
                <a:ln>
                  <a:noFill/>
                </a:ln>
                <a:solidFill>
                  <a:srgbClr val="000000"/>
                </a:solidFill>
                <a:effectLst/>
                <a:uLnTx/>
                <a:uFillTx/>
                <a:latin typeface="Arial"/>
                <a:ea typeface="Arial"/>
                <a:cs typeface="Arial"/>
                <a:sym typeface="Arial"/>
              </a:rPr>
            </a:b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Franco-Belgian border, who are often far from a satisfactory health care offer</a:t>
            </a:r>
            <a:br>
              <a:rPr kumimoji="0" lang="en-GB" sz="2000" b="0" i="0" u="none" strike="noStrike" kern="0" cap="none" spc="0" normalizeH="0" baseline="0" noProof="0">
                <a:ln>
                  <a:noFill/>
                </a:ln>
                <a:solidFill>
                  <a:srgbClr val="000000"/>
                </a:solidFill>
                <a:effectLst/>
                <a:uLnTx/>
                <a:uFillTx/>
                <a:latin typeface="Arial"/>
                <a:ea typeface="Arial"/>
                <a:cs typeface="Arial"/>
                <a:sym typeface="Arial"/>
              </a:rPr>
            </a:b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on their territory</a:t>
            </a: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en-GB" sz="2000" b="1" i="0" u="none" strike="noStrike" kern="0" cap="none" spc="0" normalizeH="0" baseline="0" noProof="0">
                <a:ln>
                  <a:noFill/>
                </a:ln>
                <a:solidFill>
                  <a:srgbClr val="000000"/>
                </a:solidFill>
                <a:effectLst/>
                <a:uLnTx/>
                <a:uFillTx/>
                <a:latin typeface="Arial"/>
                <a:ea typeface="Arial"/>
                <a:cs typeface="Arial"/>
                <a:sym typeface="Arial"/>
              </a:rPr>
              <a:t>Proposal: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study patient flows, the nature and financial volume of the care sought in the establishments at border regions and  survey the needs, existing hospital medical provision and possible medical cooperation along the border, in order to consider new cooperation.</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ensure the harmonisation of tools, practices and procedures, and deploy an online portal along the border </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provide the population and health professionals with a website containing the information they need to know, including an interactive map of the zones and establishments concerned</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study possible improvements to the current system and the possible development of new projects or tools in one or more cross-border pilot territories.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35" name="Google Shape;135;p8" descr="A picture containing text, toy, doll&#10;&#10;Description automatically generated"/>
          <p:cNvPicPr preferRelativeResize="0"/>
          <p:nvPr/>
        </p:nvPicPr>
        <p:blipFill rotWithShape="1">
          <a:blip r:embed="rId5">
            <a:alphaModFix/>
          </a:blip>
          <a:srcRect/>
          <a:stretch/>
        </p:blipFill>
        <p:spPr>
          <a:xfrm>
            <a:off x="8574875" y="1582700"/>
            <a:ext cx="3466201" cy="1931201"/>
          </a:xfrm>
          <a:prstGeom prst="rect">
            <a:avLst/>
          </a:prstGeom>
          <a:noFill/>
          <a:ln>
            <a:noFill/>
          </a:ln>
        </p:spPr>
      </p:pic>
    </p:spTree>
    <p:extLst>
      <p:ext uri="{BB962C8B-B14F-4D97-AF65-F5344CB8AC3E}">
        <p14:creationId xmlns:p14="http://schemas.microsoft.com/office/powerpoint/2010/main" val="2041902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1"/>
        <p:cNvGrpSpPr/>
        <p:nvPr/>
      </p:nvGrpSpPr>
      <p:grpSpPr>
        <a:xfrm>
          <a:off x="0" y="0"/>
          <a:ext cx="0" cy="0"/>
          <a:chOff x="0" y="0"/>
          <a:chExt cx="0" cy="0"/>
        </a:xfrm>
      </p:grpSpPr>
      <p:sp>
        <p:nvSpPr>
          <p:cNvPr id="92" name="Google Shape;92;p2"/>
          <p:cNvSpPr txBox="1">
            <a:spLocks noGrp="1"/>
          </p:cNvSpPr>
          <p:nvPr>
            <p:ph type="ctrTitle"/>
          </p:nvPr>
        </p:nvSpPr>
        <p:spPr>
          <a:xfrm>
            <a:off x="0" y="653143"/>
            <a:ext cx="12192000" cy="147002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400"/>
              <a:buFont typeface="Arial"/>
              <a:buNone/>
            </a:pPr>
            <a:r>
              <a:rPr lang="en-GB" sz="4400" dirty="0" smtClean="0">
                <a:latin typeface="Arial"/>
                <a:ea typeface="Arial"/>
                <a:cs typeface="Arial"/>
                <a:sym typeface="Arial"/>
              </a:rPr>
              <a:t>Welcome and introduction</a:t>
            </a:r>
            <a:endParaRPr dirty="0"/>
          </a:p>
        </p:txBody>
      </p:sp>
      <p:sp>
        <p:nvSpPr>
          <p:cNvPr id="93" name="Google Shape;93;p2"/>
          <p:cNvSpPr txBox="1">
            <a:spLocks noGrp="1"/>
          </p:cNvSpPr>
          <p:nvPr>
            <p:ph type="subTitle" idx="1"/>
          </p:nvPr>
        </p:nvSpPr>
        <p:spPr>
          <a:xfrm>
            <a:off x="78377" y="2568125"/>
            <a:ext cx="12192000" cy="1437817"/>
          </a:xfrm>
          <a:prstGeom prst="rect">
            <a:avLst/>
          </a:prstGeom>
          <a:noFill/>
          <a:ln>
            <a:noFill/>
          </a:ln>
        </p:spPr>
        <p:txBody>
          <a:bodyPr spcFirstLastPara="1" wrap="square" lIns="91425" tIns="45700" rIns="91425" bIns="45700" anchor="t" anchorCtr="0">
            <a:normAutofit fontScale="70000" lnSpcReduction="20000"/>
          </a:bodyPr>
          <a:lstStyle/>
          <a:p>
            <a:pPr marL="0" lvl="0" indent="0" algn="ctr" rtl="0">
              <a:lnSpc>
                <a:spcPct val="90000"/>
              </a:lnSpc>
              <a:spcBef>
                <a:spcPts val="0"/>
              </a:spcBef>
              <a:spcAft>
                <a:spcPts val="0"/>
              </a:spcAft>
              <a:buClr>
                <a:srgbClr val="485F43"/>
              </a:buClr>
              <a:buSzPts val="2800"/>
              <a:buNone/>
            </a:pPr>
            <a:r>
              <a:rPr lang="en-US" sz="3600" dirty="0" smtClean="0">
                <a:solidFill>
                  <a:srgbClr val="000000"/>
                </a:solidFill>
                <a:latin typeface="Arial" panose="020B0604020202020204" pitchFamily="34" charset="0"/>
              </a:rPr>
              <a:t>Ms</a:t>
            </a:r>
            <a:r>
              <a:rPr lang="en-US" sz="3600" dirty="0">
                <a:solidFill>
                  <a:srgbClr val="000000"/>
                </a:solidFill>
                <a:latin typeface="Arial" panose="020B0604020202020204" pitchFamily="34" charset="0"/>
              </a:rPr>
              <a:t>. </a:t>
            </a:r>
            <a:r>
              <a:rPr lang="en-US" sz="3600" dirty="0" smtClean="0">
                <a:solidFill>
                  <a:srgbClr val="000000"/>
                </a:solidFill>
                <a:latin typeface="Arial" panose="020B0604020202020204" pitchFamily="34" charset="0"/>
              </a:rPr>
              <a:t>Maria </a:t>
            </a:r>
            <a:r>
              <a:rPr lang="en-US" sz="3600" dirty="0">
                <a:solidFill>
                  <a:srgbClr val="000000"/>
                </a:solidFill>
                <a:latin typeface="Arial" panose="020B0604020202020204" pitchFamily="34" charset="0"/>
              </a:rPr>
              <a:t>GAFO GOMEZ-ZAMALLA, </a:t>
            </a:r>
            <a:endParaRPr lang="en-US" sz="3600" dirty="0" smtClean="0">
              <a:solidFill>
                <a:srgbClr val="000000"/>
              </a:solidFill>
              <a:latin typeface="Arial" panose="020B0604020202020204" pitchFamily="34" charset="0"/>
            </a:endParaRPr>
          </a:p>
          <a:p>
            <a:pPr marL="0" lvl="0" indent="0" algn="ctr" rtl="0">
              <a:lnSpc>
                <a:spcPct val="90000"/>
              </a:lnSpc>
              <a:spcBef>
                <a:spcPts val="0"/>
              </a:spcBef>
              <a:spcAft>
                <a:spcPts val="0"/>
              </a:spcAft>
              <a:buClr>
                <a:srgbClr val="485F43"/>
              </a:buClr>
              <a:buSzPts val="2800"/>
              <a:buNone/>
            </a:pPr>
            <a:r>
              <a:rPr lang="en-US" sz="3600" dirty="0" smtClean="0">
                <a:solidFill>
                  <a:srgbClr val="000000"/>
                </a:solidFill>
                <a:latin typeface="Arial" panose="020B0604020202020204" pitchFamily="34" charset="0"/>
              </a:rPr>
              <a:t>Deputy </a:t>
            </a:r>
            <a:r>
              <a:rPr lang="en-US" sz="3600" dirty="0">
                <a:solidFill>
                  <a:srgbClr val="000000"/>
                </a:solidFill>
                <a:latin typeface="Arial" panose="020B0604020202020204" pitchFamily="34" charset="0"/>
              </a:rPr>
              <a:t>Head of Unit, Directorate General for Agriculture and Rural Development, European Commission</a:t>
            </a:r>
            <a:endParaRPr lang="en-US" sz="3600" dirty="0"/>
          </a:p>
          <a:p>
            <a:r>
              <a:rPr lang="en-US" dirty="0"/>
              <a:t/>
            </a:r>
            <a:br>
              <a:rPr lang="en-US" dirty="0"/>
            </a:br>
            <a:endParaRPr dirty="0"/>
          </a:p>
        </p:txBody>
      </p:sp>
    </p:spTree>
    <p:extLst>
      <p:ext uri="{BB962C8B-B14F-4D97-AF65-F5344CB8AC3E}">
        <p14:creationId xmlns:p14="http://schemas.microsoft.com/office/powerpoint/2010/main" val="3936105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9"/>
        <p:cNvGrpSpPr/>
        <p:nvPr/>
      </p:nvGrpSpPr>
      <p:grpSpPr>
        <a:xfrm>
          <a:off x="0" y="0"/>
          <a:ext cx="0" cy="0"/>
          <a:chOff x="0" y="0"/>
          <a:chExt cx="0" cy="0"/>
        </a:xfrm>
      </p:grpSpPr>
      <p:sp>
        <p:nvSpPr>
          <p:cNvPr id="140" name="Google Shape;140;p9"/>
          <p:cNvSpPr txBox="1">
            <a:spLocks noGrp="1"/>
          </p:cNvSpPr>
          <p:nvPr>
            <p:ph type="ctrTitle"/>
          </p:nvPr>
        </p:nvSpPr>
        <p:spPr>
          <a:xfrm>
            <a:off x="0" y="1550987"/>
            <a:ext cx="121920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15000"/>
              <a:buFont typeface="Arial"/>
              <a:buNone/>
            </a:pPr>
            <a:r>
              <a:rPr lang="en-GB" sz="15000">
                <a:solidFill>
                  <a:schemeClr val="lt1"/>
                </a:solidFill>
                <a:latin typeface="Arial"/>
                <a:ea typeface="Arial"/>
                <a:cs typeface="Arial"/>
                <a:sym typeface="Arial"/>
              </a:rPr>
              <a:t>Thank you</a:t>
            </a:r>
            <a:endParaRPr/>
          </a:p>
        </p:txBody>
      </p:sp>
    </p:spTree>
    <p:extLst>
      <p:ext uri="{BB962C8B-B14F-4D97-AF65-F5344CB8AC3E}">
        <p14:creationId xmlns:p14="http://schemas.microsoft.com/office/powerpoint/2010/main" val="138034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1"/>
        <p:cNvGrpSpPr/>
        <p:nvPr/>
      </p:nvGrpSpPr>
      <p:grpSpPr>
        <a:xfrm>
          <a:off x="0" y="0"/>
          <a:ext cx="0" cy="0"/>
          <a:chOff x="0" y="0"/>
          <a:chExt cx="0" cy="0"/>
        </a:xfrm>
      </p:grpSpPr>
      <p:sp>
        <p:nvSpPr>
          <p:cNvPr id="92" name="Google Shape;92;p2"/>
          <p:cNvSpPr txBox="1">
            <a:spLocks noGrp="1"/>
          </p:cNvSpPr>
          <p:nvPr>
            <p:ph type="ctrTitle"/>
          </p:nvPr>
        </p:nvSpPr>
        <p:spPr>
          <a:xfrm>
            <a:off x="0" y="-84083"/>
            <a:ext cx="12192000" cy="147002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400"/>
              <a:buFont typeface="Arial"/>
              <a:buNone/>
            </a:pPr>
            <a:r>
              <a:rPr lang="it-IT" sz="4400" dirty="0">
                <a:latin typeface="Arial"/>
                <a:ea typeface="Arial"/>
                <a:cs typeface="Arial"/>
                <a:sym typeface="Arial"/>
              </a:rPr>
              <a:t>Healthacross initiative</a:t>
            </a:r>
            <a:endParaRPr sz="4400" dirty="0">
              <a:latin typeface="Arial"/>
              <a:ea typeface="Arial"/>
              <a:cs typeface="Arial"/>
              <a:sym typeface="Arial"/>
            </a:endParaRPr>
          </a:p>
        </p:txBody>
      </p:sp>
      <p:sp>
        <p:nvSpPr>
          <p:cNvPr id="93" name="Google Shape;93;p2"/>
          <p:cNvSpPr txBox="1">
            <a:spLocks noGrp="1"/>
          </p:cNvSpPr>
          <p:nvPr>
            <p:ph type="subTitle" idx="1"/>
          </p:nvPr>
        </p:nvSpPr>
        <p:spPr>
          <a:xfrm>
            <a:off x="0" y="1671143"/>
            <a:ext cx="12192000" cy="10668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485F43"/>
              </a:buClr>
              <a:buSzPts val="2800"/>
              <a:buNone/>
            </a:pPr>
            <a:r>
              <a:rPr lang="it-IT" sz="2800">
                <a:solidFill>
                  <a:srgbClr val="485F43"/>
                </a:solidFill>
                <a:latin typeface="Arial"/>
                <a:ea typeface="Arial"/>
                <a:cs typeface="Arial"/>
                <a:sym typeface="Arial"/>
              </a:rPr>
              <a:t>Making cross-border healthcare happen.</a:t>
            </a:r>
            <a:endParaRPr sz="2800">
              <a:solidFill>
                <a:srgbClr val="485F43"/>
              </a:solidFill>
              <a:latin typeface="Arial"/>
              <a:ea typeface="Arial"/>
              <a:cs typeface="Arial"/>
              <a:sym typeface="Arial"/>
            </a:endParaRPr>
          </a:p>
          <a:p>
            <a:pPr marL="0" lvl="0" indent="0" algn="ctr" rtl="0">
              <a:lnSpc>
                <a:spcPct val="90000"/>
              </a:lnSpc>
              <a:spcBef>
                <a:spcPts val="1000"/>
              </a:spcBef>
              <a:spcAft>
                <a:spcPts val="0"/>
              </a:spcAft>
              <a:buClr>
                <a:srgbClr val="485F43"/>
              </a:buClr>
              <a:buSzPts val="2800"/>
              <a:buNone/>
            </a:pPr>
            <a:r>
              <a:rPr lang="it-IT" sz="2800" i="1">
                <a:solidFill>
                  <a:srgbClr val="485F43"/>
                </a:solidFill>
                <a:latin typeface="Arial"/>
                <a:ea typeface="Arial"/>
                <a:cs typeface="Arial"/>
                <a:sym typeface="Arial"/>
              </a:rPr>
              <a:t>Insights from Lower Austria</a:t>
            </a:r>
            <a:endParaRPr sz="2800" i="1">
              <a:solidFill>
                <a:srgbClr val="485F43"/>
              </a:solidFill>
              <a:latin typeface="Arial"/>
              <a:ea typeface="Arial"/>
              <a:cs typeface="Arial"/>
              <a:sym typeface="Arial"/>
            </a:endParaRPr>
          </a:p>
        </p:txBody>
      </p:sp>
      <p:sp>
        <p:nvSpPr>
          <p:cNvPr id="94" name="Google Shape;94;p2"/>
          <p:cNvSpPr txBox="1"/>
          <p:nvPr/>
        </p:nvSpPr>
        <p:spPr>
          <a:xfrm>
            <a:off x="1661323" y="4434292"/>
            <a:ext cx="6076336" cy="120032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400" b="0" i="1" u="none" strike="noStrike" kern="0" cap="none" spc="0" normalizeH="0" baseline="0" noProof="0">
                <a:ln>
                  <a:noFill/>
                </a:ln>
                <a:solidFill>
                  <a:srgbClr val="000000"/>
                </a:solidFill>
                <a:effectLst/>
                <a:uLnTx/>
                <a:uFillTx/>
                <a:latin typeface="Calibri"/>
                <a:ea typeface="Calibri"/>
                <a:cs typeface="Calibri"/>
                <a:sym typeface="Calibri"/>
              </a:rPr>
              <a:t>Julia Winkler MA</a:t>
            </a:r>
            <a:endParaRPr kumimoji="0" sz="2400" b="0" i="1" u="none" strike="noStrike" kern="0" cap="none" spc="0" normalizeH="0" baseline="0" noProof="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400" b="0" i="1" u="none" strike="noStrike" kern="0" cap="none" spc="0" normalizeH="0" baseline="0" noProof="0">
                <a:ln>
                  <a:noFill/>
                </a:ln>
                <a:solidFill>
                  <a:srgbClr val="000000"/>
                </a:solidFill>
                <a:effectLst/>
                <a:uLnTx/>
                <a:uFillTx/>
                <a:latin typeface="Calibri"/>
                <a:ea typeface="Calibri"/>
                <a:cs typeface="Calibri"/>
                <a:sym typeface="Calibri"/>
              </a:rPr>
              <a:t>Project Manager @ Healthacross initiative</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400" b="0" i="1" u="none" strike="noStrike" kern="0" cap="none" spc="0" normalizeH="0" baseline="0" noProof="0">
                <a:ln>
                  <a:noFill/>
                </a:ln>
                <a:solidFill>
                  <a:srgbClr val="000000"/>
                </a:solidFill>
                <a:effectLst/>
                <a:uLnTx/>
                <a:uFillTx/>
                <a:latin typeface="Calibri"/>
                <a:ea typeface="Calibri"/>
                <a:cs typeface="Calibri"/>
                <a:sym typeface="Calibri"/>
              </a:rPr>
              <a:t>Health Agency of Lower Austria</a:t>
            </a:r>
            <a:endParaRPr kumimoji="0" sz="2400" b="0" i="1"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458527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8"/>
        <p:cNvGrpSpPr/>
        <p:nvPr/>
      </p:nvGrpSpPr>
      <p:grpSpPr>
        <a:xfrm>
          <a:off x="0" y="0"/>
          <a:ext cx="0" cy="0"/>
          <a:chOff x="0" y="0"/>
          <a:chExt cx="0" cy="0"/>
        </a:xfrm>
      </p:grpSpPr>
      <p:sp>
        <p:nvSpPr>
          <p:cNvPr id="99" name="Google Shape;99;p3"/>
          <p:cNvSpPr txBox="1">
            <a:spLocks noGrp="1"/>
          </p:cNvSpPr>
          <p:nvPr>
            <p:ph type="ctrTitle"/>
          </p:nvPr>
        </p:nvSpPr>
        <p:spPr>
          <a:xfrm>
            <a:off x="220717" y="0"/>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a:latin typeface="Arial"/>
                <a:ea typeface="Arial"/>
                <a:cs typeface="Arial"/>
                <a:sym typeface="Arial"/>
              </a:rPr>
              <a:t>Lower Austria</a:t>
            </a:r>
            <a:endParaRPr sz="4500">
              <a:latin typeface="Arial"/>
              <a:ea typeface="Arial"/>
              <a:cs typeface="Arial"/>
              <a:sym typeface="Arial"/>
            </a:endParaRPr>
          </a:p>
        </p:txBody>
      </p:sp>
      <p:sp>
        <p:nvSpPr>
          <p:cNvPr id="100" name="Google Shape;100;p3"/>
          <p:cNvSpPr txBox="1"/>
          <p:nvPr/>
        </p:nvSpPr>
        <p:spPr>
          <a:xfrm>
            <a:off x="220717" y="1523999"/>
            <a:ext cx="6622996" cy="10668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it-IT" sz="3000" b="0" i="0" u="none" strike="noStrike" kern="0" cap="none" spc="0" normalizeH="0" baseline="0" noProof="0">
                <a:ln>
                  <a:noFill/>
                </a:ln>
                <a:solidFill>
                  <a:srgbClr val="485F43"/>
                </a:solidFill>
                <a:effectLst/>
                <a:uLnTx/>
                <a:uFillTx/>
                <a:latin typeface="Arial"/>
                <a:ea typeface="Arial"/>
                <a:cs typeface="Arial"/>
                <a:sym typeface="Arial"/>
              </a:rPr>
              <a:t>Where are we? </a:t>
            </a:r>
            <a:endParaRPr kumimoji="0" sz="3000" b="0" i="0" u="none" strike="noStrike" kern="0" cap="none" spc="0" normalizeH="0" baseline="0" noProof="0">
              <a:ln>
                <a:noFill/>
              </a:ln>
              <a:solidFill>
                <a:srgbClr val="485F43"/>
              </a:solidFill>
              <a:effectLst/>
              <a:uLnTx/>
              <a:uFillTx/>
              <a:latin typeface="Arial"/>
              <a:ea typeface="Arial"/>
              <a:cs typeface="Arial"/>
              <a:sym typeface="Arial"/>
            </a:endParaRPr>
          </a:p>
        </p:txBody>
      </p:sp>
      <p:sp>
        <p:nvSpPr>
          <p:cNvPr id="101" name="Google Shape;101;p3"/>
          <p:cNvSpPr txBox="1"/>
          <p:nvPr/>
        </p:nvSpPr>
        <p:spPr>
          <a:xfrm>
            <a:off x="373117" y="2550816"/>
            <a:ext cx="11552183" cy="241939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02" name="Google Shape;102;p3"/>
          <p:cNvPicPr preferRelativeResize="0"/>
          <p:nvPr/>
        </p:nvPicPr>
        <p:blipFill rotWithShape="1">
          <a:blip r:embed="rId4">
            <a:alphaModFix/>
          </a:blip>
          <a:srcRect/>
          <a:stretch/>
        </p:blipFill>
        <p:spPr>
          <a:xfrm>
            <a:off x="1406382" y="2057399"/>
            <a:ext cx="4251666" cy="3621487"/>
          </a:xfrm>
          <a:prstGeom prst="rect">
            <a:avLst/>
          </a:prstGeom>
          <a:noFill/>
          <a:ln>
            <a:noFill/>
          </a:ln>
        </p:spPr>
      </p:pic>
      <p:sp>
        <p:nvSpPr>
          <p:cNvPr id="103" name="Google Shape;103;p3"/>
          <p:cNvSpPr/>
          <p:nvPr/>
        </p:nvSpPr>
        <p:spPr>
          <a:xfrm>
            <a:off x="5866022" y="2322786"/>
            <a:ext cx="4959634" cy="302698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04" name="Google Shape;104;p3"/>
          <p:cNvSpPr/>
          <p:nvPr/>
        </p:nvSpPr>
        <p:spPr>
          <a:xfrm>
            <a:off x="6149208" y="2658447"/>
            <a:ext cx="4274887" cy="2419390"/>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105" name="Google Shape;105;p3"/>
          <p:cNvPicPr preferRelativeResize="0"/>
          <p:nvPr/>
        </p:nvPicPr>
        <p:blipFill rotWithShape="1">
          <a:blip r:embed="rId6">
            <a:alphaModFix/>
          </a:blip>
          <a:srcRect/>
          <a:stretch/>
        </p:blipFill>
        <p:spPr>
          <a:xfrm>
            <a:off x="9974322" y="191999"/>
            <a:ext cx="1950978" cy="1537717"/>
          </a:xfrm>
          <a:prstGeom prst="rect">
            <a:avLst/>
          </a:prstGeom>
          <a:noFill/>
          <a:ln>
            <a:noFill/>
          </a:ln>
        </p:spPr>
      </p:pic>
    </p:spTree>
    <p:extLst>
      <p:ext uri="{BB962C8B-B14F-4D97-AF65-F5344CB8AC3E}">
        <p14:creationId xmlns:p14="http://schemas.microsoft.com/office/powerpoint/2010/main" val="1459414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9"/>
        <p:cNvGrpSpPr/>
        <p:nvPr/>
      </p:nvGrpSpPr>
      <p:grpSpPr>
        <a:xfrm>
          <a:off x="0" y="0"/>
          <a:ext cx="0" cy="0"/>
          <a:chOff x="0" y="0"/>
          <a:chExt cx="0" cy="0"/>
        </a:xfrm>
      </p:grpSpPr>
      <p:sp>
        <p:nvSpPr>
          <p:cNvPr id="110" name="Google Shape;110;p4"/>
          <p:cNvSpPr txBox="1">
            <a:spLocks noGrp="1"/>
          </p:cNvSpPr>
          <p:nvPr>
            <p:ph type="ctrTitle"/>
          </p:nvPr>
        </p:nvSpPr>
        <p:spPr>
          <a:xfrm>
            <a:off x="220717" y="0"/>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a:latin typeface="Arial"/>
                <a:ea typeface="Arial"/>
                <a:cs typeface="Arial"/>
                <a:sym typeface="Arial"/>
              </a:rPr>
              <a:t>Health Agency of Lower Austria</a:t>
            </a:r>
            <a:endParaRPr sz="4500">
              <a:latin typeface="Arial"/>
              <a:ea typeface="Arial"/>
              <a:cs typeface="Arial"/>
              <a:sym typeface="Arial"/>
            </a:endParaRPr>
          </a:p>
        </p:txBody>
      </p:sp>
      <p:sp>
        <p:nvSpPr>
          <p:cNvPr id="111" name="Google Shape;111;p4"/>
          <p:cNvSpPr txBox="1"/>
          <p:nvPr/>
        </p:nvSpPr>
        <p:spPr>
          <a:xfrm>
            <a:off x="220717" y="1523999"/>
            <a:ext cx="10555438" cy="10668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it-IT" sz="3000" b="0" i="0" u="none" strike="noStrike" kern="0" cap="none" spc="0" normalizeH="0" baseline="0" noProof="0">
                <a:ln>
                  <a:noFill/>
                </a:ln>
                <a:solidFill>
                  <a:srgbClr val="485F43"/>
                </a:solidFill>
                <a:effectLst/>
                <a:uLnTx/>
                <a:uFillTx/>
                <a:latin typeface="Arial"/>
                <a:ea typeface="Arial"/>
                <a:cs typeface="Arial"/>
                <a:sym typeface="Arial"/>
              </a:rPr>
              <a:t>Cross-border healthcare - why do we care?</a:t>
            </a:r>
            <a:endParaRPr kumimoji="0" sz="3000" b="0" i="0" u="none" strike="noStrike" kern="0" cap="none" spc="0" normalizeH="0" baseline="0" noProof="0">
              <a:ln>
                <a:noFill/>
              </a:ln>
              <a:solidFill>
                <a:srgbClr val="485F43"/>
              </a:solidFill>
              <a:effectLst/>
              <a:uLnTx/>
              <a:uFillTx/>
              <a:latin typeface="Arial"/>
              <a:ea typeface="Arial"/>
              <a:cs typeface="Arial"/>
              <a:sym typeface="Arial"/>
            </a:endParaRPr>
          </a:p>
        </p:txBody>
      </p:sp>
      <p:sp>
        <p:nvSpPr>
          <p:cNvPr id="112" name="Google Shape;112;p4"/>
          <p:cNvSpPr txBox="1"/>
          <p:nvPr/>
        </p:nvSpPr>
        <p:spPr>
          <a:xfrm>
            <a:off x="373125" y="2160225"/>
            <a:ext cx="7947000" cy="2810100"/>
          </a:xfrm>
          <a:prstGeom prst="rect">
            <a:avLst/>
          </a:prstGeom>
          <a:noFill/>
          <a:ln>
            <a:noFill/>
          </a:ln>
        </p:spPr>
        <p:txBody>
          <a:bodyPr spcFirstLastPara="1" wrap="square" lIns="91425" tIns="45700" rIns="91425" bIns="45700" anchor="t" anchorCtr="0">
            <a:noAutofit/>
          </a:bodyPr>
          <a:lstStyle/>
          <a:p>
            <a:pPr marL="342900" marR="0" lvl="0" indent="-342900" algn="l" defTabSz="914400" rtl="0" eaLnBrk="1" fontAlgn="auto" latinLnBrk="0" hangingPunct="1">
              <a:lnSpc>
                <a:spcPct val="90000"/>
              </a:lnSpc>
              <a:spcBef>
                <a:spcPts val="0"/>
              </a:spcBef>
              <a:spcAft>
                <a:spcPts val="0"/>
              </a:spcAft>
              <a:buClr>
                <a:srgbClr val="000000"/>
              </a:buClr>
              <a:buSzPts val="2000"/>
              <a:buFont typeface="Arial"/>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Umbrella organization for all 27 hospitals and 50 nursing/disabled care centers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Institution under public law with legal personality</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Hospitals and care centers are 100 per cent owned by Lower Austria </a:t>
            </a: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roughly 27.000 employees (biggest employer in the region)</a:t>
            </a: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Noto Sans Symbols"/>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414 km internal border to Czechia, Slovakia and in close proximity Hungary</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215900" algn="l" defTabSz="914400" rtl="0" eaLnBrk="1" fontAlgn="auto" latinLnBrk="0" hangingPunct="1">
              <a:lnSpc>
                <a:spcPct val="90000"/>
              </a:lnSpc>
              <a:spcBef>
                <a:spcPts val="1000"/>
              </a:spcBef>
              <a:spcAft>
                <a:spcPts val="0"/>
              </a:spcAft>
              <a:buClr>
                <a:srgbClr val="FFFFFF"/>
              </a:buClr>
              <a:buSzPts val="2000"/>
              <a:buFont typeface="Noto Sans Symbols"/>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a:t>
            </a:r>
            <a:r>
              <a:rPr kumimoji="0" lang="it-IT" sz="2000" b="1" i="1" u="none" strike="noStrike" kern="0" cap="none" spc="0" normalizeH="0" baseline="0" noProof="0">
                <a:ln>
                  <a:noFill/>
                </a:ln>
                <a:solidFill>
                  <a:srgbClr val="000000"/>
                </a:solidFill>
                <a:effectLst/>
                <a:uLnTx/>
                <a:uFillTx/>
                <a:latin typeface="Arial"/>
                <a:ea typeface="Arial"/>
                <a:cs typeface="Arial"/>
                <a:sym typeface="Arial"/>
              </a:rPr>
              <a:t>equal access to quality healthcare services close to home</a:t>
            </a: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13" name="Google Shape;113;p4"/>
          <p:cNvPicPr preferRelativeResize="0"/>
          <p:nvPr/>
        </p:nvPicPr>
        <p:blipFill rotWithShape="1">
          <a:blip r:embed="rId4">
            <a:alphaModFix/>
          </a:blip>
          <a:srcRect/>
          <a:stretch/>
        </p:blipFill>
        <p:spPr>
          <a:xfrm>
            <a:off x="9522999" y="526967"/>
            <a:ext cx="2104651" cy="855942"/>
          </a:xfrm>
          <a:prstGeom prst="rect">
            <a:avLst/>
          </a:prstGeom>
          <a:noFill/>
          <a:ln>
            <a:noFill/>
          </a:ln>
        </p:spPr>
      </p:pic>
      <p:pic>
        <p:nvPicPr>
          <p:cNvPr id="114" name="Google Shape;114;p4"/>
          <p:cNvPicPr preferRelativeResize="0"/>
          <p:nvPr/>
        </p:nvPicPr>
        <p:blipFill rotWithShape="1">
          <a:blip r:embed="rId5">
            <a:alphaModFix/>
          </a:blip>
          <a:srcRect/>
          <a:stretch/>
        </p:blipFill>
        <p:spPr>
          <a:xfrm>
            <a:off x="8449567" y="4095633"/>
            <a:ext cx="3492000" cy="1673956"/>
          </a:xfrm>
          <a:prstGeom prst="rect">
            <a:avLst/>
          </a:prstGeom>
          <a:noFill/>
          <a:ln>
            <a:noFill/>
          </a:ln>
        </p:spPr>
      </p:pic>
      <p:pic>
        <p:nvPicPr>
          <p:cNvPr id="115" name="Google Shape;115;p4"/>
          <p:cNvPicPr preferRelativeResize="0"/>
          <p:nvPr/>
        </p:nvPicPr>
        <p:blipFill rotWithShape="1">
          <a:blip r:embed="rId6">
            <a:alphaModFix/>
          </a:blip>
          <a:srcRect/>
          <a:stretch/>
        </p:blipFill>
        <p:spPr>
          <a:xfrm>
            <a:off x="8439954" y="1597635"/>
            <a:ext cx="3492000" cy="2325672"/>
          </a:xfrm>
          <a:prstGeom prst="rect">
            <a:avLst/>
          </a:prstGeom>
          <a:noFill/>
          <a:ln>
            <a:noFill/>
          </a:ln>
        </p:spPr>
      </p:pic>
    </p:spTree>
    <p:extLst>
      <p:ext uri="{BB962C8B-B14F-4D97-AF65-F5344CB8AC3E}">
        <p14:creationId xmlns:p14="http://schemas.microsoft.com/office/powerpoint/2010/main" val="1835835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0"/>
        <p:cNvGrpSpPr/>
        <p:nvPr/>
      </p:nvGrpSpPr>
      <p:grpSpPr>
        <a:xfrm>
          <a:off x="0" y="0"/>
          <a:ext cx="0" cy="0"/>
          <a:chOff x="0" y="0"/>
          <a:chExt cx="0" cy="0"/>
        </a:xfrm>
      </p:grpSpPr>
      <p:sp>
        <p:nvSpPr>
          <p:cNvPr id="121" name="Google Shape;121;p5"/>
          <p:cNvSpPr txBox="1"/>
          <p:nvPr/>
        </p:nvSpPr>
        <p:spPr>
          <a:xfrm>
            <a:off x="231556" y="1314151"/>
            <a:ext cx="11329987" cy="207018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it-IT" sz="3000" b="0" i="0" u="none" strike="noStrike" kern="0" cap="none" spc="0" normalizeH="0" baseline="0" noProof="0">
                <a:ln>
                  <a:noFill/>
                </a:ln>
                <a:solidFill>
                  <a:srgbClr val="485F43"/>
                </a:solidFill>
                <a:effectLst/>
                <a:uLnTx/>
                <a:uFillTx/>
                <a:latin typeface="Arial"/>
                <a:ea typeface="Arial"/>
                <a:cs typeface="Arial"/>
                <a:sym typeface="Arial"/>
              </a:rPr>
              <a:t>Healthacross for Future</a:t>
            </a:r>
            <a:endParaRPr kumimoji="0" sz="2000" b="1"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it-IT" sz="2000" b="1" i="0" u="none" strike="noStrike" kern="0" cap="none" spc="0" normalizeH="0" baseline="0" noProof="0">
                <a:ln>
                  <a:noFill/>
                </a:ln>
                <a:solidFill>
                  <a:srgbClr val="000000"/>
                </a:solidFill>
                <a:effectLst/>
                <a:uLnTx/>
                <a:uFillTx/>
                <a:latin typeface="Arial"/>
                <a:ea typeface="Arial"/>
                <a:cs typeface="Arial"/>
                <a:sym typeface="Arial"/>
              </a:rPr>
              <a:t>Lower Austria / South Bohemia</a:t>
            </a:r>
            <a:endParaRPr kumimoji="0" sz="2000" b="1"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‘Devided city’ of Gmünd/České Velenice</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1"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it-IT" sz="2000" b="1" i="0" u="none" strike="noStrike" kern="0" cap="none" spc="0" normalizeH="0" baseline="0" noProof="0">
                <a:ln>
                  <a:noFill/>
                </a:ln>
                <a:solidFill>
                  <a:srgbClr val="000000"/>
                </a:solidFill>
                <a:effectLst/>
                <a:uLnTx/>
                <a:uFillTx/>
                <a:latin typeface="Arial"/>
                <a:ea typeface="Arial"/>
                <a:cs typeface="Arial"/>
                <a:sym typeface="Arial"/>
              </a:rPr>
              <a:t>2 Pillars</a:t>
            </a:r>
            <a:endParaRPr kumimoji="0" sz="2000" b="1" i="0" u="none" strike="noStrike" kern="0" cap="none" spc="0" normalizeH="0" baseline="0" noProof="0">
              <a:ln>
                <a:noFill/>
              </a:ln>
              <a:solidFill>
                <a:srgbClr val="000000"/>
              </a:solidFill>
              <a:effectLst/>
              <a:uLnTx/>
              <a:uFillTx/>
              <a:latin typeface="Arial"/>
              <a:ea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Cross-border healthcare in the hospital of Gmünd 🡲 in- &amp; outpatient treatment</a:t>
            </a:r>
            <a:endParaRPr kumimoji="0" sz="3000" b="0" i="0" u="none" strike="noStrike" kern="0" cap="none" spc="0" normalizeH="0" baseline="0" noProof="0">
              <a:ln>
                <a:noFill/>
              </a:ln>
              <a:solidFill>
                <a:srgbClr val="000000"/>
              </a:solidFill>
              <a:effectLst/>
              <a:uLnTx/>
              <a:uFillTx/>
              <a:latin typeface="Arial"/>
              <a:ea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Cross-border primary healthcare centre 🡲 analysis, planning &amp; approval</a:t>
            </a: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22" name="Google Shape;122;p5"/>
          <p:cNvPicPr preferRelativeResize="0"/>
          <p:nvPr/>
        </p:nvPicPr>
        <p:blipFill rotWithShape="1">
          <a:blip r:embed="rId4">
            <a:alphaModFix/>
          </a:blip>
          <a:srcRect/>
          <a:stretch/>
        </p:blipFill>
        <p:spPr>
          <a:xfrm>
            <a:off x="8177049" y="1062215"/>
            <a:ext cx="3668110" cy="1663343"/>
          </a:xfrm>
          <a:prstGeom prst="rect">
            <a:avLst/>
          </a:prstGeom>
          <a:noFill/>
          <a:ln>
            <a:noFill/>
          </a:ln>
        </p:spPr>
      </p:pic>
      <p:pic>
        <p:nvPicPr>
          <p:cNvPr id="123" name="Google Shape;123;p5"/>
          <p:cNvPicPr preferRelativeResize="0"/>
          <p:nvPr/>
        </p:nvPicPr>
        <p:blipFill rotWithShape="1">
          <a:blip r:embed="rId5">
            <a:alphaModFix/>
          </a:blip>
          <a:srcRect/>
          <a:stretch/>
        </p:blipFill>
        <p:spPr>
          <a:xfrm>
            <a:off x="6200932" y="4474682"/>
            <a:ext cx="3739105" cy="2083772"/>
          </a:xfrm>
          <a:prstGeom prst="rect">
            <a:avLst/>
          </a:prstGeom>
          <a:noFill/>
          <a:ln>
            <a:noFill/>
          </a:ln>
        </p:spPr>
      </p:pic>
      <p:pic>
        <p:nvPicPr>
          <p:cNvPr id="124" name="Google Shape;124;p5"/>
          <p:cNvPicPr preferRelativeResize="0"/>
          <p:nvPr/>
        </p:nvPicPr>
        <p:blipFill rotWithShape="1">
          <a:blip r:embed="rId6">
            <a:alphaModFix/>
          </a:blip>
          <a:srcRect/>
          <a:stretch/>
        </p:blipFill>
        <p:spPr>
          <a:xfrm>
            <a:off x="2074147" y="4474681"/>
            <a:ext cx="3763349" cy="2083773"/>
          </a:xfrm>
          <a:prstGeom prst="rect">
            <a:avLst/>
          </a:prstGeom>
          <a:noFill/>
          <a:ln>
            <a:noFill/>
          </a:ln>
        </p:spPr>
      </p:pic>
    </p:spTree>
    <p:extLst>
      <p:ext uri="{BB962C8B-B14F-4D97-AF65-F5344CB8AC3E}">
        <p14:creationId xmlns:p14="http://schemas.microsoft.com/office/powerpoint/2010/main" val="3814691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9"/>
        <p:cNvGrpSpPr/>
        <p:nvPr/>
      </p:nvGrpSpPr>
      <p:grpSpPr>
        <a:xfrm>
          <a:off x="0" y="0"/>
          <a:ext cx="0" cy="0"/>
          <a:chOff x="0" y="0"/>
          <a:chExt cx="0" cy="0"/>
        </a:xfrm>
      </p:grpSpPr>
      <p:sp>
        <p:nvSpPr>
          <p:cNvPr id="130" name="Google Shape;130;p6"/>
          <p:cNvSpPr txBox="1">
            <a:spLocks noGrp="1"/>
          </p:cNvSpPr>
          <p:nvPr>
            <p:ph type="subTitle" id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85F43"/>
              </a:buClr>
              <a:buSzPts val="3000"/>
              <a:buNone/>
            </a:pPr>
            <a:r>
              <a:rPr lang="it-IT" sz="3000" b="0" i="0" u="none" strike="noStrike" cap="none">
                <a:solidFill>
                  <a:srgbClr val="485F43"/>
                </a:solidFill>
                <a:latin typeface="Arial"/>
                <a:ea typeface="Arial"/>
                <a:cs typeface="Arial"/>
                <a:sym typeface="Arial"/>
              </a:rPr>
              <a:t>Primary Healthcare Centre Gmünd</a:t>
            </a:r>
            <a:endParaRPr/>
          </a:p>
          <a:p>
            <a:pPr marL="0" lvl="0" indent="0" algn="l" rtl="0">
              <a:lnSpc>
                <a:spcPct val="90000"/>
              </a:lnSpc>
              <a:spcBef>
                <a:spcPts val="1000"/>
              </a:spcBef>
              <a:spcAft>
                <a:spcPts val="0"/>
              </a:spcAft>
              <a:buClr>
                <a:schemeClr val="dk1"/>
              </a:buClr>
              <a:buSzPts val="2000"/>
              <a:buNone/>
            </a:pPr>
            <a:r>
              <a:rPr lang="it-IT" sz="2000" b="0" i="0" u="none" strike="noStrike" cap="none">
                <a:solidFill>
                  <a:schemeClr val="dk1"/>
                </a:solidFill>
                <a:latin typeface="Arial"/>
                <a:ea typeface="Arial"/>
                <a:cs typeface="Arial"/>
                <a:sym typeface="Arial"/>
              </a:rPr>
              <a:t>Financed via Austrian Rural Development Programme 2014 to 2020</a:t>
            </a:r>
            <a:endParaRPr sz="2000" b="0" i="0" u="none" strike="noStrike" cap="none">
              <a:solidFill>
                <a:schemeClr val="dk1"/>
              </a:solidFill>
              <a:latin typeface="Arial"/>
              <a:ea typeface="Arial"/>
              <a:cs typeface="Arial"/>
              <a:sym typeface="Arial"/>
            </a:endParaRPr>
          </a:p>
          <a:p>
            <a:pPr marL="0" lvl="0" indent="0" algn="l" rtl="0">
              <a:lnSpc>
                <a:spcPct val="90000"/>
              </a:lnSpc>
              <a:spcBef>
                <a:spcPts val="1000"/>
              </a:spcBef>
              <a:spcAft>
                <a:spcPts val="0"/>
              </a:spcAft>
              <a:buClr>
                <a:schemeClr val="lt1"/>
              </a:buClr>
              <a:buSzPts val="2000"/>
              <a:buNone/>
            </a:pPr>
            <a:endParaRPr sz="2000" b="1" i="0" u="none" strike="noStrike" cap="none">
              <a:solidFill>
                <a:schemeClr val="dk1"/>
              </a:solidFill>
              <a:latin typeface="Arial"/>
              <a:ea typeface="Arial"/>
              <a:cs typeface="Arial"/>
              <a:sym typeface="Arial"/>
            </a:endParaRPr>
          </a:p>
          <a:p>
            <a:pPr marL="0" lvl="0" indent="0" algn="l" rtl="0">
              <a:lnSpc>
                <a:spcPct val="90000"/>
              </a:lnSpc>
              <a:spcBef>
                <a:spcPts val="1000"/>
              </a:spcBef>
              <a:spcAft>
                <a:spcPts val="0"/>
              </a:spcAft>
              <a:buClr>
                <a:schemeClr val="lt1"/>
              </a:buClr>
              <a:buSzPts val="2000"/>
              <a:buNone/>
            </a:pPr>
            <a:endParaRPr sz="2000" b="1" i="0" u="none" strike="noStrike" cap="none">
              <a:solidFill>
                <a:schemeClr val="dk1"/>
              </a:solidFill>
              <a:latin typeface="Arial"/>
              <a:ea typeface="Arial"/>
              <a:cs typeface="Arial"/>
              <a:sym typeface="Arial"/>
            </a:endParaRPr>
          </a:p>
          <a:p>
            <a:pPr marL="0" lvl="0" indent="0" algn="l" rtl="0">
              <a:lnSpc>
                <a:spcPct val="90000"/>
              </a:lnSpc>
              <a:spcBef>
                <a:spcPts val="1000"/>
              </a:spcBef>
              <a:spcAft>
                <a:spcPts val="0"/>
              </a:spcAft>
              <a:buClr>
                <a:schemeClr val="dk1"/>
              </a:buClr>
              <a:buSzPts val="2000"/>
              <a:buNone/>
            </a:pPr>
            <a:r>
              <a:rPr lang="it-IT" sz="2000" b="1" i="0" u="none" strike="noStrike" cap="none">
                <a:solidFill>
                  <a:schemeClr val="dk1"/>
                </a:solidFill>
                <a:latin typeface="Arial"/>
                <a:ea typeface="Arial"/>
                <a:cs typeface="Arial"/>
                <a:sym typeface="Arial"/>
              </a:rPr>
              <a:t>„Healthacross Med Gmünd“</a:t>
            </a:r>
            <a:endParaRPr sz="2000" b="1" i="0" u="none" strike="noStrike" cap="none">
              <a:solidFill>
                <a:schemeClr val="dk1"/>
              </a:solidFill>
              <a:latin typeface="Arial"/>
              <a:ea typeface="Arial"/>
              <a:cs typeface="Arial"/>
              <a:sym typeface="Arial"/>
            </a:endParaRPr>
          </a:p>
        </p:txBody>
      </p:sp>
      <p:pic>
        <p:nvPicPr>
          <p:cNvPr id="131" name="Google Shape;131;p6"/>
          <p:cNvPicPr preferRelativeResize="0"/>
          <p:nvPr/>
        </p:nvPicPr>
        <p:blipFill rotWithShape="1">
          <a:blip r:embed="rId4">
            <a:alphaModFix/>
          </a:blip>
          <a:srcRect b="49793"/>
          <a:stretch/>
        </p:blipFill>
        <p:spPr>
          <a:xfrm>
            <a:off x="8080484" y="1314151"/>
            <a:ext cx="3162300" cy="1058462"/>
          </a:xfrm>
          <a:prstGeom prst="rect">
            <a:avLst/>
          </a:prstGeom>
          <a:noFill/>
          <a:ln>
            <a:noFill/>
          </a:ln>
        </p:spPr>
      </p:pic>
      <p:pic>
        <p:nvPicPr>
          <p:cNvPr id="132" name="Google Shape;132;p6"/>
          <p:cNvPicPr preferRelativeResize="0"/>
          <p:nvPr/>
        </p:nvPicPr>
        <p:blipFill rotWithShape="1">
          <a:blip r:embed="rId5">
            <a:alphaModFix/>
          </a:blip>
          <a:srcRect b="25753"/>
          <a:stretch/>
        </p:blipFill>
        <p:spPr>
          <a:xfrm>
            <a:off x="444421" y="3968243"/>
            <a:ext cx="4148600" cy="2054277"/>
          </a:xfrm>
          <a:prstGeom prst="rect">
            <a:avLst/>
          </a:prstGeom>
          <a:noFill/>
          <a:ln>
            <a:noFill/>
          </a:ln>
        </p:spPr>
      </p:pic>
      <p:pic>
        <p:nvPicPr>
          <p:cNvPr id="133" name="Google Shape;133;p6"/>
          <p:cNvPicPr preferRelativeResize="0"/>
          <p:nvPr/>
        </p:nvPicPr>
        <p:blipFill rotWithShape="1">
          <a:blip r:embed="rId6">
            <a:alphaModFix/>
          </a:blip>
          <a:srcRect/>
          <a:stretch/>
        </p:blipFill>
        <p:spPr>
          <a:xfrm>
            <a:off x="8124325" y="3968243"/>
            <a:ext cx="3118459" cy="2080013"/>
          </a:xfrm>
          <a:prstGeom prst="rect">
            <a:avLst/>
          </a:prstGeom>
          <a:noFill/>
          <a:ln>
            <a:noFill/>
          </a:ln>
        </p:spPr>
      </p:pic>
      <p:pic>
        <p:nvPicPr>
          <p:cNvPr id="134" name="Google Shape;134;p6"/>
          <p:cNvPicPr preferRelativeResize="0"/>
          <p:nvPr/>
        </p:nvPicPr>
        <p:blipFill rotWithShape="1">
          <a:blip r:embed="rId7">
            <a:alphaModFix/>
          </a:blip>
          <a:srcRect/>
          <a:stretch/>
        </p:blipFill>
        <p:spPr>
          <a:xfrm>
            <a:off x="4797768" y="3968243"/>
            <a:ext cx="3121809" cy="2082246"/>
          </a:xfrm>
          <a:prstGeom prst="rect">
            <a:avLst/>
          </a:prstGeom>
          <a:noFill/>
          <a:ln>
            <a:noFill/>
          </a:ln>
        </p:spPr>
      </p:pic>
    </p:spTree>
    <p:extLst>
      <p:ext uri="{BB962C8B-B14F-4D97-AF65-F5344CB8AC3E}">
        <p14:creationId xmlns:p14="http://schemas.microsoft.com/office/powerpoint/2010/main" val="1135858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8"/>
        <p:cNvGrpSpPr/>
        <p:nvPr/>
      </p:nvGrpSpPr>
      <p:grpSpPr>
        <a:xfrm>
          <a:off x="0" y="0"/>
          <a:ext cx="0" cy="0"/>
          <a:chOff x="0" y="0"/>
          <a:chExt cx="0" cy="0"/>
        </a:xfrm>
      </p:grpSpPr>
      <p:sp>
        <p:nvSpPr>
          <p:cNvPr id="139" name="Google Shape;139;p7"/>
          <p:cNvSpPr txBo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it-IT" sz="3000" b="0" i="0" u="none" strike="noStrike" kern="0" cap="none" spc="0" normalizeH="0" baseline="0" noProof="0">
                <a:ln>
                  <a:noFill/>
                </a:ln>
                <a:solidFill>
                  <a:srgbClr val="485F43"/>
                </a:solidFill>
                <a:effectLst/>
                <a:uLnTx/>
                <a:uFillTx/>
                <a:latin typeface="Arial"/>
                <a:ea typeface="Arial"/>
                <a:cs typeface="Arial"/>
                <a:sym typeface="Arial"/>
              </a:rPr>
              <a:t>Healthacross initiative</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it-IT" sz="2000" b="1" i="0" u="none" strike="noStrike" kern="0" cap="none" spc="0" normalizeH="0" baseline="0" noProof="0">
                <a:ln>
                  <a:noFill/>
                </a:ln>
                <a:solidFill>
                  <a:srgbClr val="000000"/>
                </a:solidFill>
                <a:effectLst/>
                <a:uLnTx/>
                <a:uFillTx/>
                <a:latin typeface="Arial"/>
                <a:ea typeface="Arial"/>
                <a:cs typeface="Arial"/>
                <a:sym typeface="Arial"/>
              </a:rPr>
              <a:t>Objectives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Noto Sans Symbols"/>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Improve the quality of life for citizens living in border regions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Noto Sans Symbols"/>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Equal access to healthcare services close to home</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Noto Sans Symbols"/>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Positive regional economic effects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it-IT" sz="2000" b="1" i="0" u="none" strike="noStrike" kern="0" cap="none" spc="0" normalizeH="0" baseline="0" noProof="0">
                <a:ln>
                  <a:noFill/>
                </a:ln>
                <a:solidFill>
                  <a:srgbClr val="000000"/>
                </a:solidFill>
                <a:effectLst/>
                <a:uLnTx/>
                <a:uFillTx/>
                <a:latin typeface="Arial"/>
                <a:ea typeface="Arial"/>
                <a:cs typeface="Arial"/>
                <a:sym typeface="Arial"/>
              </a:rPr>
              <a:t>How?</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Implementing innovative projects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90000"/>
              </a:lnSpc>
              <a:spcBef>
                <a:spcPts val="1000"/>
              </a:spcBef>
              <a:spcAft>
                <a:spcPts val="0"/>
              </a:spcAft>
              <a:buClr>
                <a:srgbClr val="000000"/>
              </a:buClr>
              <a:buSzPts val="2000"/>
              <a:buFont typeface="Arial"/>
              <a:buChar char="•"/>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Active member of European / International Health Networks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140" name="Google Shape;140;p7"/>
          <p:cNvGrpSpPr/>
          <p:nvPr/>
        </p:nvGrpSpPr>
        <p:grpSpPr>
          <a:xfrm>
            <a:off x="3776699" y="5471415"/>
            <a:ext cx="2540534" cy="813629"/>
            <a:chOff x="0" y="0"/>
            <a:chExt cx="2056130" cy="658495"/>
          </a:xfrm>
        </p:grpSpPr>
        <p:pic>
          <p:nvPicPr>
            <p:cNvPr id="141" name="Google Shape;141;p7"/>
            <p:cNvPicPr preferRelativeResize="0"/>
            <p:nvPr/>
          </p:nvPicPr>
          <p:blipFill rotWithShape="1">
            <a:blip r:embed="rId4">
              <a:alphaModFix/>
            </a:blip>
            <a:srcRect/>
            <a:stretch/>
          </p:blipFill>
          <p:spPr>
            <a:xfrm>
              <a:off x="0" y="0"/>
              <a:ext cx="1403350" cy="658495"/>
            </a:xfrm>
            <a:prstGeom prst="rect">
              <a:avLst/>
            </a:prstGeom>
            <a:noFill/>
            <a:ln>
              <a:noFill/>
            </a:ln>
          </p:spPr>
        </p:pic>
        <p:pic>
          <p:nvPicPr>
            <p:cNvPr id="142" name="Google Shape;142;p7"/>
            <p:cNvPicPr preferRelativeResize="0"/>
            <p:nvPr/>
          </p:nvPicPr>
          <p:blipFill rotWithShape="1">
            <a:blip r:embed="rId5">
              <a:alphaModFix/>
            </a:blip>
            <a:srcRect l="8382" b="4457"/>
            <a:stretch/>
          </p:blipFill>
          <p:spPr>
            <a:xfrm>
              <a:off x="1460500" y="38100"/>
              <a:ext cx="595630" cy="584200"/>
            </a:xfrm>
            <a:prstGeom prst="rect">
              <a:avLst/>
            </a:prstGeom>
            <a:noFill/>
            <a:ln>
              <a:noFill/>
            </a:ln>
          </p:spPr>
        </p:pic>
      </p:grpSp>
      <p:pic>
        <p:nvPicPr>
          <p:cNvPr id="143" name="Google Shape;143;p7"/>
          <p:cNvPicPr preferRelativeResize="0"/>
          <p:nvPr/>
        </p:nvPicPr>
        <p:blipFill rotWithShape="1">
          <a:blip r:embed="rId6">
            <a:alphaModFix/>
          </a:blip>
          <a:srcRect/>
          <a:stretch/>
        </p:blipFill>
        <p:spPr>
          <a:xfrm>
            <a:off x="1191102" y="5617470"/>
            <a:ext cx="2077872" cy="538506"/>
          </a:xfrm>
          <a:prstGeom prst="rect">
            <a:avLst/>
          </a:prstGeom>
          <a:noFill/>
          <a:ln>
            <a:noFill/>
          </a:ln>
        </p:spPr>
      </p:pic>
      <p:pic>
        <p:nvPicPr>
          <p:cNvPr id="144" name="Google Shape;144;p7"/>
          <p:cNvPicPr preferRelativeResize="0"/>
          <p:nvPr/>
        </p:nvPicPr>
        <p:blipFill rotWithShape="1">
          <a:blip r:embed="rId7">
            <a:alphaModFix/>
          </a:blip>
          <a:srcRect/>
          <a:stretch/>
        </p:blipFill>
        <p:spPr>
          <a:xfrm>
            <a:off x="6783643" y="5432054"/>
            <a:ext cx="1759838" cy="805465"/>
          </a:xfrm>
          <a:prstGeom prst="rect">
            <a:avLst/>
          </a:prstGeom>
          <a:noFill/>
          <a:ln>
            <a:noFill/>
          </a:ln>
        </p:spPr>
      </p:pic>
      <p:pic>
        <p:nvPicPr>
          <p:cNvPr id="145" name="Google Shape;145;p7"/>
          <p:cNvPicPr preferRelativeResize="0"/>
          <p:nvPr/>
        </p:nvPicPr>
        <p:blipFill rotWithShape="1">
          <a:blip r:embed="rId8">
            <a:alphaModFix/>
          </a:blip>
          <a:srcRect l="6367" t="3007" r="60908" b="87974"/>
          <a:stretch/>
        </p:blipFill>
        <p:spPr>
          <a:xfrm>
            <a:off x="9051206" y="5501816"/>
            <a:ext cx="1920264" cy="748577"/>
          </a:xfrm>
          <a:prstGeom prst="rect">
            <a:avLst/>
          </a:prstGeom>
          <a:noFill/>
          <a:ln>
            <a:noFill/>
          </a:ln>
        </p:spPr>
      </p:pic>
      <p:pic>
        <p:nvPicPr>
          <p:cNvPr id="146" name="Google Shape;146;p7"/>
          <p:cNvPicPr preferRelativeResize="0"/>
          <p:nvPr/>
        </p:nvPicPr>
        <p:blipFill rotWithShape="1">
          <a:blip r:embed="rId9">
            <a:alphaModFix/>
          </a:blip>
          <a:srcRect/>
          <a:stretch/>
        </p:blipFill>
        <p:spPr>
          <a:xfrm>
            <a:off x="9610565" y="1314151"/>
            <a:ext cx="1950978" cy="1537717"/>
          </a:xfrm>
          <a:prstGeom prst="rect">
            <a:avLst/>
          </a:prstGeom>
          <a:noFill/>
          <a:ln>
            <a:noFill/>
          </a:ln>
        </p:spPr>
      </p:pic>
    </p:spTree>
    <p:extLst>
      <p:ext uri="{BB962C8B-B14F-4D97-AF65-F5344CB8AC3E}">
        <p14:creationId xmlns:p14="http://schemas.microsoft.com/office/powerpoint/2010/main" val="248784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0"/>
        <p:cNvGrpSpPr/>
        <p:nvPr/>
      </p:nvGrpSpPr>
      <p:grpSpPr>
        <a:xfrm>
          <a:off x="0" y="0"/>
          <a:ext cx="0" cy="0"/>
          <a:chOff x="0" y="0"/>
          <a:chExt cx="0" cy="0"/>
        </a:xfrm>
      </p:grpSpPr>
      <p:sp>
        <p:nvSpPr>
          <p:cNvPr id="151" name="Google Shape;151;p8"/>
          <p:cNvSpPr txBox="1"/>
          <p:nvPr/>
        </p:nvSpPr>
        <p:spPr>
          <a:xfrm>
            <a:off x="231556" y="1314151"/>
            <a:ext cx="11728888" cy="579736"/>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2" name="Google Shape;152;p8"/>
          <p:cNvSpPr txBo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it-IT" sz="3000" b="0" i="0" u="none" strike="noStrike" kern="0" cap="none" spc="0" normalizeH="0" baseline="0" noProof="0">
                <a:ln>
                  <a:noFill/>
                </a:ln>
                <a:solidFill>
                  <a:srgbClr val="485F43"/>
                </a:solidFill>
                <a:effectLst/>
                <a:uLnTx/>
                <a:uFillTx/>
                <a:latin typeface="Arial"/>
                <a:ea typeface="Arial"/>
                <a:cs typeface="Arial"/>
                <a:sym typeface="Arial"/>
              </a:rPr>
              <a:t>Cross-border healthcare</a:t>
            </a:r>
            <a:endParaRPr kumimoji="0" sz="3000" b="0" i="0" u="none" strike="noStrike" kern="0" cap="none" spc="0" normalizeH="0" baseline="0" noProof="0">
              <a:ln>
                <a:noFill/>
              </a:ln>
              <a:solidFill>
                <a:srgbClr val="485F43"/>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it-IT" sz="2000" b="1" i="0" u="none" strike="noStrike" kern="0" cap="none" spc="0" normalizeH="0" baseline="0" noProof="0">
                <a:ln>
                  <a:noFill/>
                </a:ln>
                <a:solidFill>
                  <a:srgbClr val="000000"/>
                </a:solidFill>
                <a:effectLst/>
                <a:uLnTx/>
                <a:uFillTx/>
                <a:latin typeface="Arial"/>
                <a:ea typeface="Arial"/>
                <a:cs typeface="Arial"/>
                <a:sym typeface="Arial"/>
              </a:rPr>
              <a:t>Food for thought</a:t>
            </a:r>
            <a:endParaRPr kumimoji="0" sz="2000" b="1"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Border areas are home of 30% of the European population - 150 million citizens respectively.</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The EU with its immediate neighbours from the EFTA Association counts 40 internal land borders.</a:t>
            </a: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000"/>
              <a:buFont typeface="Arial"/>
              <a:buNone/>
              <a:tabLst/>
              <a:defRPr/>
            </a:pPr>
            <a:r>
              <a:rPr kumimoji="0" lang="it-IT" sz="2000" b="0" i="0" u="none" strike="noStrike" kern="0" cap="none" spc="0" normalizeH="0" baseline="0" noProof="0">
                <a:ln>
                  <a:noFill/>
                </a:ln>
                <a:solidFill>
                  <a:srgbClr val="000000"/>
                </a:solidFill>
                <a:effectLst/>
                <a:uLnTx/>
                <a:uFillTx/>
                <a:latin typeface="Arial"/>
                <a:ea typeface="Arial"/>
                <a:cs typeface="Arial"/>
                <a:sym typeface="Arial"/>
              </a:rPr>
              <a:t>Differences in legislation: In federal EU MS regions are responsible for managing and organizing healthcare systems.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800"/>
              <a:buFont typeface="Arial"/>
              <a:buNone/>
              <a:tabLst/>
              <a:defRPr/>
            </a:pPr>
            <a:r>
              <a:rPr kumimoji="0" lang="it-IT" sz="2800" b="1" i="0" u="none" strike="noStrike" kern="0" cap="none" spc="0" normalizeH="0" baseline="0" noProof="0">
                <a:ln>
                  <a:noFill/>
                </a:ln>
                <a:solidFill>
                  <a:srgbClr val="000000"/>
                </a:solidFill>
                <a:effectLst/>
                <a:uLnTx/>
                <a:uFillTx/>
                <a:latin typeface="Arial"/>
                <a:ea typeface="Arial"/>
                <a:cs typeface="Arial"/>
                <a:sym typeface="Arial"/>
              </a:rPr>
              <a:t>«Wish it, dream it, do it!»</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FFFFFF"/>
              </a:buClr>
              <a:buSzPts val="2000"/>
              <a:buFont typeface="Arial"/>
              <a:buNone/>
              <a:tabLst/>
              <a:defRPr/>
            </a:pPr>
            <a:endParaRPr kumimoji="0" sz="20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666029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grass, outdoor, sky, nature&#10;&#10;Description automatically generated">
            <a:extLst>
              <a:ext uri="{FF2B5EF4-FFF2-40B4-BE49-F238E27FC236}">
                <a16:creationId xmlns:a16="http://schemas.microsoft.com/office/drawing/2014/main" id="{8ADEB16F-4279-8239-CF80-217F95DEEE2E}"/>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40988" y="-1"/>
            <a:ext cx="14673976" cy="6857999"/>
          </a:xfrm>
        </p:spPr>
      </p:pic>
      <p:sp>
        <p:nvSpPr>
          <p:cNvPr id="6" name="Rectangle 23">
            <a:extLst>
              <a:ext uri="{FF2B5EF4-FFF2-40B4-BE49-F238E27FC236}">
                <a16:creationId xmlns:a16="http://schemas.microsoft.com/office/drawing/2014/main" id="{D8C2212D-CA21-0595-9DAC-62783E99C0BE}"/>
              </a:ext>
            </a:extLst>
          </p:cNvPr>
          <p:cNvSpPr txBox="1">
            <a:spLocks noChangeArrowheads="1"/>
          </p:cNvSpPr>
          <p:nvPr/>
        </p:nvSpPr>
        <p:spPr>
          <a:xfrm>
            <a:off x="0" y="2693987"/>
            <a:ext cx="12192000" cy="14700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5000">
                <a:solidFill>
                  <a:schemeClr val="bg1"/>
                </a:solidFill>
                <a:latin typeface="EC Square Sans Pro" panose="020B0506040000020004" pitchFamily="34" charset="0"/>
                <a:cs typeface="Circular Std Black Italic" panose="020B0A04020101010102" pitchFamily="34" charset="0"/>
              </a:rPr>
              <a:t>Thank you</a:t>
            </a:r>
            <a:endParaRPr lang="en-GB" sz="15000" dirty="0">
              <a:solidFill>
                <a:schemeClr val="bg1"/>
              </a:solidFill>
              <a:latin typeface="EC Square Sans Pro" panose="020B0506040000020004" pitchFamily="34" charset="0"/>
              <a:cs typeface="Circular Std Black Italic" panose="020B0A04020101010102" pitchFamily="34" charset="0"/>
            </a:endParaRPr>
          </a:p>
        </p:txBody>
      </p:sp>
    </p:spTree>
    <p:extLst>
      <p:ext uri="{BB962C8B-B14F-4D97-AF65-F5344CB8AC3E}">
        <p14:creationId xmlns:p14="http://schemas.microsoft.com/office/powerpoint/2010/main" val="154708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7"/>
        <p:cNvGrpSpPr/>
        <p:nvPr/>
      </p:nvGrpSpPr>
      <p:grpSpPr>
        <a:xfrm>
          <a:off x="0" y="0"/>
          <a:ext cx="0" cy="0"/>
          <a:chOff x="0" y="0"/>
          <a:chExt cx="0" cy="0"/>
        </a:xfrm>
      </p:grpSpPr>
      <p:sp>
        <p:nvSpPr>
          <p:cNvPr id="88" name="Google Shape;88;p13"/>
          <p:cNvSpPr txBox="1">
            <a:spLocks noGrp="1"/>
          </p:cNvSpPr>
          <p:nvPr>
            <p:ph type="ctrTitle"/>
          </p:nvPr>
        </p:nvSpPr>
        <p:spPr>
          <a:xfrm>
            <a:off x="182880" y="-95795"/>
            <a:ext cx="12009120" cy="24201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9600"/>
              <a:buFont typeface="Arial"/>
              <a:buNone/>
            </a:pPr>
            <a:r>
              <a:rPr lang="en-GB" sz="8000" kern="1200" dirty="0">
                <a:solidFill>
                  <a:schemeClr val="bg1"/>
                </a:solidFill>
                <a:latin typeface="EC Square Sans Pro" panose="020B0506040000020004" pitchFamily="34" charset="0"/>
                <a:ea typeface="+mj-ea"/>
                <a:cs typeface="Circular Std Black Italic" panose="020B0A04020101010102" pitchFamily="34" charset="0"/>
                <a:sym typeface="Arial"/>
              </a:rPr>
              <a:t>Time for your voices</a:t>
            </a:r>
            <a:endParaRPr sz="8000" kern="1200" dirty="0">
              <a:solidFill>
                <a:schemeClr val="bg1"/>
              </a:solidFill>
              <a:latin typeface="EC Square Sans Pro" panose="020B0506040000020004" pitchFamily="34" charset="0"/>
              <a:ea typeface="+mj-ea"/>
              <a:cs typeface="Circular Std Black Italic" panose="020B0A04020101010102" pitchFamily="34" charset="0"/>
            </a:endParaRPr>
          </a:p>
        </p:txBody>
      </p:sp>
    </p:spTree>
    <p:extLst>
      <p:ext uri="{BB962C8B-B14F-4D97-AF65-F5344CB8AC3E}">
        <p14:creationId xmlns:p14="http://schemas.microsoft.com/office/powerpoint/2010/main" val="1848092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23">
            <a:extLst>
              <a:ext uri="{FF2B5EF4-FFF2-40B4-BE49-F238E27FC236}">
                <a16:creationId xmlns:a16="http://schemas.microsoft.com/office/drawing/2014/main" id="{753B2CBA-ABE8-C845-97DC-6F8EAA211F16}"/>
              </a:ext>
            </a:extLst>
          </p:cNvPr>
          <p:cNvSpPr>
            <a:spLocks noGrp="1" noChangeArrowheads="1"/>
          </p:cNvSpPr>
          <p:nvPr>
            <p:ph type="ctrTitle"/>
          </p:nvPr>
        </p:nvSpPr>
        <p:spPr>
          <a:xfrm>
            <a:off x="0" y="0"/>
            <a:ext cx="12192000" cy="1470025"/>
          </a:xfrm>
        </p:spPr>
        <p:txBody>
          <a:bodyPr/>
          <a:lstStyle/>
          <a:p>
            <a:r>
              <a:rPr lang="en-US" sz="4400" dirty="0">
                <a:latin typeface="EC Square Sans Pro" panose="020B0506040000020004" pitchFamily="34" charset="0"/>
              </a:rPr>
              <a:t>SHARE project</a:t>
            </a:r>
            <a:endParaRPr lang="en-GB" sz="4400" dirty="0">
              <a:latin typeface="EC Square Sans Pro" panose="020B0506040000020004" pitchFamily="34" charset="0"/>
            </a:endParaRPr>
          </a:p>
        </p:txBody>
      </p:sp>
      <p:sp>
        <p:nvSpPr>
          <p:cNvPr id="8" name="Rectangle 24">
            <a:extLst>
              <a:ext uri="{FF2B5EF4-FFF2-40B4-BE49-F238E27FC236}">
                <a16:creationId xmlns:a16="http://schemas.microsoft.com/office/drawing/2014/main" id="{894684EF-AB3F-DE41-9ED7-C7AD43394B19}"/>
              </a:ext>
            </a:extLst>
          </p:cNvPr>
          <p:cNvSpPr>
            <a:spLocks noGrp="1" noChangeArrowheads="1"/>
          </p:cNvSpPr>
          <p:nvPr>
            <p:ph type="subTitle" idx="1"/>
          </p:nvPr>
        </p:nvSpPr>
        <p:spPr>
          <a:xfrm>
            <a:off x="0" y="1671143"/>
            <a:ext cx="12192000" cy="3740612"/>
          </a:xfrm>
        </p:spPr>
        <p:txBody>
          <a:bodyPr>
            <a:normAutofit fontScale="85000" lnSpcReduction="20000"/>
          </a:bodyPr>
          <a:lstStyle/>
          <a:p>
            <a:r>
              <a:rPr lang="en-GB" sz="2800" dirty="0">
                <a:solidFill>
                  <a:srgbClr val="485F43"/>
                </a:solidFill>
                <a:latin typeface="EC Square Sans Pro" panose="020B0506040000020004" pitchFamily="34" charset="0"/>
              </a:rPr>
              <a:t>Policy Brief on Building Inclusive Territories</a:t>
            </a:r>
          </a:p>
          <a:p>
            <a:endParaRPr lang="en-GB" sz="2800" dirty="0">
              <a:solidFill>
                <a:srgbClr val="485F43"/>
              </a:solidFill>
              <a:latin typeface="EC Square Sans Pro" panose="020B0506040000020004" pitchFamily="34" charset="0"/>
              <a:cs typeface="Circular Std Black Italic" panose="020B0A04020101010102" pitchFamily="34" charset="0"/>
            </a:endParaRPr>
          </a:p>
          <a:p>
            <a:endParaRPr lang="en-GB" sz="2800" dirty="0">
              <a:solidFill>
                <a:srgbClr val="485F43"/>
              </a:solidFill>
              <a:latin typeface="EC Square Sans Pro" panose="020B0506040000020004" pitchFamily="34" charset="0"/>
              <a:cs typeface="Circular Std Black Italic" panose="020B0A04020101010102" pitchFamily="34" charset="0"/>
            </a:endParaRPr>
          </a:p>
          <a:p>
            <a:pPr algn="l"/>
            <a:endParaRPr lang="en-GB" sz="2000" b="1" dirty="0">
              <a:solidFill>
                <a:srgbClr val="485F43"/>
              </a:solidFill>
              <a:latin typeface="EC Square Sans Pro" panose="020B0506040000020004" pitchFamily="34" charset="0"/>
              <a:cs typeface="Circular Std Black Italic" panose="020B0A04020101010102" pitchFamily="34" charset="0"/>
            </a:endParaRPr>
          </a:p>
          <a:p>
            <a:pPr algn="l"/>
            <a:endParaRPr lang="en-GB" sz="2000" b="1" dirty="0">
              <a:solidFill>
                <a:srgbClr val="485F43"/>
              </a:solidFill>
              <a:latin typeface="EC Square Sans Pro" panose="020B0506040000020004" pitchFamily="34" charset="0"/>
              <a:cs typeface="Circular Std Black Italic" panose="020B0A04020101010102" pitchFamily="34" charset="0"/>
            </a:endParaRPr>
          </a:p>
          <a:p>
            <a:pPr algn="l"/>
            <a:endParaRPr lang="en-GB" sz="2000" b="1" dirty="0">
              <a:solidFill>
                <a:srgbClr val="485F43"/>
              </a:solidFill>
              <a:latin typeface="EC Square Sans Pro" panose="020B0506040000020004" pitchFamily="34" charset="0"/>
              <a:cs typeface="Circular Std Black Italic" panose="020B0A04020101010102" pitchFamily="34" charset="0"/>
            </a:endParaRPr>
          </a:p>
          <a:p>
            <a:pPr algn="l"/>
            <a:r>
              <a:rPr lang="en-GB" sz="2000" b="1" dirty="0" err="1">
                <a:solidFill>
                  <a:srgbClr val="485F43"/>
                </a:solidFill>
                <a:latin typeface="EC Square Sans Pro" panose="020B0506040000020004" pitchFamily="34" charset="0"/>
                <a:cs typeface="Circular Std Black Italic" panose="020B0A04020101010102" pitchFamily="34" charset="0"/>
              </a:rPr>
              <a:t>Cepaim</a:t>
            </a:r>
            <a:r>
              <a:rPr lang="en-GB" sz="2000" b="1" dirty="0">
                <a:solidFill>
                  <a:srgbClr val="485F43"/>
                </a:solidFill>
                <a:latin typeface="EC Square Sans Pro" panose="020B0506040000020004" pitchFamily="34" charset="0"/>
                <a:cs typeface="Circular Std Black Italic" panose="020B0A04020101010102" pitchFamily="34" charset="0"/>
              </a:rPr>
              <a:t> Foundation</a:t>
            </a:r>
          </a:p>
          <a:p>
            <a:pPr algn="l"/>
            <a:r>
              <a:rPr lang="en-GB" sz="2000" dirty="0">
                <a:solidFill>
                  <a:srgbClr val="485F43"/>
                </a:solidFill>
                <a:latin typeface="EC Square Sans Pro" panose="020B0506040000020004" pitchFamily="34" charset="0"/>
                <a:cs typeface="Circular Std Black Italic" panose="020B0A04020101010102" pitchFamily="34" charset="0"/>
              </a:rPr>
              <a:t>Adolfo Patón Monge.</a:t>
            </a:r>
          </a:p>
          <a:p>
            <a:pPr algn="l"/>
            <a:r>
              <a:rPr lang="en-GB" sz="2000" dirty="0">
                <a:solidFill>
                  <a:srgbClr val="485F43"/>
                </a:solidFill>
                <a:latin typeface="EC Square Sans Pro" panose="020B0506040000020004" pitchFamily="34" charset="0"/>
                <a:cs typeface="Circular Std Black Italic" panose="020B0A04020101010102" pitchFamily="34" charset="0"/>
              </a:rPr>
              <a:t>European Unit / Office of the General Manager.</a:t>
            </a:r>
          </a:p>
          <a:p>
            <a:pPr algn="l"/>
            <a:r>
              <a:rPr lang="en-GB" sz="2000" dirty="0">
                <a:solidFill>
                  <a:srgbClr val="485F43"/>
                </a:solidFill>
                <a:latin typeface="EC Square Sans Pro" panose="020B0506040000020004" pitchFamily="34" charset="0"/>
                <a:cs typeface="Circular Std Black Italic" panose="020B0A04020101010102" pitchFamily="34" charset="0"/>
              </a:rPr>
              <a:t>Ph: 0034 697 717 364</a:t>
            </a:r>
          </a:p>
          <a:p>
            <a:pPr algn="l"/>
            <a:r>
              <a:rPr lang="en-GB" sz="2000" dirty="0">
                <a:solidFill>
                  <a:srgbClr val="485F43"/>
                </a:solidFill>
                <a:latin typeface="EC Square Sans Pro" panose="020B0506040000020004" pitchFamily="34" charset="0"/>
                <a:cs typeface="Circular Std Black Italic" panose="020B0A04020101010102" pitchFamily="34" charset="0"/>
                <a:hlinkClick r:id="rId3"/>
              </a:rPr>
              <a:t>adolfopaton@cepaim.org</a:t>
            </a:r>
            <a:endParaRPr lang="en-GB" sz="2000" dirty="0">
              <a:solidFill>
                <a:srgbClr val="485F43"/>
              </a:solidFill>
              <a:latin typeface="EC Square Sans Pro" panose="020B0506040000020004" pitchFamily="34" charset="0"/>
              <a:cs typeface="Circular Std Black Italic" panose="020B0A04020101010102" pitchFamily="34" charset="0"/>
            </a:endParaRPr>
          </a:p>
          <a:p>
            <a:endParaRPr lang="en-GB" sz="2800" dirty="0">
              <a:solidFill>
                <a:srgbClr val="485F43"/>
              </a:solidFill>
              <a:latin typeface="EC Square Sans Pro" panose="020B0506040000020004" pitchFamily="34" charset="0"/>
              <a:cs typeface="Circular Std Black Italic" panose="020B0A04020101010102" pitchFamily="34" charset="0"/>
            </a:endParaRPr>
          </a:p>
          <a:p>
            <a:endParaRPr lang="en-GB" sz="2800" dirty="0">
              <a:solidFill>
                <a:srgbClr val="485F43"/>
              </a:solidFill>
              <a:latin typeface="EC Square Sans Pro" panose="020B0506040000020004" pitchFamily="34" charset="0"/>
              <a:cs typeface="Circular Std Black Italic" panose="020B0A04020101010102" pitchFamily="34" charset="0"/>
            </a:endParaRPr>
          </a:p>
        </p:txBody>
      </p:sp>
      <p:pic>
        <p:nvPicPr>
          <p:cNvPr id="8195" name="Imagen 6" descr="https://cdn2.hubspot.net/hubfs/53/tools/email-signature-generator/icons/phone-icon-2x.png">
            <a:extLst>
              <a:ext uri="{FF2B5EF4-FFF2-40B4-BE49-F238E27FC236}">
                <a16:creationId xmlns:a16="http://schemas.microsoft.com/office/drawing/2014/main" id="{A558586D-C38A-4EB7-8FEC-694FC96115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238" cy="122238"/>
          </a:xfrm>
          <a:prstGeom prst="rect">
            <a:avLst/>
          </a:prstGeom>
          <a:noFill/>
          <a:extLst>
            <a:ext uri="{909E8E84-426E-40DD-AFC4-6F175D3DCCD1}">
              <a14:hiddenFill xmlns:a14="http://schemas.microsoft.com/office/drawing/2010/main">
                <a:solidFill>
                  <a:srgbClr val="FFFFFF"/>
                </a:solidFill>
              </a14:hiddenFill>
            </a:ext>
          </a:extLst>
        </p:spPr>
      </p:pic>
      <p:pic>
        <p:nvPicPr>
          <p:cNvPr id="8194" name="Imagen 7" descr="https://cdn2.hubspot.net/hubfs/53/tools/email-signature-generator/icons/email-icon-2x.png">
            <a:extLst>
              <a:ext uri="{FF2B5EF4-FFF2-40B4-BE49-F238E27FC236}">
                <a16:creationId xmlns:a16="http://schemas.microsoft.com/office/drawing/2014/main" id="{8BD554D3-7025-4C89-B5CD-E7846F3C351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2238" cy="122238"/>
          </a:xfrm>
          <a:prstGeom prst="rect">
            <a:avLst/>
          </a:prstGeom>
          <a:noFill/>
          <a:extLst>
            <a:ext uri="{909E8E84-426E-40DD-AFC4-6F175D3DCCD1}">
              <a14:hiddenFill xmlns:a14="http://schemas.microsoft.com/office/drawing/2010/main">
                <a:solidFill>
                  <a:srgbClr val="FFFFFF"/>
                </a:solidFill>
              </a14:hiddenFill>
            </a:ext>
          </a:extLst>
        </p:spPr>
      </p:pic>
      <p:pic>
        <p:nvPicPr>
          <p:cNvPr id="8193" name="Imagen 8" descr="https://cdn2.hubspot.net/hubfs/53/tools/email-signature-generator/icons/link-icon-2x.png">
            <a:extLst>
              <a:ext uri="{FF2B5EF4-FFF2-40B4-BE49-F238E27FC236}">
                <a16:creationId xmlns:a16="http://schemas.microsoft.com/office/drawing/2014/main" id="{C06B03A6-C91B-417C-90E8-7D6410B335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22238" cy="122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0177683"/>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2"/>
        <p:cNvGrpSpPr/>
        <p:nvPr/>
      </p:nvGrpSpPr>
      <p:grpSpPr>
        <a:xfrm>
          <a:off x="0" y="0"/>
          <a:ext cx="0" cy="0"/>
          <a:chOff x="0" y="0"/>
          <a:chExt cx="0" cy="0"/>
        </a:xfrm>
      </p:grpSpPr>
      <p:sp>
        <p:nvSpPr>
          <p:cNvPr id="93" name="Google Shape;93;p14"/>
          <p:cNvSpPr txBox="1">
            <a:spLocks noGrp="1"/>
          </p:cNvSpPr>
          <p:nvPr>
            <p:ph type="ctrTitle"/>
          </p:nvPr>
        </p:nvSpPr>
        <p:spPr>
          <a:xfrm>
            <a:off x="260497" y="1605517"/>
            <a:ext cx="11522149" cy="20627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386C64"/>
              </a:buClr>
              <a:buSzPts val="5400"/>
              <a:buFont typeface="Arial"/>
              <a:buNone/>
            </a:pPr>
            <a:r>
              <a:rPr lang="en-GB" sz="8000" kern="1200" dirty="0">
                <a:solidFill>
                  <a:schemeClr val="tx1"/>
                </a:solidFill>
                <a:latin typeface="EC Square Sans Pro" panose="020B0506040000020004" pitchFamily="34" charset="0"/>
                <a:ea typeface="+mj-ea"/>
                <a:cs typeface="Circular Std Black Italic" panose="020B0A04020101010102" pitchFamily="34" charset="0"/>
                <a:sym typeface="Arial"/>
              </a:rPr>
              <a:t>How can we contribute to the Rural Pact?</a:t>
            </a:r>
            <a:endParaRPr sz="8000" kern="1200" dirty="0">
              <a:solidFill>
                <a:schemeClr val="tx1"/>
              </a:solidFill>
              <a:latin typeface="EC Square Sans Pro" panose="020B0506040000020004" pitchFamily="34" charset="0"/>
              <a:ea typeface="+mj-ea"/>
              <a:cs typeface="Circular Std Black Italic" panose="020B0A04020101010102" pitchFamily="34" charset="0"/>
              <a:sym typeface="Arial"/>
            </a:endParaRPr>
          </a:p>
        </p:txBody>
      </p:sp>
    </p:spTree>
    <p:extLst>
      <p:ext uri="{BB962C8B-B14F-4D97-AF65-F5344CB8AC3E}">
        <p14:creationId xmlns:p14="http://schemas.microsoft.com/office/powerpoint/2010/main" val="3587676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8" name="Google Shape;98;p15"/>
          <p:cNvSpPr txBox="1">
            <a:spLocks noGrp="1"/>
          </p:cNvSpPr>
          <p:nvPr>
            <p:ph type="ctrTitle"/>
          </p:nvPr>
        </p:nvSpPr>
        <p:spPr>
          <a:xfrm>
            <a:off x="220717" y="-107766"/>
            <a:ext cx="7994700" cy="14700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4500"/>
              <a:buFont typeface="Arial"/>
              <a:buNone/>
            </a:pPr>
            <a:r>
              <a:rPr lang="en-GB" sz="4000" b="1" kern="1200" dirty="0">
                <a:solidFill>
                  <a:schemeClr val="tx1"/>
                </a:solidFill>
                <a:latin typeface="EC Square Sans Pro" panose="020B0506040000020004" pitchFamily="34" charset="0"/>
                <a:ea typeface="+mj-ea"/>
                <a:cs typeface="Circular Std Black Italic" panose="020B0A04020101010102" pitchFamily="34" charset="0"/>
                <a:sym typeface="Arial"/>
              </a:rPr>
              <a:t>Conversations in small groups</a:t>
            </a:r>
            <a:endParaRPr sz="4000" b="1" kern="1200" dirty="0">
              <a:solidFill>
                <a:schemeClr val="tx1"/>
              </a:solidFill>
              <a:latin typeface="EC Square Sans Pro" panose="020B0506040000020004" pitchFamily="34" charset="0"/>
              <a:ea typeface="+mj-ea"/>
              <a:cs typeface="Circular Std Black Italic" panose="020B0A04020101010102" pitchFamily="34" charset="0"/>
            </a:endParaRPr>
          </a:p>
        </p:txBody>
      </p:sp>
      <p:sp>
        <p:nvSpPr>
          <p:cNvPr id="99" name="Google Shape;99;p15"/>
          <p:cNvSpPr txBox="1"/>
          <p:nvPr/>
        </p:nvSpPr>
        <p:spPr>
          <a:xfrm>
            <a:off x="220725" y="1816876"/>
            <a:ext cx="11772900" cy="36483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485F43"/>
              </a:buClr>
              <a:buSzPts val="3600"/>
              <a:buFontTx/>
              <a:buNone/>
              <a:tabLst/>
              <a:defRPr/>
            </a:pPr>
            <a:r>
              <a:rPr kumimoji="0" lang="en-GB" sz="4000" b="0" i="0" u="none" strike="noStrike" kern="1200" cap="none" spc="0" normalizeH="0" baseline="0" noProof="0" dirty="0" smtClean="0">
                <a:ln>
                  <a:noFill/>
                </a:ln>
                <a:solidFill>
                  <a:srgbClr val="000000"/>
                </a:solidFill>
                <a:effectLst/>
                <a:uLnTx/>
                <a:uFillTx/>
                <a:latin typeface="EC Square Sans Pro" panose="020B0506040000020004" pitchFamily="34" charset="0"/>
                <a:ea typeface="+mn-ea"/>
                <a:cs typeface="Circular Std Black Italic" panose="020B0A04020101010102" pitchFamily="34" charset="0"/>
                <a:sym typeface="Arial"/>
              </a:rPr>
              <a:t>1. Introduce </a:t>
            </a:r>
            <a:r>
              <a:rPr kumimoji="0" lang="en-GB" sz="4000" b="0" i="0" u="none" strike="noStrike" kern="1200" cap="none" spc="0" normalizeH="0" baseline="0" noProof="0" dirty="0">
                <a:ln>
                  <a:noFill/>
                </a:ln>
                <a:solidFill>
                  <a:srgbClr val="000000"/>
                </a:solidFill>
                <a:effectLst/>
                <a:uLnTx/>
                <a:uFillTx/>
                <a:latin typeface="EC Square Sans Pro" panose="020B0506040000020004" pitchFamily="34" charset="0"/>
                <a:ea typeface="+mn-ea"/>
                <a:cs typeface="Circular Std Black Italic" panose="020B0A04020101010102" pitchFamily="34" charset="0"/>
                <a:sym typeface="Arial"/>
              </a:rPr>
              <a:t>each other and share any activities you already have related to the session topic</a:t>
            </a:r>
            <a:endParaRPr kumimoji="0" sz="4000" b="0" i="0" u="none" strike="noStrike" kern="1200" cap="none" spc="0" normalizeH="0" baseline="0" noProof="0" dirty="0">
              <a:ln>
                <a:noFill/>
              </a:ln>
              <a:solidFill>
                <a:srgbClr val="000000"/>
              </a:solidFill>
              <a:effectLst/>
              <a:uLnTx/>
              <a:uFillTx/>
              <a:latin typeface="EC Square Sans Pro" panose="020B0506040000020004" pitchFamily="34" charset="0"/>
              <a:ea typeface="+mn-ea"/>
              <a:cs typeface="Circular Std Black Italic" panose="020B0A04020101010102" pitchFamily="34" charset="0"/>
              <a:sym typeface="Arial"/>
            </a:endParaRPr>
          </a:p>
          <a:p>
            <a:pPr marL="0" marR="0" lvl="0" indent="0" algn="l" defTabSz="914400" rtl="0" eaLnBrk="1" fontAlgn="auto" latinLnBrk="0" hangingPunct="1">
              <a:lnSpc>
                <a:spcPct val="90000"/>
              </a:lnSpc>
              <a:spcBef>
                <a:spcPts val="1000"/>
              </a:spcBef>
              <a:spcAft>
                <a:spcPts val="0"/>
              </a:spcAft>
              <a:buClr>
                <a:srgbClr val="000000"/>
              </a:buClr>
              <a:buSzPts val="3600"/>
              <a:buFont typeface="Arial"/>
              <a:buNone/>
              <a:tabLst/>
              <a:defRPr/>
            </a:pPr>
            <a:endParaRPr kumimoji="0" sz="4000" b="0" i="0" u="none" strike="noStrike" kern="1200" cap="none" spc="0" normalizeH="0" baseline="0" noProof="0" dirty="0">
              <a:ln>
                <a:noFill/>
              </a:ln>
              <a:solidFill>
                <a:srgbClr val="000000"/>
              </a:solidFill>
              <a:effectLst/>
              <a:uLnTx/>
              <a:uFillTx/>
              <a:latin typeface="EC Square Sans Pro" panose="020B0506040000020004" pitchFamily="34" charset="0"/>
              <a:ea typeface="+mn-ea"/>
              <a:cs typeface="Circular Std Black Italic" panose="020B0A04020101010102" pitchFamily="34" charset="0"/>
              <a:sym typeface="Arial"/>
            </a:endParaRPr>
          </a:p>
          <a:p>
            <a:pPr marL="0" marR="0" lvl="0" indent="0" algn="l" defTabSz="914400" rtl="0" eaLnBrk="1" fontAlgn="auto" latinLnBrk="0" hangingPunct="1">
              <a:lnSpc>
                <a:spcPct val="90000"/>
              </a:lnSpc>
              <a:spcBef>
                <a:spcPts val="1000"/>
              </a:spcBef>
              <a:spcAft>
                <a:spcPts val="0"/>
              </a:spcAft>
              <a:buClr>
                <a:srgbClr val="485F43"/>
              </a:buClr>
              <a:buSzPts val="3600"/>
              <a:buFont typeface="Arial"/>
              <a:buNone/>
              <a:tabLst/>
              <a:defRPr/>
            </a:pPr>
            <a:r>
              <a:rPr kumimoji="0" lang="en-GB" sz="4000" b="0" i="0" u="none" strike="noStrike" kern="1200" cap="none" spc="0" normalizeH="0" baseline="0" noProof="0" dirty="0">
                <a:ln>
                  <a:noFill/>
                </a:ln>
                <a:solidFill>
                  <a:srgbClr val="000000"/>
                </a:solidFill>
                <a:effectLst/>
                <a:uLnTx/>
                <a:uFillTx/>
                <a:latin typeface="EC Square Sans Pro" panose="020B0506040000020004" pitchFamily="34" charset="0"/>
                <a:ea typeface="+mn-ea"/>
                <a:cs typeface="Circular Std Black Italic" panose="020B0A04020101010102" pitchFamily="34" charset="0"/>
                <a:sym typeface="Arial"/>
              </a:rPr>
              <a:t>2. Exchange ideas and take notes on the Template</a:t>
            </a:r>
            <a:endParaRPr kumimoji="0" sz="4000" b="0" i="0" u="none" strike="noStrike" kern="1200" cap="none" spc="0" normalizeH="0" baseline="0" noProof="0" dirty="0">
              <a:ln>
                <a:noFill/>
              </a:ln>
              <a:solidFill>
                <a:srgbClr val="000000"/>
              </a:solidFill>
              <a:effectLst/>
              <a:uLnTx/>
              <a:uFillTx/>
              <a:latin typeface="EC Square Sans Pro" panose="020B0506040000020004" pitchFamily="34" charset="0"/>
              <a:ea typeface="+mn-ea"/>
              <a:cs typeface="Circular Std Black Italic" panose="020B0A04020101010102" pitchFamily="34" charset="0"/>
              <a:sym typeface="Arial"/>
            </a:endParaRPr>
          </a:p>
          <a:p>
            <a:pPr marL="0" marR="0" lvl="0" indent="0" algn="l" defTabSz="914400" rtl="0" eaLnBrk="1" fontAlgn="auto" latinLnBrk="0" hangingPunct="1">
              <a:lnSpc>
                <a:spcPct val="90000"/>
              </a:lnSpc>
              <a:spcBef>
                <a:spcPts val="1000"/>
              </a:spcBef>
              <a:spcAft>
                <a:spcPts val="0"/>
              </a:spcAft>
              <a:buClr>
                <a:srgbClr val="485F43"/>
              </a:buClr>
              <a:buSzPts val="3600"/>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511247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3"/>
        <p:cNvGrpSpPr/>
        <p:nvPr/>
      </p:nvGrpSpPr>
      <p:grpSpPr>
        <a:xfrm>
          <a:off x="0" y="0"/>
          <a:ext cx="0" cy="0"/>
          <a:chOff x="0" y="0"/>
          <a:chExt cx="0" cy="0"/>
        </a:xfrm>
      </p:grpSpPr>
      <p:sp>
        <p:nvSpPr>
          <p:cNvPr id="104" name="Google Shape;104;p16"/>
          <p:cNvSpPr txBox="1">
            <a:spLocks noGrp="1"/>
          </p:cNvSpPr>
          <p:nvPr>
            <p:ph type="ctrTitle"/>
          </p:nvPr>
        </p:nvSpPr>
        <p:spPr>
          <a:xfrm>
            <a:off x="220717" y="-297716"/>
            <a:ext cx="7994700" cy="14700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GB" sz="4000" b="1" kern="1200" dirty="0">
                <a:solidFill>
                  <a:schemeClr val="tx1"/>
                </a:solidFill>
                <a:latin typeface="EC Square Sans Pro" panose="020B0506040000020004" pitchFamily="34" charset="0"/>
                <a:ea typeface="+mj-ea"/>
                <a:cs typeface="Circular Std Black Italic" panose="020B0A04020101010102" pitchFamily="34" charset="0"/>
                <a:sym typeface="Arial"/>
              </a:rPr>
              <a:t>Template</a:t>
            </a:r>
            <a:endParaRPr sz="4000" b="1" kern="1200" dirty="0">
              <a:solidFill>
                <a:schemeClr val="tx1"/>
              </a:solidFill>
              <a:latin typeface="EC Square Sans Pro" panose="020B0506040000020004" pitchFamily="34" charset="0"/>
              <a:ea typeface="+mj-ea"/>
              <a:cs typeface="Circular Std Black Italic" panose="020B0A04020101010102" pitchFamily="34" charset="0"/>
            </a:endParaRPr>
          </a:p>
        </p:txBody>
      </p:sp>
      <p:pic>
        <p:nvPicPr>
          <p:cNvPr id="105" name="Google Shape;105;p16"/>
          <p:cNvPicPr preferRelativeResize="0"/>
          <p:nvPr/>
        </p:nvPicPr>
        <p:blipFill rotWithShape="1">
          <a:blip r:embed="rId4">
            <a:alphaModFix/>
          </a:blip>
          <a:srcRect b="7689"/>
          <a:stretch/>
        </p:blipFill>
        <p:spPr>
          <a:xfrm>
            <a:off x="3926625" y="98625"/>
            <a:ext cx="5612274" cy="5813875"/>
          </a:xfrm>
          <a:prstGeom prst="rect">
            <a:avLst/>
          </a:prstGeom>
          <a:noFill/>
          <a:ln>
            <a:noFill/>
          </a:ln>
        </p:spPr>
      </p:pic>
    </p:spTree>
    <p:extLst>
      <p:ext uri="{BB962C8B-B14F-4D97-AF65-F5344CB8AC3E}">
        <p14:creationId xmlns:p14="http://schemas.microsoft.com/office/powerpoint/2010/main" val="1939711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9"/>
        <p:cNvGrpSpPr/>
        <p:nvPr/>
      </p:nvGrpSpPr>
      <p:grpSpPr>
        <a:xfrm>
          <a:off x="0" y="0"/>
          <a:ext cx="0" cy="0"/>
          <a:chOff x="0" y="0"/>
          <a:chExt cx="0" cy="0"/>
        </a:xfrm>
      </p:grpSpPr>
      <p:sp>
        <p:nvSpPr>
          <p:cNvPr id="110" name="Google Shape;110;p17"/>
          <p:cNvSpPr txBox="1">
            <a:spLocks noGrp="1"/>
          </p:cNvSpPr>
          <p:nvPr>
            <p:ph type="ctrTitle"/>
          </p:nvPr>
        </p:nvSpPr>
        <p:spPr>
          <a:xfrm>
            <a:off x="220716" y="-297716"/>
            <a:ext cx="10752083" cy="1470025"/>
          </a:xfrm>
          <a:prstGeom prst="rect">
            <a:avLst/>
          </a:prstGeom>
          <a:noFill/>
          <a:ln>
            <a:noFill/>
          </a:ln>
        </p:spPr>
        <p:txBody>
          <a:bodyPr spcFirstLastPara="1" wrap="square" lIns="91425" tIns="45700" rIns="91425" bIns="45700" anchor="b" anchorCtr="0">
            <a:normAutofit/>
          </a:bodyPr>
          <a:lstStyle/>
          <a:p>
            <a:pPr algn="l">
              <a:buSzPts val="4500"/>
            </a:pPr>
            <a:r>
              <a:rPr lang="en-GB" sz="4000" b="1" kern="1200" dirty="0">
                <a:solidFill>
                  <a:schemeClr val="tx1"/>
                </a:solidFill>
                <a:latin typeface="EC Square Sans Pro" panose="020B0506040000020004" pitchFamily="34" charset="0"/>
                <a:ea typeface="+mj-ea"/>
                <a:cs typeface="Circular Std Black Italic" panose="020B0A04020101010102" pitchFamily="34" charset="0"/>
                <a:sym typeface="Arial"/>
              </a:rPr>
              <a:t>Don’t forget to submit a commitment!</a:t>
            </a:r>
            <a:endParaRPr sz="4000" b="1" kern="1200" dirty="0">
              <a:solidFill>
                <a:schemeClr val="tx1"/>
              </a:solidFill>
              <a:latin typeface="EC Square Sans Pro" panose="020B0506040000020004" pitchFamily="34" charset="0"/>
              <a:ea typeface="+mj-ea"/>
              <a:cs typeface="Circular Std Black Italic" panose="020B0A04020101010102" pitchFamily="34" charset="0"/>
            </a:endParaRPr>
          </a:p>
        </p:txBody>
      </p:sp>
      <p:pic>
        <p:nvPicPr>
          <p:cNvPr id="111" name="Google Shape;111;p17" descr="Table&#10;&#10;Description automatically generated"/>
          <p:cNvPicPr preferRelativeResize="0"/>
          <p:nvPr/>
        </p:nvPicPr>
        <p:blipFill rotWithShape="1">
          <a:blip r:embed="rId4">
            <a:alphaModFix/>
          </a:blip>
          <a:srcRect/>
          <a:stretch/>
        </p:blipFill>
        <p:spPr>
          <a:xfrm>
            <a:off x="4359416" y="1397506"/>
            <a:ext cx="4845299" cy="5023108"/>
          </a:xfrm>
          <a:prstGeom prst="rect">
            <a:avLst/>
          </a:prstGeom>
          <a:noFill/>
          <a:ln>
            <a:noFill/>
          </a:ln>
        </p:spPr>
      </p:pic>
    </p:spTree>
    <p:extLst>
      <p:ext uri="{BB962C8B-B14F-4D97-AF65-F5344CB8AC3E}">
        <p14:creationId xmlns:p14="http://schemas.microsoft.com/office/powerpoint/2010/main" val="1161484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5"/>
        <p:cNvGrpSpPr/>
        <p:nvPr/>
      </p:nvGrpSpPr>
      <p:grpSpPr>
        <a:xfrm>
          <a:off x="0" y="0"/>
          <a:ext cx="0" cy="0"/>
          <a:chOff x="0" y="0"/>
          <a:chExt cx="0" cy="0"/>
        </a:xfrm>
      </p:grpSpPr>
      <p:sp>
        <p:nvSpPr>
          <p:cNvPr id="117" name="Google Shape;117;p18"/>
          <p:cNvSpPr txBox="1"/>
          <p:nvPr/>
        </p:nvSpPr>
        <p:spPr>
          <a:xfrm>
            <a:off x="220716" y="1523998"/>
            <a:ext cx="11772810" cy="3941137"/>
          </a:xfrm>
          <a:prstGeom prst="rect">
            <a:avLst/>
          </a:prstGeom>
          <a:noFill/>
          <a:ln>
            <a:noFill/>
          </a:ln>
        </p:spPr>
        <p:txBody>
          <a:bodyPr spcFirstLastPara="1" wrap="square" lIns="91425" tIns="45700" rIns="91425" bIns="45700" anchor="t" anchorCtr="0">
            <a:normAutofit/>
          </a:bodyPr>
          <a:lstStyle/>
          <a:p>
            <a:pPr marL="514350" marR="0" lvl="0" indent="-514350" algn="ctr" defTabSz="914400" rtl="0" eaLnBrk="1" fontAlgn="auto" latinLnBrk="0" hangingPunct="1">
              <a:lnSpc>
                <a:spcPct val="90000"/>
              </a:lnSpc>
              <a:spcBef>
                <a:spcPts val="0"/>
              </a:spcBef>
              <a:spcAft>
                <a:spcPts val="0"/>
              </a:spcAft>
              <a:buClr>
                <a:srgbClr val="000000"/>
              </a:buClr>
              <a:buSzPts val="4000"/>
              <a:buFont typeface="Arial"/>
              <a:buAutoNum type="arabicParenR"/>
              <a:tabLst/>
              <a:defRPr/>
            </a:pPr>
            <a:r>
              <a:rPr kumimoji="0" lang="en-GB" sz="4000" b="0" i="0" u="none" strike="noStrike" kern="1200" cap="none" spc="0" normalizeH="0" baseline="0" noProof="0" dirty="0">
                <a:ln>
                  <a:noFill/>
                </a:ln>
                <a:solidFill>
                  <a:srgbClr val="000000"/>
                </a:solidFill>
                <a:effectLst/>
                <a:uLnTx/>
                <a:uFillTx/>
                <a:latin typeface="EC Square Sans Pro" panose="020B0506040000020004" pitchFamily="34" charset="0"/>
                <a:ea typeface="+mn-ea"/>
                <a:cs typeface="Circular Std Black Italic" panose="020B0A04020101010102" pitchFamily="34" charset="0"/>
                <a:sym typeface="Arial"/>
              </a:rPr>
              <a:t>What new ideas emerged from our conversations?</a:t>
            </a:r>
            <a:endParaRPr kumimoji="0" sz="4000" b="0" i="0" u="none" strike="noStrike" kern="1200" cap="none" spc="0" normalizeH="0" baseline="0" noProof="0" dirty="0">
              <a:ln>
                <a:noFill/>
              </a:ln>
              <a:solidFill>
                <a:srgbClr val="000000"/>
              </a:solidFill>
              <a:effectLst/>
              <a:uLnTx/>
              <a:uFillTx/>
              <a:latin typeface="EC Square Sans Pro" panose="020B0506040000020004" pitchFamily="34" charset="0"/>
              <a:ea typeface="+mn-ea"/>
              <a:cs typeface="Circular Std Black Italic" panose="020B0A04020101010102" pitchFamily="34" charset="0"/>
              <a:sym typeface="Arial"/>
            </a:endParaRPr>
          </a:p>
          <a:p>
            <a:pPr marL="0" marR="0" lvl="0" indent="0" algn="ctr" defTabSz="914400" rtl="0" eaLnBrk="1" fontAlgn="auto" latinLnBrk="0" hangingPunct="1">
              <a:lnSpc>
                <a:spcPct val="90000"/>
              </a:lnSpc>
              <a:spcBef>
                <a:spcPts val="0"/>
              </a:spcBef>
              <a:spcAft>
                <a:spcPts val="0"/>
              </a:spcAft>
              <a:buClr>
                <a:srgbClr val="000000"/>
              </a:buClr>
              <a:buSzPts val="4000"/>
              <a:buFontTx/>
              <a:buNone/>
              <a:tabLst/>
              <a:defRPr/>
            </a:pPr>
            <a:r>
              <a:rPr kumimoji="0" lang="en-GB" sz="5400" b="0" i="0" u="none" strike="noStrike" kern="0" cap="none" spc="0" normalizeH="0" baseline="0" noProof="0" dirty="0">
                <a:ln>
                  <a:noFill/>
                </a:ln>
                <a:solidFill>
                  <a:srgbClr val="000000"/>
                </a:solidFill>
                <a:effectLst/>
                <a:uLnTx/>
                <a:uFillTx/>
                <a:latin typeface="Calibri"/>
                <a:ea typeface="Calibri"/>
                <a:cs typeface="Calibri"/>
                <a:sym typeface="Calibri"/>
              </a:rPr>
              <a:t/>
            </a:r>
            <a:br>
              <a:rPr kumimoji="0" lang="en-GB" sz="5400" b="0" i="0" u="none" strike="noStrike" kern="0" cap="none" spc="0" normalizeH="0" baseline="0" noProof="0" dirty="0">
                <a:ln>
                  <a:noFill/>
                </a:ln>
                <a:solidFill>
                  <a:srgbClr val="000000"/>
                </a:solidFill>
                <a:effectLst/>
                <a:uLnTx/>
                <a:uFillTx/>
                <a:latin typeface="Calibri"/>
                <a:ea typeface="Calibri"/>
                <a:cs typeface="Calibri"/>
                <a:sym typeface="Calibri"/>
              </a:rPr>
            </a:br>
            <a:r>
              <a:rPr kumimoji="0" lang="en-GB" sz="4000" b="0" i="0" u="none" strike="noStrike" kern="1200" cap="none" spc="0" normalizeH="0" baseline="0" noProof="0" dirty="0">
                <a:ln>
                  <a:noFill/>
                </a:ln>
                <a:solidFill>
                  <a:srgbClr val="000000"/>
                </a:solidFill>
                <a:effectLst/>
                <a:uLnTx/>
                <a:uFillTx/>
                <a:latin typeface="EC Square Sans Pro" panose="020B0506040000020004" pitchFamily="34" charset="0"/>
                <a:ea typeface="+mn-ea"/>
                <a:cs typeface="Circular Std Black Italic" panose="020B0A04020101010102" pitchFamily="34" charset="0"/>
                <a:sym typeface="Arial"/>
              </a:rPr>
              <a:t>2) What opportunities for collaboration came to life that would contribute to the Rural Pact?</a:t>
            </a:r>
            <a:endParaRPr kumimoji="0" sz="4000" b="0" i="0" u="none" strike="noStrike" kern="1200" cap="none" spc="0" normalizeH="0" baseline="0" noProof="0" dirty="0">
              <a:ln>
                <a:noFill/>
              </a:ln>
              <a:solidFill>
                <a:srgbClr val="000000"/>
              </a:solidFill>
              <a:effectLst/>
              <a:uLnTx/>
              <a:uFillTx/>
              <a:latin typeface="EC Square Sans Pro" panose="020B0506040000020004" pitchFamily="34" charset="0"/>
              <a:ea typeface="+mn-ea"/>
              <a:cs typeface="Circular Std Black Italic" panose="020B0A04020101010102" pitchFamily="34" charset="0"/>
              <a:sym typeface="Arial"/>
            </a:endParaRPr>
          </a:p>
        </p:txBody>
      </p:sp>
      <p:sp>
        <p:nvSpPr>
          <p:cNvPr id="2" name="Rectangle 1"/>
          <p:cNvSpPr/>
          <p:nvPr/>
        </p:nvSpPr>
        <p:spPr>
          <a:xfrm>
            <a:off x="418011" y="319929"/>
            <a:ext cx="10171612" cy="2123658"/>
          </a:xfrm>
          <a:prstGeom prst="rect">
            <a:avLst/>
          </a:prstGeom>
        </p:spPr>
        <p:txBody>
          <a:bodyPr wrap="square">
            <a:spAutoFit/>
          </a:bodyPr>
          <a:lstStyle/>
          <a:p>
            <a:r>
              <a:rPr lang="en-GB" sz="4400" b="1" dirty="0">
                <a:latin typeface="EC Square Sans Pro" panose="020B0506040000020004" pitchFamily="34" charset="0"/>
                <a:cs typeface="Circular Std Black Italic" panose="020B0A04020101010102" pitchFamily="34" charset="0"/>
                <a:sym typeface="Arial"/>
              </a:rPr>
              <a:t>“Harvesting” from our conversations</a:t>
            </a:r>
            <a:br>
              <a:rPr lang="en-GB" sz="4400" b="1" dirty="0">
                <a:latin typeface="EC Square Sans Pro" panose="020B0506040000020004" pitchFamily="34" charset="0"/>
                <a:cs typeface="Circular Std Black Italic" panose="020B0A04020101010102" pitchFamily="34" charset="0"/>
                <a:sym typeface="Arial"/>
              </a:rPr>
            </a:br>
            <a:r>
              <a:rPr lang="en-GB" sz="4400" b="1" dirty="0">
                <a:latin typeface="EC Square Sans Pro" panose="020B0506040000020004" pitchFamily="34" charset="0"/>
                <a:cs typeface="Circular Std Black Italic" panose="020B0A04020101010102" pitchFamily="34" charset="0"/>
                <a:sym typeface="Arial"/>
              </a:rPr>
              <a:t/>
            </a:r>
            <a:br>
              <a:rPr lang="en-GB" sz="4400" b="1" dirty="0">
                <a:latin typeface="EC Square Sans Pro" panose="020B0506040000020004" pitchFamily="34" charset="0"/>
                <a:cs typeface="Circular Std Black Italic" panose="020B0A04020101010102" pitchFamily="34" charset="0"/>
                <a:sym typeface="Arial"/>
              </a:rPr>
            </a:br>
            <a:endParaRPr lang="en-US" sz="4400" dirty="0"/>
          </a:p>
        </p:txBody>
      </p:sp>
    </p:spTree>
    <p:extLst>
      <p:ext uri="{BB962C8B-B14F-4D97-AF65-F5344CB8AC3E}">
        <p14:creationId xmlns:p14="http://schemas.microsoft.com/office/powerpoint/2010/main" val="289119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1"/>
        <p:cNvGrpSpPr/>
        <p:nvPr/>
      </p:nvGrpSpPr>
      <p:grpSpPr>
        <a:xfrm>
          <a:off x="0" y="0"/>
          <a:ext cx="0" cy="0"/>
          <a:chOff x="0" y="0"/>
          <a:chExt cx="0" cy="0"/>
        </a:xfrm>
      </p:grpSpPr>
      <p:sp>
        <p:nvSpPr>
          <p:cNvPr id="122" name="Google Shape;122;p19"/>
          <p:cNvSpPr txBox="1">
            <a:spLocks noGrp="1"/>
          </p:cNvSpPr>
          <p:nvPr>
            <p:ph type="ctrTitle"/>
          </p:nvPr>
        </p:nvSpPr>
        <p:spPr>
          <a:xfrm>
            <a:off x="90087" y="1165325"/>
            <a:ext cx="10326781" cy="1470025"/>
          </a:xfrm>
          <a:prstGeom prst="rect">
            <a:avLst/>
          </a:prstGeom>
          <a:noFill/>
          <a:ln>
            <a:noFill/>
          </a:ln>
        </p:spPr>
        <p:txBody>
          <a:bodyPr spcFirstLastPara="1" wrap="square" lIns="91425" tIns="45700" rIns="91425" bIns="45700" anchor="b" anchorCtr="0">
            <a:normAutofit fontScale="90000"/>
          </a:bodyPr>
          <a:lstStyle/>
          <a:p>
            <a:pPr lvl="0" algn="l">
              <a:buSzPts val="4500"/>
            </a:pPr>
            <a:r>
              <a:rPr lang="en-GB" sz="4000" b="1" kern="1200" dirty="0">
                <a:solidFill>
                  <a:schemeClr val="tx1"/>
                </a:solidFill>
                <a:latin typeface="EC Square Sans Pro" panose="020B0506040000020004" pitchFamily="34" charset="0"/>
                <a:cs typeface="Circular Std Black Italic" panose="020B0A04020101010102" pitchFamily="34" charset="0"/>
                <a:sym typeface="Arial"/>
              </a:rPr>
              <a:t>“Harvesting” from our </a:t>
            </a:r>
            <a:r>
              <a:rPr lang="en-GB" sz="4000" b="1" kern="1200" dirty="0" smtClean="0">
                <a:solidFill>
                  <a:schemeClr val="tx1"/>
                </a:solidFill>
                <a:latin typeface="EC Square Sans Pro" panose="020B0506040000020004" pitchFamily="34" charset="0"/>
                <a:cs typeface="Circular Std Black Italic" panose="020B0A04020101010102" pitchFamily="34" charset="0"/>
                <a:sym typeface="Arial"/>
              </a:rPr>
              <a:t>conversations</a:t>
            </a:r>
            <a:br>
              <a:rPr lang="en-GB" sz="4000" b="1" kern="1200" dirty="0" smtClean="0">
                <a:solidFill>
                  <a:schemeClr val="tx1"/>
                </a:solidFill>
                <a:latin typeface="EC Square Sans Pro" panose="020B0506040000020004" pitchFamily="34" charset="0"/>
                <a:cs typeface="Circular Std Black Italic" panose="020B0A04020101010102" pitchFamily="34" charset="0"/>
                <a:sym typeface="Arial"/>
              </a:rPr>
            </a:br>
            <a:r>
              <a:rPr lang="en-GB" sz="4000" b="1" kern="1200" dirty="0">
                <a:solidFill>
                  <a:schemeClr val="tx1"/>
                </a:solidFill>
                <a:latin typeface="EC Square Sans Pro" panose="020B0506040000020004" pitchFamily="34" charset="0"/>
                <a:cs typeface="Circular Std Black Italic" panose="020B0A04020101010102" pitchFamily="34" charset="0"/>
                <a:sym typeface="Arial"/>
              </a:rPr>
              <a:t/>
            </a:r>
            <a:br>
              <a:rPr lang="en-GB" sz="4000" b="1" kern="1200" dirty="0">
                <a:solidFill>
                  <a:schemeClr val="tx1"/>
                </a:solidFill>
                <a:latin typeface="EC Square Sans Pro" panose="020B0506040000020004" pitchFamily="34" charset="0"/>
                <a:cs typeface="Circular Std Black Italic" panose="020B0A04020101010102" pitchFamily="34" charset="0"/>
                <a:sym typeface="Arial"/>
              </a:rPr>
            </a:br>
            <a:r>
              <a:rPr lang="en-GB" sz="4000" b="1" kern="1200" dirty="0" smtClean="0">
                <a:solidFill>
                  <a:schemeClr val="tx1"/>
                </a:solidFill>
                <a:latin typeface="EC Square Sans Pro" panose="020B0506040000020004" pitchFamily="34" charset="0"/>
                <a:cs typeface="Circular Std Black Italic" panose="020B0A04020101010102" pitchFamily="34" charset="0"/>
                <a:sym typeface="Arial"/>
              </a:rPr>
              <a:t>Go to: </a:t>
            </a:r>
            <a:br>
              <a:rPr lang="en-GB" sz="4000" b="1" kern="1200" dirty="0" smtClean="0">
                <a:solidFill>
                  <a:schemeClr val="tx1"/>
                </a:solidFill>
                <a:latin typeface="EC Square Sans Pro" panose="020B0506040000020004" pitchFamily="34" charset="0"/>
                <a:cs typeface="Circular Std Black Italic" panose="020B0A04020101010102" pitchFamily="34" charset="0"/>
                <a:sym typeface="Arial"/>
              </a:rPr>
            </a:br>
            <a:r>
              <a:rPr lang="en-GB" sz="4000" b="1" kern="1200" dirty="0" smtClean="0">
                <a:solidFill>
                  <a:schemeClr val="tx1"/>
                </a:solidFill>
                <a:latin typeface="EC Square Sans Pro" panose="020B0506040000020004" pitchFamily="34" charset="0"/>
                <a:ea typeface="+mj-ea"/>
                <a:cs typeface="Circular Std Black Italic" panose="020B0A04020101010102" pitchFamily="34" charset="0"/>
                <a:sym typeface="Arial"/>
              </a:rPr>
              <a:t>SLI.DO </a:t>
            </a:r>
            <a:r>
              <a:rPr lang="en-GB" sz="4000" b="1" dirty="0" smtClean="0">
                <a:latin typeface="EC Square Sans Pro" panose="020B0506040000020004" pitchFamily="34" charset="0"/>
                <a:cs typeface="Circular Std Black Italic" panose="020B0A04020101010102" pitchFamily="34" charset="0"/>
                <a:sym typeface="Arial"/>
              </a:rPr>
              <a:t>#ORCHARD</a:t>
            </a:r>
            <a:r>
              <a:rPr lang="en-GB" sz="4000" b="1" dirty="0">
                <a:latin typeface="EC Square Sans Pro" panose="020B0506040000020004" pitchFamily="34" charset="0"/>
                <a:cs typeface="Circular Std Black Italic" panose="020B0A04020101010102" pitchFamily="34" charset="0"/>
                <a:sym typeface="Arial"/>
              </a:rPr>
              <a:t/>
            </a:r>
            <a:br>
              <a:rPr lang="en-GB" sz="4000" b="1" dirty="0">
                <a:latin typeface="EC Square Sans Pro" panose="020B0506040000020004" pitchFamily="34" charset="0"/>
                <a:cs typeface="Circular Std Black Italic" panose="020B0A04020101010102" pitchFamily="34" charset="0"/>
                <a:sym typeface="Arial"/>
              </a:rPr>
            </a:br>
            <a:endParaRPr sz="4000" b="1" kern="1200" dirty="0">
              <a:solidFill>
                <a:schemeClr val="tx1"/>
              </a:solidFill>
              <a:latin typeface="EC Square Sans Pro" panose="020B0506040000020004" pitchFamily="34" charset="0"/>
              <a:ea typeface="+mj-ea"/>
              <a:cs typeface="Circular Std Black Italic" panose="020B0A04020101010102"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8057" y="581298"/>
            <a:ext cx="5399314" cy="5399314"/>
          </a:xfrm>
          <a:prstGeom prst="rect">
            <a:avLst/>
          </a:prstGeom>
        </p:spPr>
      </p:pic>
    </p:spTree>
    <p:extLst>
      <p:ext uri="{BB962C8B-B14F-4D97-AF65-F5344CB8AC3E}">
        <p14:creationId xmlns:p14="http://schemas.microsoft.com/office/powerpoint/2010/main" val="3672971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1" hasCustomPrompt="1"/>
          </p:nvPr>
        </p:nvSpPr>
        <p:spPr>
          <a:xfrm>
            <a:off x="811763" y="2590799"/>
            <a:ext cx="10961137" cy="3371461"/>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514350" indent="-514350" algn="just">
              <a:buFont typeface="+mj-lt"/>
              <a:buAutoNum type="arabicPeriod"/>
            </a:pPr>
            <a:r>
              <a:rPr lang="es-ES" sz="2900" dirty="0" err="1">
                <a:solidFill>
                  <a:schemeClr val="tx1"/>
                </a:solidFill>
                <a:latin typeface="EC Square Sans Pro" panose="020B0506040000020004" pitchFamily="34" charset="0"/>
                <a:ea typeface="+mn-ea"/>
                <a:cs typeface="+mn-cs"/>
              </a:rPr>
              <a:t>Multi-level</a:t>
            </a:r>
            <a:r>
              <a:rPr lang="es-ES" sz="2900" dirty="0">
                <a:solidFill>
                  <a:schemeClr val="tx1"/>
                </a:solidFill>
                <a:latin typeface="EC Square Sans Pro" panose="020B0506040000020004" pitchFamily="34" charset="0"/>
                <a:ea typeface="+mn-ea"/>
                <a:cs typeface="+mn-cs"/>
              </a:rPr>
              <a:t> </a:t>
            </a:r>
            <a:r>
              <a:rPr lang="es-ES" sz="2900" dirty="0" err="1">
                <a:solidFill>
                  <a:schemeClr val="tx1"/>
                </a:solidFill>
                <a:latin typeface="EC Square Sans Pro" panose="020B0506040000020004" pitchFamily="34" charset="0"/>
                <a:ea typeface="+mn-ea"/>
                <a:cs typeface="+mn-cs"/>
              </a:rPr>
              <a:t>governance</a:t>
            </a:r>
            <a:r>
              <a:rPr lang="es-ES" sz="2900" dirty="0">
                <a:solidFill>
                  <a:schemeClr val="tx1"/>
                </a:solidFill>
                <a:latin typeface="EC Square Sans Pro" panose="020B0506040000020004" pitchFamily="34" charset="0"/>
                <a:ea typeface="+mn-ea"/>
                <a:cs typeface="+mn-cs"/>
              </a:rPr>
              <a:t>.</a:t>
            </a:r>
          </a:p>
          <a:p>
            <a:pPr marL="514350" indent="-514350" algn="just">
              <a:buFont typeface="+mj-lt"/>
              <a:buAutoNum type="arabicPeriod"/>
            </a:pPr>
            <a:r>
              <a:rPr lang="es-ES" sz="2900" dirty="0" err="1">
                <a:solidFill>
                  <a:schemeClr val="tx1"/>
                </a:solidFill>
                <a:latin typeface="EC Square Sans Pro" panose="020B0506040000020004" pitchFamily="34" charset="0"/>
                <a:ea typeface="+mn-ea"/>
                <a:cs typeface="+mn-cs"/>
              </a:rPr>
              <a:t>Multistakeholder</a:t>
            </a:r>
            <a:r>
              <a:rPr lang="es-ES" sz="2900" dirty="0">
                <a:solidFill>
                  <a:schemeClr val="tx1"/>
                </a:solidFill>
                <a:latin typeface="EC Square Sans Pro" panose="020B0506040000020004" pitchFamily="34" charset="0"/>
                <a:ea typeface="+mn-ea"/>
                <a:cs typeface="+mn-cs"/>
              </a:rPr>
              <a:t> </a:t>
            </a:r>
            <a:r>
              <a:rPr lang="es-ES" sz="2900" dirty="0" err="1">
                <a:solidFill>
                  <a:schemeClr val="tx1"/>
                </a:solidFill>
                <a:latin typeface="EC Square Sans Pro" panose="020B0506040000020004" pitchFamily="34" charset="0"/>
                <a:ea typeface="+mn-ea"/>
                <a:cs typeface="+mn-cs"/>
              </a:rPr>
              <a:t>approach</a:t>
            </a:r>
            <a:r>
              <a:rPr lang="es-ES" sz="2900" dirty="0">
                <a:solidFill>
                  <a:schemeClr val="tx1"/>
                </a:solidFill>
                <a:latin typeface="EC Square Sans Pro" panose="020B0506040000020004" pitchFamily="34" charset="0"/>
                <a:ea typeface="+mn-ea"/>
                <a:cs typeface="+mn-cs"/>
              </a:rPr>
              <a:t>.</a:t>
            </a:r>
          </a:p>
          <a:p>
            <a:pPr marL="514350" indent="-514350" algn="just">
              <a:buFont typeface="+mj-lt"/>
              <a:buAutoNum type="arabicPeriod"/>
            </a:pPr>
            <a:r>
              <a:rPr lang="es-ES" sz="2900" dirty="0" err="1">
                <a:solidFill>
                  <a:schemeClr val="tx1"/>
                </a:solidFill>
                <a:latin typeface="EC Square Sans Pro" panose="020B0506040000020004" pitchFamily="34" charset="0"/>
                <a:ea typeface="+mn-ea"/>
                <a:cs typeface="+mn-cs"/>
              </a:rPr>
              <a:t>Capacity-building</a:t>
            </a:r>
            <a:r>
              <a:rPr lang="es-ES" sz="2900" dirty="0">
                <a:solidFill>
                  <a:schemeClr val="tx1"/>
                </a:solidFill>
                <a:latin typeface="EC Square Sans Pro" panose="020B0506040000020004" pitchFamily="34" charset="0"/>
                <a:ea typeface="+mn-ea"/>
                <a:cs typeface="+mn-cs"/>
              </a:rPr>
              <a:t>.</a:t>
            </a:r>
          </a:p>
          <a:p>
            <a:pPr marL="514350" indent="-514350" algn="just">
              <a:buFont typeface="+mj-lt"/>
              <a:buAutoNum type="arabicPeriod"/>
            </a:pPr>
            <a:r>
              <a:rPr lang="es-ES" sz="2900" dirty="0" err="1">
                <a:solidFill>
                  <a:schemeClr val="tx1"/>
                </a:solidFill>
                <a:latin typeface="EC Square Sans Pro" panose="020B0506040000020004" pitchFamily="34" charset="0"/>
                <a:ea typeface="+mn-ea"/>
                <a:cs typeface="+mn-cs"/>
              </a:rPr>
              <a:t>From</a:t>
            </a:r>
            <a:r>
              <a:rPr lang="es-ES" sz="2900" dirty="0">
                <a:solidFill>
                  <a:schemeClr val="tx1"/>
                </a:solidFill>
                <a:latin typeface="EC Square Sans Pro" panose="020B0506040000020004" pitchFamily="34" charset="0"/>
                <a:ea typeface="+mn-ea"/>
                <a:cs typeface="+mn-cs"/>
              </a:rPr>
              <a:t> </a:t>
            </a:r>
            <a:r>
              <a:rPr lang="es-ES" sz="2900" dirty="0" err="1">
                <a:solidFill>
                  <a:schemeClr val="tx1"/>
                </a:solidFill>
                <a:latin typeface="EC Square Sans Pro" panose="020B0506040000020004" pitchFamily="34" charset="0"/>
                <a:ea typeface="+mn-ea"/>
                <a:cs typeface="+mn-cs"/>
              </a:rPr>
              <a:t>the</a:t>
            </a:r>
            <a:r>
              <a:rPr lang="es-ES" sz="2900" dirty="0">
                <a:solidFill>
                  <a:schemeClr val="tx1"/>
                </a:solidFill>
                <a:latin typeface="EC Square Sans Pro" panose="020B0506040000020004" pitchFamily="34" charset="0"/>
                <a:ea typeface="+mn-ea"/>
                <a:cs typeface="+mn-cs"/>
              </a:rPr>
              <a:t> </a:t>
            </a:r>
            <a:r>
              <a:rPr lang="es-ES" sz="2900" dirty="0" err="1">
                <a:solidFill>
                  <a:schemeClr val="tx1"/>
                </a:solidFill>
                <a:latin typeface="EC Square Sans Pro" panose="020B0506040000020004" pitchFamily="34" charset="0"/>
                <a:ea typeface="+mn-ea"/>
                <a:cs typeface="+mn-cs"/>
              </a:rPr>
              <a:t>ground</a:t>
            </a:r>
            <a:r>
              <a:rPr lang="es-ES" sz="2900" dirty="0">
                <a:solidFill>
                  <a:schemeClr val="tx1"/>
                </a:solidFill>
                <a:latin typeface="EC Square Sans Pro" panose="020B0506040000020004" pitchFamily="34" charset="0"/>
                <a:ea typeface="+mn-ea"/>
                <a:cs typeface="+mn-cs"/>
              </a:rPr>
              <a:t> up. </a:t>
            </a:r>
          </a:p>
          <a:p>
            <a:pPr marL="514350" indent="-514350" algn="just">
              <a:buFont typeface="+mj-lt"/>
              <a:buAutoNum type="arabicPeriod"/>
            </a:pPr>
            <a:r>
              <a:rPr lang="es-ES" sz="2900" dirty="0">
                <a:solidFill>
                  <a:schemeClr val="tx1"/>
                </a:solidFill>
                <a:latin typeface="EC Square Sans Pro" panose="020B0506040000020004" pitchFamily="34" charset="0"/>
                <a:ea typeface="+mn-ea"/>
                <a:cs typeface="+mn-cs"/>
              </a:rPr>
              <a:t>Place-</a:t>
            </a:r>
            <a:r>
              <a:rPr lang="es-ES" sz="2900" dirty="0" err="1">
                <a:solidFill>
                  <a:schemeClr val="tx1"/>
                </a:solidFill>
                <a:latin typeface="EC Square Sans Pro" panose="020B0506040000020004" pitchFamily="34" charset="0"/>
                <a:ea typeface="+mn-ea"/>
                <a:cs typeface="+mn-cs"/>
              </a:rPr>
              <a:t>based</a:t>
            </a:r>
            <a:r>
              <a:rPr lang="es-ES" sz="2900" dirty="0">
                <a:solidFill>
                  <a:schemeClr val="tx1"/>
                </a:solidFill>
                <a:latin typeface="EC Square Sans Pro" panose="020B0506040000020004" pitchFamily="34" charset="0"/>
                <a:ea typeface="+mn-ea"/>
                <a:cs typeface="+mn-cs"/>
              </a:rPr>
              <a:t> </a:t>
            </a:r>
            <a:r>
              <a:rPr lang="es-ES" sz="2900" dirty="0" err="1">
                <a:solidFill>
                  <a:schemeClr val="tx1"/>
                </a:solidFill>
                <a:latin typeface="EC Square Sans Pro" panose="020B0506040000020004" pitchFamily="34" charset="0"/>
                <a:ea typeface="+mn-ea"/>
                <a:cs typeface="+mn-cs"/>
              </a:rPr>
              <a:t>approaches</a:t>
            </a:r>
            <a:r>
              <a:rPr lang="es-ES" sz="2900" dirty="0">
                <a:solidFill>
                  <a:schemeClr val="tx1"/>
                </a:solidFill>
                <a:latin typeface="EC Square Sans Pro" panose="020B0506040000020004" pitchFamily="34" charset="0"/>
                <a:ea typeface="+mn-ea"/>
                <a:cs typeface="+mn-cs"/>
              </a:rPr>
              <a:t>.</a:t>
            </a:r>
          </a:p>
          <a:p>
            <a:pPr marL="514350" indent="-514350" algn="just">
              <a:buFont typeface="+mj-lt"/>
              <a:buAutoNum type="arabicPeriod"/>
            </a:pPr>
            <a:r>
              <a:rPr lang="es-ES" sz="2900" dirty="0" err="1">
                <a:solidFill>
                  <a:schemeClr val="tx1"/>
                </a:solidFill>
                <a:latin typeface="EC Square Sans Pro" panose="020B0506040000020004" pitchFamily="34" charset="0"/>
                <a:ea typeface="+mn-ea"/>
                <a:cs typeface="+mn-cs"/>
              </a:rPr>
              <a:t>Participatory</a:t>
            </a:r>
            <a:r>
              <a:rPr lang="es-ES" sz="2900" dirty="0">
                <a:solidFill>
                  <a:schemeClr val="tx1"/>
                </a:solidFill>
                <a:latin typeface="EC Square Sans Pro" panose="020B0506040000020004" pitchFamily="34" charset="0"/>
                <a:ea typeface="+mn-ea"/>
                <a:cs typeface="+mn-cs"/>
              </a:rPr>
              <a:t> </a:t>
            </a:r>
            <a:r>
              <a:rPr lang="es-ES" sz="2900" dirty="0" err="1">
                <a:solidFill>
                  <a:schemeClr val="tx1"/>
                </a:solidFill>
                <a:latin typeface="EC Square Sans Pro" panose="020B0506040000020004" pitchFamily="34" charset="0"/>
                <a:ea typeface="+mn-ea"/>
                <a:cs typeface="+mn-cs"/>
              </a:rPr>
              <a:t>strategy</a:t>
            </a:r>
            <a:r>
              <a:rPr lang="es-ES" sz="2900" dirty="0">
                <a:solidFill>
                  <a:schemeClr val="tx1"/>
                </a:solidFill>
                <a:latin typeface="EC Square Sans Pro" panose="020B0506040000020004" pitchFamily="34" charset="0"/>
                <a:ea typeface="+mn-ea"/>
                <a:cs typeface="+mn-cs"/>
              </a:rPr>
              <a:t>.</a:t>
            </a:r>
          </a:p>
          <a:p>
            <a:pPr algn="just"/>
            <a:endParaRPr lang="it-IT" sz="2600" b="1" dirty="0">
              <a:solidFill>
                <a:schemeClr val="tx1"/>
              </a:solidFill>
              <a:latin typeface="EC Square Sans Pro" panose="020B0506040000020004" pitchFamily="34" charset="0"/>
            </a:endParaRPr>
          </a:p>
        </p:txBody>
      </p:sp>
      <p:sp>
        <p:nvSpPr>
          <p:cNvPr id="9" name="Rectangle 24">
            <a:extLst>
              <a:ext uri="{FF2B5EF4-FFF2-40B4-BE49-F238E27FC236}">
                <a16:creationId xmlns:a16="http://schemas.microsoft.com/office/drawing/2014/main" id="{A24C9366-0E26-5A4A-9B95-8D8906E7DE28}"/>
              </a:ext>
            </a:extLst>
          </p:cNvPr>
          <p:cNvSpPr txBox="1">
            <a:spLocks noChangeArrowheads="1"/>
          </p:cNvSpPr>
          <p:nvPr/>
        </p:nvSpPr>
        <p:spPr>
          <a:xfrm>
            <a:off x="220717" y="1523999"/>
            <a:ext cx="11741128" cy="10668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000" b="0"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mn-cs"/>
              </a:rPr>
              <a:t>S</a:t>
            </a:r>
            <a:r>
              <a:rPr kumimoji="0" lang="en-US" sz="3000" b="0"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mn-cs"/>
              </a:rPr>
              <a:t>ix key elements to driving the successful adaptation and improvement of welcome and integration at a local, regional, national and EU-wide level.</a:t>
            </a:r>
            <a:endParaRPr kumimoji="0" lang="en-GB" sz="3000" b="0"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mn-cs"/>
            </a:endParaRPr>
          </a:p>
        </p:txBody>
      </p:sp>
      <p:pic>
        <p:nvPicPr>
          <p:cNvPr id="5" name="Imagen 4" descr="Share Network">
            <a:extLst>
              <a:ext uri="{FF2B5EF4-FFF2-40B4-BE49-F238E27FC236}">
                <a16:creationId xmlns:a16="http://schemas.microsoft.com/office/drawing/2014/main" id="{398DFD74-6B96-4283-9214-2A14E73FECC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717" y="473752"/>
            <a:ext cx="2671773" cy="683244"/>
          </a:xfrm>
          <a:prstGeom prst="rect">
            <a:avLst/>
          </a:prstGeom>
          <a:noFill/>
          <a:ln>
            <a:noFill/>
          </a:ln>
        </p:spPr>
      </p:pic>
    </p:spTree>
    <p:extLst>
      <p:ext uri="{BB962C8B-B14F-4D97-AF65-F5344CB8AC3E}">
        <p14:creationId xmlns:p14="http://schemas.microsoft.com/office/powerpoint/2010/main" val="2684234946"/>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23">
            <a:extLst>
              <a:ext uri="{FF2B5EF4-FFF2-40B4-BE49-F238E27FC236}">
                <a16:creationId xmlns:a16="http://schemas.microsoft.com/office/drawing/2014/main" id="{D081547F-C1B3-7748-83BD-8281CC4EA5E9}"/>
              </a:ext>
            </a:extLst>
          </p:cNvPr>
          <p:cNvSpPr>
            <a:spLocks noGrp="1" noChangeArrowheads="1"/>
          </p:cNvSpPr>
          <p:nvPr>
            <p:ph type="ctrTitle"/>
          </p:nvPr>
        </p:nvSpPr>
        <p:spPr>
          <a:xfrm>
            <a:off x="220717" y="205273"/>
            <a:ext cx="7994596" cy="861528"/>
          </a:xfrm>
        </p:spPr>
        <p:txBody>
          <a:bodyPr>
            <a:normAutofit/>
          </a:bodyPr>
          <a:lstStyle/>
          <a:p>
            <a:pPr algn="l" eaLnBrk="1" hangingPunct="1"/>
            <a:r>
              <a:rPr lang="en-GB" sz="4500" dirty="0">
                <a:latin typeface="EC Square Sans Pro" panose="020B0506040000020004" pitchFamily="34" charset="0"/>
                <a:cs typeface="Circular Std Black Italic" panose="020B0A04020101010102" pitchFamily="34" charset="0"/>
              </a:rPr>
              <a:t>Share / SIRA project:</a:t>
            </a:r>
          </a:p>
        </p:txBody>
      </p:sp>
      <p:sp>
        <p:nvSpPr>
          <p:cNvPr id="9" name="Rectangle 24">
            <a:extLst>
              <a:ext uri="{FF2B5EF4-FFF2-40B4-BE49-F238E27FC236}">
                <a16:creationId xmlns:a16="http://schemas.microsoft.com/office/drawing/2014/main" id="{A24C9366-0E26-5A4A-9B95-8D8906E7DE28}"/>
              </a:ext>
            </a:extLst>
          </p:cNvPr>
          <p:cNvSpPr txBox="1">
            <a:spLocks noChangeArrowheads="1"/>
          </p:cNvSpPr>
          <p:nvPr/>
        </p:nvSpPr>
        <p:spPr>
          <a:xfrm>
            <a:off x="220716" y="1234750"/>
            <a:ext cx="11666483" cy="53806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200" b="0"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rPr>
              <a:t>The European partnership:</a:t>
            </a:r>
          </a:p>
        </p:txBody>
      </p:sp>
      <p:pic>
        <p:nvPicPr>
          <p:cNvPr id="5" name="Imagen 4">
            <a:extLst>
              <a:ext uri="{FF2B5EF4-FFF2-40B4-BE49-F238E27FC236}">
                <a16:creationId xmlns:a16="http://schemas.microsoft.com/office/drawing/2014/main" id="{78CFAA65-261E-4916-8479-32ADEDA5E5F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77551" y="1682622"/>
            <a:ext cx="10636898" cy="1746378"/>
          </a:xfrm>
          <a:prstGeom prst="rect">
            <a:avLst/>
          </a:prstGeom>
          <a:noFill/>
          <a:ln>
            <a:noFill/>
          </a:ln>
        </p:spPr>
      </p:pic>
      <p:sp>
        <p:nvSpPr>
          <p:cNvPr id="2" name="Subtitle 1">
            <a:extLst>
              <a:ext uri="{FF2B5EF4-FFF2-40B4-BE49-F238E27FC236}">
                <a16:creationId xmlns:a16="http://schemas.microsoft.com/office/drawing/2014/main" id="{B2805E24-2C52-4692-B94A-64AA7923CA6D}"/>
              </a:ext>
            </a:extLst>
          </p:cNvPr>
          <p:cNvSpPr>
            <a:spLocks noGrp="1" noChangeArrowheads="1"/>
          </p:cNvSpPr>
          <p:nvPr>
            <p:ph type="subTitle" idx="1"/>
          </p:nvPr>
        </p:nvSpPr>
        <p:spPr bwMode="auto">
          <a:xfrm>
            <a:off x="408562" y="3782004"/>
            <a:ext cx="11478637" cy="184665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lvl="0" algn="just" eaLnBrk="0" fontAlgn="base" hangingPunct="0">
              <a:lnSpc>
                <a:spcPct val="100000"/>
              </a:lnSpc>
              <a:spcBef>
                <a:spcPct val="0"/>
              </a:spcBef>
              <a:spcAft>
                <a:spcPct val="0"/>
              </a:spcAft>
            </a:pPr>
            <a:r>
              <a:rPr lang="en-US" altLang="es-ES" sz="3000" dirty="0">
                <a:latin typeface="EC Square Sans Pro" panose="020B0506040000020004" pitchFamily="34" charset="0"/>
              </a:rPr>
              <a:t>Co-funded by AMIF, SIRA initiative uses participatory approaches and pilot actions, involving both the local communities and newcomers to improve and strengthen social orientation and integration in 10 rural areas across France, Greece, Poland, and Spain. </a:t>
            </a:r>
          </a:p>
        </p:txBody>
      </p:sp>
    </p:spTree>
    <p:extLst>
      <p:ext uri="{BB962C8B-B14F-4D97-AF65-F5344CB8AC3E}">
        <p14:creationId xmlns:p14="http://schemas.microsoft.com/office/powerpoint/2010/main" val="3653106605"/>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1" hasCustomPrompt="1"/>
          </p:nvPr>
        </p:nvSpPr>
        <p:spPr>
          <a:xfrm>
            <a:off x="989045" y="2138362"/>
            <a:ext cx="10774524" cy="3481777"/>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457200" indent="-457200" algn="just">
              <a:buFont typeface="Wingdings" panose="05000000000000000000" pitchFamily="2" charset="2"/>
              <a:buChar char="ü"/>
            </a:pPr>
            <a:r>
              <a:rPr lang="en-US" sz="2400" dirty="0">
                <a:solidFill>
                  <a:schemeClr val="tx1"/>
                </a:solidFill>
                <a:latin typeface="EC Square Sans Pro" panose="020B0506040000020004" pitchFamily="34" charset="0"/>
                <a:ea typeface="+mn-ea"/>
              </a:rPr>
              <a:t>Create and facilitate regional multi-stakeholder cooperation platforms to assess, implement and strengthen inclusive territorial approaches for integration</a:t>
            </a:r>
            <a:endParaRPr lang="it-IT" sz="2400" dirty="0">
              <a:solidFill>
                <a:schemeClr val="tx1"/>
              </a:solidFill>
              <a:latin typeface="EC Square Sans Pro" panose="020B0506040000020004" pitchFamily="34" charset="0"/>
              <a:ea typeface="+mn-ea"/>
            </a:endParaRPr>
          </a:p>
          <a:p>
            <a:pPr marL="457200" indent="-457200" algn="just">
              <a:buFont typeface="Wingdings" panose="05000000000000000000" pitchFamily="2" charset="2"/>
              <a:buChar char="ü"/>
            </a:pPr>
            <a:endParaRPr lang="it-IT" sz="1000" dirty="0">
              <a:solidFill>
                <a:schemeClr val="tx1"/>
              </a:solidFill>
              <a:latin typeface="EC Square Sans Pro" panose="020B0506040000020004" pitchFamily="34" charset="0"/>
              <a:ea typeface="+mn-ea"/>
            </a:endParaRPr>
          </a:p>
          <a:p>
            <a:pPr marL="457200" indent="-457200" algn="just">
              <a:buFont typeface="Wingdings" panose="05000000000000000000" pitchFamily="2" charset="2"/>
              <a:buChar char="ü"/>
            </a:pPr>
            <a:r>
              <a:rPr lang="en-US" sz="2400" dirty="0">
                <a:solidFill>
                  <a:schemeClr val="tx1"/>
                </a:solidFill>
                <a:latin typeface="EC Square Sans Pro" panose="020B0506040000020004" pitchFamily="34" charset="0"/>
                <a:ea typeface="+mn-ea"/>
              </a:rPr>
              <a:t>Pilot and evaluate new approaches to support the social orientation of newly arrived migrants and refugees, involving local communities and the participation of newcomers</a:t>
            </a:r>
          </a:p>
          <a:p>
            <a:pPr marL="457200" indent="-457200" algn="just">
              <a:buFont typeface="Wingdings" panose="05000000000000000000" pitchFamily="2" charset="2"/>
              <a:buChar char="ü"/>
            </a:pPr>
            <a:endParaRPr lang="en-US" sz="1000" dirty="0">
              <a:solidFill>
                <a:schemeClr val="tx1"/>
              </a:solidFill>
              <a:latin typeface="EC Square Sans Pro" panose="020B0506040000020004" pitchFamily="34" charset="0"/>
              <a:ea typeface="+mn-ea"/>
            </a:endParaRPr>
          </a:p>
          <a:p>
            <a:pPr marL="457200" indent="-457200" algn="just">
              <a:buFont typeface="Wingdings" panose="05000000000000000000" pitchFamily="2" charset="2"/>
              <a:buChar char="ü"/>
            </a:pPr>
            <a:r>
              <a:rPr lang="en-US" sz="2400" dirty="0">
                <a:solidFill>
                  <a:schemeClr val="tx1"/>
                </a:solidFill>
                <a:latin typeface="EC Square Sans Pro" panose="020B0506040000020004" pitchFamily="34" charset="0"/>
                <a:ea typeface="+mn-ea"/>
              </a:rPr>
              <a:t>Local, regional, national and European stakeholders share best practices on integration, along with tools, resources and capacity building activities.</a:t>
            </a:r>
            <a:endParaRPr lang="it-IT" sz="2400" dirty="0">
              <a:solidFill>
                <a:schemeClr val="tx1"/>
              </a:solidFill>
              <a:latin typeface="EC Square Sans Pro" panose="020B0506040000020004" pitchFamily="34" charset="0"/>
              <a:ea typeface="+mn-ea"/>
            </a:endParaRPr>
          </a:p>
        </p:txBody>
      </p:sp>
      <p:sp>
        <p:nvSpPr>
          <p:cNvPr id="9" name="Rectangle 24">
            <a:extLst>
              <a:ext uri="{FF2B5EF4-FFF2-40B4-BE49-F238E27FC236}">
                <a16:creationId xmlns:a16="http://schemas.microsoft.com/office/drawing/2014/main" id="{A24C9366-0E26-5A4A-9B95-8D8906E7DE28}"/>
              </a:ext>
            </a:extLst>
          </p:cNvPr>
          <p:cNvSpPr txBox="1">
            <a:spLocks noChangeArrowheads="1"/>
          </p:cNvSpPr>
          <p:nvPr/>
        </p:nvSpPr>
        <p:spPr>
          <a:xfrm>
            <a:off x="220717" y="1237861"/>
            <a:ext cx="6622996" cy="10668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200" b="0"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rPr>
              <a:t>Objectives:</a:t>
            </a:r>
          </a:p>
        </p:txBody>
      </p:sp>
      <p:sp>
        <p:nvSpPr>
          <p:cNvPr id="7" name="Rectangle 23">
            <a:extLst>
              <a:ext uri="{FF2B5EF4-FFF2-40B4-BE49-F238E27FC236}">
                <a16:creationId xmlns:a16="http://schemas.microsoft.com/office/drawing/2014/main" id="{0204A6AF-F655-4718-8462-190F99A1C21A}"/>
              </a:ext>
            </a:extLst>
          </p:cNvPr>
          <p:cNvSpPr>
            <a:spLocks noGrp="1" noChangeArrowheads="1"/>
          </p:cNvSpPr>
          <p:nvPr>
            <p:ph type="ctrTitle"/>
          </p:nvPr>
        </p:nvSpPr>
        <p:spPr>
          <a:xfrm>
            <a:off x="220717" y="205273"/>
            <a:ext cx="7994596" cy="861528"/>
          </a:xfrm>
        </p:spPr>
        <p:txBody>
          <a:bodyPr>
            <a:normAutofit/>
          </a:bodyPr>
          <a:lstStyle/>
          <a:p>
            <a:pPr algn="l" eaLnBrk="1" hangingPunct="1"/>
            <a:r>
              <a:rPr lang="en-GB" sz="4500" dirty="0">
                <a:latin typeface="EC Square Sans Pro" panose="020B0506040000020004" pitchFamily="34" charset="0"/>
                <a:cs typeface="Circular Std Black Italic" panose="020B0A04020101010102" pitchFamily="34" charset="0"/>
              </a:rPr>
              <a:t>Share / SIRA project:</a:t>
            </a:r>
          </a:p>
        </p:txBody>
      </p:sp>
    </p:spTree>
    <p:extLst>
      <p:ext uri="{BB962C8B-B14F-4D97-AF65-F5344CB8AC3E}">
        <p14:creationId xmlns:p14="http://schemas.microsoft.com/office/powerpoint/2010/main" val="470283304"/>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1" hasCustomPrompt="1"/>
          </p:nvPr>
        </p:nvSpPr>
        <p:spPr>
          <a:xfrm>
            <a:off x="849086" y="1688841"/>
            <a:ext cx="10914483" cy="4198775"/>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z="1800" b="1" u="sng" dirty="0" err="1">
                <a:solidFill>
                  <a:schemeClr val="tx1"/>
                </a:solidFill>
              </a:rPr>
              <a:t>For</a:t>
            </a:r>
            <a:r>
              <a:rPr lang="es-ES" sz="1800" b="1" u="sng" dirty="0">
                <a:solidFill>
                  <a:schemeClr val="tx1"/>
                </a:solidFill>
              </a:rPr>
              <a:t> </a:t>
            </a:r>
            <a:r>
              <a:rPr lang="es-ES" sz="1800" b="1" u="sng" dirty="0" err="1">
                <a:solidFill>
                  <a:schemeClr val="tx1"/>
                </a:solidFill>
              </a:rPr>
              <a:t>Cepaim</a:t>
            </a:r>
            <a:r>
              <a:rPr lang="es-ES" sz="1800" b="1" u="sng" dirty="0">
                <a:solidFill>
                  <a:schemeClr val="tx1"/>
                </a:solidFill>
              </a:rPr>
              <a:t> </a:t>
            </a:r>
            <a:r>
              <a:rPr lang="es-ES" sz="1800" b="1" u="sng" dirty="0" err="1">
                <a:solidFill>
                  <a:schemeClr val="tx1"/>
                </a:solidFill>
              </a:rPr>
              <a:t>Foundation</a:t>
            </a:r>
            <a:r>
              <a:rPr lang="es-ES" sz="1800" b="1" u="sng" dirty="0">
                <a:solidFill>
                  <a:schemeClr val="tx1"/>
                </a:solidFill>
              </a:rPr>
              <a:t>:</a:t>
            </a:r>
            <a:endParaRPr lang="es-ES" sz="1800" dirty="0">
              <a:solidFill>
                <a:schemeClr val="tx1"/>
              </a:solidFill>
            </a:endParaRPr>
          </a:p>
          <a:p>
            <a:pPr marL="285750" lvl="0" indent="-285750">
              <a:buFont typeface="Wingdings" panose="05000000000000000000" pitchFamily="2" charset="2"/>
              <a:buChar char="ü"/>
            </a:pPr>
            <a:r>
              <a:rPr lang="es-ES" sz="1800" dirty="0" err="1">
                <a:solidFill>
                  <a:schemeClr val="tx1"/>
                </a:solidFill>
              </a:rPr>
              <a:t>It</a:t>
            </a:r>
            <a:r>
              <a:rPr lang="es-ES" sz="1800" dirty="0">
                <a:solidFill>
                  <a:schemeClr val="tx1"/>
                </a:solidFill>
              </a:rPr>
              <a:t> </a:t>
            </a:r>
            <a:r>
              <a:rPr lang="es-ES" sz="1800" dirty="0" err="1">
                <a:solidFill>
                  <a:schemeClr val="tx1"/>
                </a:solidFill>
              </a:rPr>
              <a:t>motivates</a:t>
            </a:r>
            <a:r>
              <a:rPr lang="es-ES" sz="1800" dirty="0">
                <a:solidFill>
                  <a:schemeClr val="tx1"/>
                </a:solidFill>
              </a:rPr>
              <a:t> </a:t>
            </a:r>
            <a:r>
              <a:rPr lang="es-ES" sz="1800" dirty="0" err="1">
                <a:solidFill>
                  <a:schemeClr val="tx1"/>
                </a:solidFill>
              </a:rPr>
              <a:t>us</a:t>
            </a:r>
            <a:r>
              <a:rPr lang="es-ES" sz="1800" dirty="0">
                <a:solidFill>
                  <a:schemeClr val="tx1"/>
                </a:solidFill>
              </a:rPr>
              <a:t> </a:t>
            </a:r>
            <a:r>
              <a:rPr lang="es-ES" sz="1800" dirty="0" err="1">
                <a:solidFill>
                  <a:schemeClr val="tx1"/>
                </a:solidFill>
              </a:rPr>
              <a:t>to</a:t>
            </a:r>
            <a:r>
              <a:rPr lang="es-ES" sz="1800" dirty="0">
                <a:solidFill>
                  <a:schemeClr val="tx1"/>
                </a:solidFill>
              </a:rPr>
              <a:t> </a:t>
            </a:r>
            <a:r>
              <a:rPr lang="es-ES" sz="1800" dirty="0" err="1">
                <a:solidFill>
                  <a:schemeClr val="tx1"/>
                </a:solidFill>
              </a:rPr>
              <a:t>adopt</a:t>
            </a:r>
            <a:r>
              <a:rPr lang="es-ES" sz="1800" dirty="0">
                <a:solidFill>
                  <a:schemeClr val="tx1"/>
                </a:solidFill>
              </a:rPr>
              <a:t> new </a:t>
            </a:r>
            <a:r>
              <a:rPr lang="es-ES" sz="1800" dirty="0" err="1">
                <a:solidFill>
                  <a:schemeClr val="tx1"/>
                </a:solidFill>
              </a:rPr>
              <a:t>methodologies</a:t>
            </a:r>
            <a:r>
              <a:rPr lang="es-ES" sz="1800" dirty="0">
                <a:solidFill>
                  <a:schemeClr val="tx1"/>
                </a:solidFill>
              </a:rPr>
              <a:t> </a:t>
            </a:r>
            <a:r>
              <a:rPr lang="es-ES" sz="1800" dirty="0" err="1">
                <a:solidFill>
                  <a:schemeClr val="tx1"/>
                </a:solidFill>
              </a:rPr>
              <a:t>for</a:t>
            </a:r>
            <a:r>
              <a:rPr lang="es-ES" sz="1800" dirty="0">
                <a:solidFill>
                  <a:schemeClr val="tx1"/>
                </a:solidFill>
              </a:rPr>
              <a:t> social </a:t>
            </a:r>
            <a:r>
              <a:rPr lang="es-ES" sz="1800" dirty="0" err="1">
                <a:solidFill>
                  <a:schemeClr val="tx1"/>
                </a:solidFill>
              </a:rPr>
              <a:t>change</a:t>
            </a:r>
            <a:r>
              <a:rPr lang="es-ES" sz="1800" dirty="0">
                <a:solidFill>
                  <a:schemeClr val="tx1"/>
                </a:solidFill>
              </a:rPr>
              <a:t> in </a:t>
            </a:r>
            <a:r>
              <a:rPr lang="es-ES" sz="1800" dirty="0" err="1">
                <a:solidFill>
                  <a:schemeClr val="tx1"/>
                </a:solidFill>
              </a:rPr>
              <a:t>the</a:t>
            </a:r>
            <a:r>
              <a:rPr lang="es-ES" sz="1800" dirty="0">
                <a:solidFill>
                  <a:schemeClr val="tx1"/>
                </a:solidFill>
              </a:rPr>
              <a:t> </a:t>
            </a:r>
            <a:r>
              <a:rPr lang="es-ES" sz="1800" dirty="0" err="1">
                <a:solidFill>
                  <a:schemeClr val="tx1"/>
                </a:solidFill>
              </a:rPr>
              <a:t>projects</a:t>
            </a:r>
            <a:r>
              <a:rPr lang="es-ES" sz="1800" dirty="0">
                <a:solidFill>
                  <a:schemeClr val="tx1"/>
                </a:solidFill>
              </a:rPr>
              <a:t> </a:t>
            </a:r>
            <a:r>
              <a:rPr lang="es-ES" sz="1800" dirty="0" err="1">
                <a:solidFill>
                  <a:schemeClr val="tx1"/>
                </a:solidFill>
              </a:rPr>
              <a:t>we</a:t>
            </a:r>
            <a:r>
              <a:rPr lang="es-ES" sz="1800" dirty="0">
                <a:solidFill>
                  <a:schemeClr val="tx1"/>
                </a:solidFill>
              </a:rPr>
              <a:t> </a:t>
            </a:r>
            <a:r>
              <a:rPr lang="es-ES" sz="1800" dirty="0" err="1">
                <a:solidFill>
                  <a:schemeClr val="tx1"/>
                </a:solidFill>
              </a:rPr>
              <a:t>already</a:t>
            </a:r>
            <a:r>
              <a:rPr lang="es-ES" sz="1800" dirty="0">
                <a:solidFill>
                  <a:schemeClr val="tx1"/>
                </a:solidFill>
              </a:rPr>
              <a:t> </a:t>
            </a:r>
            <a:r>
              <a:rPr lang="es-ES" sz="1800" dirty="0" err="1">
                <a:solidFill>
                  <a:schemeClr val="tx1"/>
                </a:solidFill>
              </a:rPr>
              <a:t>develop</a:t>
            </a:r>
            <a:r>
              <a:rPr lang="es-ES" sz="1800" dirty="0">
                <a:solidFill>
                  <a:schemeClr val="tx1"/>
                </a:solidFill>
              </a:rPr>
              <a:t> in rural </a:t>
            </a:r>
            <a:r>
              <a:rPr lang="es-ES" sz="1800" dirty="0" err="1">
                <a:solidFill>
                  <a:schemeClr val="tx1"/>
                </a:solidFill>
              </a:rPr>
              <a:t>areas</a:t>
            </a:r>
            <a:r>
              <a:rPr lang="es-ES" sz="1800" dirty="0">
                <a:solidFill>
                  <a:schemeClr val="tx1"/>
                </a:solidFill>
              </a:rPr>
              <a:t>.</a:t>
            </a:r>
          </a:p>
          <a:p>
            <a:pPr marL="285750" indent="-285750">
              <a:buFont typeface="Wingdings" panose="05000000000000000000" pitchFamily="2" charset="2"/>
              <a:buChar char="ü"/>
            </a:pPr>
            <a:r>
              <a:rPr lang="es-ES" sz="1800" dirty="0" err="1">
                <a:solidFill>
                  <a:schemeClr val="tx1"/>
                </a:solidFill>
              </a:rPr>
              <a:t>It</a:t>
            </a:r>
            <a:r>
              <a:rPr lang="es-ES" sz="1800" dirty="0">
                <a:solidFill>
                  <a:schemeClr val="tx1"/>
                </a:solidFill>
              </a:rPr>
              <a:t> </a:t>
            </a:r>
            <a:r>
              <a:rPr lang="es-ES" sz="1800" dirty="0" err="1">
                <a:solidFill>
                  <a:schemeClr val="tx1"/>
                </a:solidFill>
              </a:rPr>
              <a:t>makes</a:t>
            </a:r>
            <a:r>
              <a:rPr lang="es-ES" sz="1800" dirty="0">
                <a:solidFill>
                  <a:schemeClr val="tx1"/>
                </a:solidFill>
              </a:rPr>
              <a:t> </a:t>
            </a:r>
            <a:r>
              <a:rPr lang="es-ES" sz="1800" dirty="0" err="1">
                <a:solidFill>
                  <a:schemeClr val="tx1"/>
                </a:solidFill>
              </a:rPr>
              <a:t>it</a:t>
            </a:r>
            <a:r>
              <a:rPr lang="es-ES" sz="1800" dirty="0">
                <a:solidFill>
                  <a:schemeClr val="tx1"/>
                </a:solidFill>
              </a:rPr>
              <a:t> </a:t>
            </a:r>
            <a:r>
              <a:rPr lang="es-ES" sz="1800" dirty="0" err="1">
                <a:solidFill>
                  <a:schemeClr val="tx1"/>
                </a:solidFill>
              </a:rPr>
              <a:t>easier</a:t>
            </a:r>
            <a:r>
              <a:rPr lang="es-ES" sz="1800" dirty="0">
                <a:solidFill>
                  <a:schemeClr val="tx1"/>
                </a:solidFill>
              </a:rPr>
              <a:t> </a:t>
            </a:r>
            <a:r>
              <a:rPr lang="es-ES" sz="1800" dirty="0" err="1">
                <a:solidFill>
                  <a:schemeClr val="tx1"/>
                </a:solidFill>
              </a:rPr>
              <a:t>for</a:t>
            </a:r>
            <a:r>
              <a:rPr lang="es-ES" sz="1800" dirty="0">
                <a:solidFill>
                  <a:schemeClr val="tx1"/>
                </a:solidFill>
              </a:rPr>
              <a:t> </a:t>
            </a:r>
            <a:r>
              <a:rPr lang="es-ES" sz="1800" dirty="0" err="1">
                <a:solidFill>
                  <a:schemeClr val="tx1"/>
                </a:solidFill>
              </a:rPr>
              <a:t>us</a:t>
            </a:r>
            <a:r>
              <a:rPr lang="es-ES" sz="1800" dirty="0">
                <a:solidFill>
                  <a:schemeClr val="tx1"/>
                </a:solidFill>
              </a:rPr>
              <a:t> </a:t>
            </a:r>
            <a:r>
              <a:rPr lang="es-ES" sz="1800" dirty="0" err="1">
                <a:solidFill>
                  <a:schemeClr val="tx1"/>
                </a:solidFill>
              </a:rPr>
              <a:t>to</a:t>
            </a:r>
            <a:r>
              <a:rPr lang="es-ES" sz="1800" dirty="0">
                <a:solidFill>
                  <a:schemeClr val="tx1"/>
                </a:solidFill>
              </a:rPr>
              <a:t> </a:t>
            </a:r>
            <a:r>
              <a:rPr lang="es-ES" sz="1800" dirty="0" err="1">
                <a:solidFill>
                  <a:schemeClr val="tx1"/>
                </a:solidFill>
              </a:rPr>
              <a:t>unite</a:t>
            </a:r>
            <a:r>
              <a:rPr lang="es-ES" sz="1800" dirty="0">
                <a:solidFill>
                  <a:schemeClr val="tx1"/>
                </a:solidFill>
              </a:rPr>
              <a:t> and </a:t>
            </a:r>
            <a:r>
              <a:rPr lang="es-ES" sz="1800" dirty="0" err="1">
                <a:solidFill>
                  <a:schemeClr val="tx1"/>
                </a:solidFill>
              </a:rPr>
              <a:t>better</a:t>
            </a:r>
            <a:r>
              <a:rPr lang="es-ES" sz="1800" dirty="0">
                <a:solidFill>
                  <a:schemeClr val="tx1"/>
                </a:solidFill>
              </a:rPr>
              <a:t> </a:t>
            </a:r>
            <a:r>
              <a:rPr lang="es-ES" sz="1800" dirty="0" err="1">
                <a:solidFill>
                  <a:schemeClr val="tx1"/>
                </a:solidFill>
              </a:rPr>
              <a:t>structure</a:t>
            </a:r>
            <a:r>
              <a:rPr lang="es-ES" sz="1800" dirty="0">
                <a:solidFill>
                  <a:schemeClr val="tx1"/>
                </a:solidFill>
              </a:rPr>
              <a:t> </a:t>
            </a:r>
            <a:r>
              <a:rPr lang="es-ES" sz="1800" dirty="0" err="1">
                <a:solidFill>
                  <a:schemeClr val="tx1"/>
                </a:solidFill>
              </a:rPr>
              <a:t>the</a:t>
            </a:r>
            <a:r>
              <a:rPr lang="es-ES" sz="1800" dirty="0">
                <a:solidFill>
                  <a:schemeClr val="tx1"/>
                </a:solidFill>
              </a:rPr>
              <a:t> </a:t>
            </a:r>
            <a:r>
              <a:rPr lang="es-ES" sz="1800" dirty="0" err="1">
                <a:solidFill>
                  <a:schemeClr val="tx1"/>
                </a:solidFill>
              </a:rPr>
              <a:t>projects</a:t>
            </a:r>
            <a:r>
              <a:rPr lang="es-ES" sz="1800" dirty="0">
                <a:solidFill>
                  <a:schemeClr val="tx1"/>
                </a:solidFill>
              </a:rPr>
              <a:t> </a:t>
            </a:r>
            <a:r>
              <a:rPr lang="es-ES" sz="1800" dirty="0" err="1">
                <a:solidFill>
                  <a:schemeClr val="tx1"/>
                </a:solidFill>
              </a:rPr>
              <a:t>we</a:t>
            </a:r>
            <a:r>
              <a:rPr lang="es-ES" sz="1800" dirty="0">
                <a:solidFill>
                  <a:schemeClr val="tx1"/>
                </a:solidFill>
              </a:rPr>
              <a:t> </a:t>
            </a:r>
            <a:r>
              <a:rPr lang="es-ES" sz="1800" dirty="0" err="1">
                <a:solidFill>
                  <a:schemeClr val="tx1"/>
                </a:solidFill>
              </a:rPr>
              <a:t>develop</a:t>
            </a:r>
            <a:r>
              <a:rPr lang="es-ES" sz="1800" dirty="0">
                <a:solidFill>
                  <a:schemeClr val="tx1"/>
                </a:solidFill>
              </a:rPr>
              <a:t> in </a:t>
            </a:r>
            <a:r>
              <a:rPr lang="es-ES" sz="1800" dirty="0" err="1">
                <a:solidFill>
                  <a:schemeClr val="tx1"/>
                </a:solidFill>
              </a:rPr>
              <a:t>the</a:t>
            </a:r>
            <a:r>
              <a:rPr lang="es-ES" sz="1800" dirty="0">
                <a:solidFill>
                  <a:schemeClr val="tx1"/>
                </a:solidFill>
              </a:rPr>
              <a:t> </a:t>
            </a:r>
            <a:r>
              <a:rPr lang="es-ES" sz="1800" dirty="0" err="1">
                <a:solidFill>
                  <a:schemeClr val="tx1"/>
                </a:solidFill>
              </a:rPr>
              <a:t>European</a:t>
            </a:r>
            <a:r>
              <a:rPr lang="es-ES" sz="1800" dirty="0">
                <a:solidFill>
                  <a:schemeClr val="tx1"/>
                </a:solidFill>
              </a:rPr>
              <a:t> </a:t>
            </a:r>
            <a:r>
              <a:rPr lang="es-ES" sz="1800" dirty="0" err="1">
                <a:solidFill>
                  <a:schemeClr val="tx1"/>
                </a:solidFill>
              </a:rPr>
              <a:t>framework</a:t>
            </a:r>
            <a:r>
              <a:rPr lang="es-ES" sz="1800" dirty="0">
                <a:solidFill>
                  <a:schemeClr val="tx1"/>
                </a:solidFill>
              </a:rPr>
              <a:t>:</a:t>
            </a:r>
          </a:p>
          <a:p>
            <a:pPr marL="1200150" lvl="2" indent="-285750" algn="just">
              <a:buFont typeface="Arial" panose="020B0604020202020204" pitchFamily="34" charset="0"/>
              <a:buChar char="•"/>
            </a:pPr>
            <a:r>
              <a:rPr lang="es-ES" dirty="0" err="1">
                <a:solidFill>
                  <a:schemeClr val="tx1"/>
                </a:solidFill>
              </a:rPr>
              <a:t>Welcoming</a:t>
            </a:r>
            <a:r>
              <a:rPr lang="es-ES" dirty="0">
                <a:solidFill>
                  <a:schemeClr val="tx1"/>
                </a:solidFill>
              </a:rPr>
              <a:t> Spaces.  </a:t>
            </a:r>
            <a:r>
              <a:rPr lang="es-ES" dirty="0" err="1">
                <a:solidFill>
                  <a:schemeClr val="tx1"/>
                </a:solidFill>
              </a:rPr>
              <a:t>Investing</a:t>
            </a:r>
            <a:r>
              <a:rPr lang="es-ES" dirty="0">
                <a:solidFill>
                  <a:schemeClr val="tx1"/>
                </a:solidFill>
              </a:rPr>
              <a:t> in '</a:t>
            </a:r>
            <a:r>
              <a:rPr lang="es-ES" dirty="0" err="1">
                <a:solidFill>
                  <a:schemeClr val="tx1"/>
                </a:solidFill>
              </a:rPr>
              <a:t>Welcoming</a:t>
            </a:r>
            <a:r>
              <a:rPr lang="es-ES" dirty="0">
                <a:solidFill>
                  <a:schemeClr val="tx1"/>
                </a:solidFill>
              </a:rPr>
              <a:t> </a:t>
            </a:r>
            <a:r>
              <a:rPr lang="es-ES" dirty="0" err="1">
                <a:solidFill>
                  <a:schemeClr val="tx1"/>
                </a:solidFill>
              </a:rPr>
              <a:t>spaces</a:t>
            </a:r>
            <a:r>
              <a:rPr lang="es-ES" dirty="0">
                <a:solidFill>
                  <a:schemeClr val="tx1"/>
                </a:solidFill>
              </a:rPr>
              <a:t>' in </a:t>
            </a:r>
            <a:r>
              <a:rPr lang="es-ES" dirty="0" err="1">
                <a:solidFill>
                  <a:schemeClr val="tx1"/>
                </a:solidFill>
              </a:rPr>
              <a:t>Europe</a:t>
            </a:r>
            <a:r>
              <a:rPr lang="es-ES" dirty="0">
                <a:solidFill>
                  <a:schemeClr val="tx1"/>
                </a:solidFill>
              </a:rPr>
              <a:t>: </a:t>
            </a:r>
            <a:r>
              <a:rPr lang="es-ES" dirty="0" err="1">
                <a:solidFill>
                  <a:schemeClr val="tx1"/>
                </a:solidFill>
              </a:rPr>
              <a:t>successful</a:t>
            </a:r>
            <a:r>
              <a:rPr lang="es-ES" dirty="0">
                <a:solidFill>
                  <a:schemeClr val="tx1"/>
                </a:solidFill>
              </a:rPr>
              <a:t> </a:t>
            </a:r>
            <a:r>
              <a:rPr lang="es-ES" dirty="0" err="1">
                <a:solidFill>
                  <a:schemeClr val="tx1"/>
                </a:solidFill>
              </a:rPr>
              <a:t>examples</a:t>
            </a:r>
            <a:r>
              <a:rPr lang="es-ES" dirty="0">
                <a:solidFill>
                  <a:schemeClr val="tx1"/>
                </a:solidFill>
              </a:rPr>
              <a:t> </a:t>
            </a:r>
            <a:r>
              <a:rPr lang="es-ES" dirty="0" err="1">
                <a:solidFill>
                  <a:schemeClr val="tx1"/>
                </a:solidFill>
              </a:rPr>
              <a:t>of</a:t>
            </a:r>
            <a:r>
              <a:rPr lang="es-ES" dirty="0">
                <a:solidFill>
                  <a:schemeClr val="tx1"/>
                </a:solidFill>
              </a:rPr>
              <a:t> hosting non-EU </a:t>
            </a:r>
            <a:r>
              <a:rPr lang="es-ES" dirty="0" err="1">
                <a:solidFill>
                  <a:schemeClr val="tx1"/>
                </a:solidFill>
              </a:rPr>
              <a:t>migrants</a:t>
            </a:r>
            <a:r>
              <a:rPr lang="es-ES" dirty="0">
                <a:solidFill>
                  <a:schemeClr val="tx1"/>
                </a:solidFill>
              </a:rPr>
              <a:t> as a </a:t>
            </a:r>
            <a:r>
              <a:rPr lang="es-ES" dirty="0" err="1">
                <a:solidFill>
                  <a:schemeClr val="tx1"/>
                </a:solidFill>
              </a:rPr>
              <a:t>solution</a:t>
            </a:r>
            <a:r>
              <a:rPr lang="es-ES" dirty="0">
                <a:solidFill>
                  <a:schemeClr val="tx1"/>
                </a:solidFill>
              </a:rPr>
              <a:t> </a:t>
            </a:r>
            <a:r>
              <a:rPr lang="es-ES" dirty="0" err="1">
                <a:solidFill>
                  <a:schemeClr val="tx1"/>
                </a:solidFill>
              </a:rPr>
              <a:t>for</a:t>
            </a:r>
            <a:r>
              <a:rPr lang="es-ES" dirty="0">
                <a:solidFill>
                  <a:schemeClr val="tx1"/>
                </a:solidFill>
              </a:rPr>
              <a:t> </a:t>
            </a:r>
            <a:r>
              <a:rPr lang="es-ES" dirty="0" err="1">
                <a:solidFill>
                  <a:schemeClr val="tx1"/>
                </a:solidFill>
              </a:rPr>
              <a:t>shrinking</a:t>
            </a:r>
            <a:r>
              <a:rPr lang="es-ES" dirty="0">
                <a:solidFill>
                  <a:schemeClr val="tx1"/>
                </a:solidFill>
              </a:rPr>
              <a:t> </a:t>
            </a:r>
            <a:r>
              <a:rPr lang="es-ES" dirty="0" err="1">
                <a:solidFill>
                  <a:schemeClr val="tx1"/>
                </a:solidFill>
              </a:rPr>
              <a:t>areas</a:t>
            </a:r>
            <a:r>
              <a:rPr lang="es-ES" dirty="0">
                <a:solidFill>
                  <a:schemeClr val="tx1"/>
                </a:solidFill>
              </a:rPr>
              <a:t>.</a:t>
            </a:r>
          </a:p>
          <a:p>
            <a:pPr lvl="4" algn="just"/>
            <a:r>
              <a:rPr lang="es-ES" sz="1800" dirty="0" err="1">
                <a:solidFill>
                  <a:schemeClr val="tx1"/>
                </a:solidFill>
              </a:rPr>
              <a:t>It</a:t>
            </a:r>
            <a:r>
              <a:rPr lang="es-ES" sz="1800" dirty="0">
                <a:solidFill>
                  <a:schemeClr val="tx1"/>
                </a:solidFill>
              </a:rPr>
              <a:t> </a:t>
            </a:r>
            <a:r>
              <a:rPr lang="es-ES" sz="1800" dirty="0" err="1">
                <a:solidFill>
                  <a:schemeClr val="tx1"/>
                </a:solidFill>
              </a:rPr>
              <a:t>seeks</a:t>
            </a:r>
            <a:r>
              <a:rPr lang="es-ES" sz="1800" dirty="0">
                <a:solidFill>
                  <a:schemeClr val="tx1"/>
                </a:solidFill>
              </a:rPr>
              <a:t> </a:t>
            </a:r>
            <a:r>
              <a:rPr lang="es-ES" sz="1800" dirty="0" err="1">
                <a:solidFill>
                  <a:schemeClr val="tx1"/>
                </a:solidFill>
              </a:rPr>
              <a:t>to</a:t>
            </a:r>
            <a:r>
              <a:rPr lang="es-ES" sz="1800" dirty="0">
                <a:solidFill>
                  <a:schemeClr val="tx1"/>
                </a:solidFill>
              </a:rPr>
              <a:t> </a:t>
            </a:r>
            <a:r>
              <a:rPr lang="es-ES" sz="1800" dirty="0" err="1">
                <a:solidFill>
                  <a:schemeClr val="tx1"/>
                </a:solidFill>
              </a:rPr>
              <a:t>bring</a:t>
            </a:r>
            <a:r>
              <a:rPr lang="es-ES" sz="1800" dirty="0">
                <a:solidFill>
                  <a:schemeClr val="tx1"/>
                </a:solidFill>
              </a:rPr>
              <a:t> </a:t>
            </a:r>
            <a:r>
              <a:rPr lang="es-ES" sz="1800" dirty="0" err="1">
                <a:solidFill>
                  <a:schemeClr val="tx1"/>
                </a:solidFill>
              </a:rPr>
              <a:t>to</a:t>
            </a:r>
            <a:r>
              <a:rPr lang="es-ES" sz="1800" dirty="0">
                <a:solidFill>
                  <a:schemeClr val="tx1"/>
                </a:solidFill>
              </a:rPr>
              <a:t> light </a:t>
            </a:r>
            <a:r>
              <a:rPr lang="es-ES" sz="1800" dirty="0" err="1">
                <a:solidFill>
                  <a:schemeClr val="tx1"/>
                </a:solidFill>
              </a:rPr>
              <a:t>existing</a:t>
            </a:r>
            <a:r>
              <a:rPr lang="es-ES" sz="1800" dirty="0">
                <a:solidFill>
                  <a:schemeClr val="tx1"/>
                </a:solidFill>
              </a:rPr>
              <a:t> </a:t>
            </a:r>
            <a:r>
              <a:rPr lang="es-ES" sz="1800" dirty="0" err="1">
                <a:solidFill>
                  <a:schemeClr val="tx1"/>
                </a:solidFill>
              </a:rPr>
              <a:t>initiatives</a:t>
            </a:r>
            <a:r>
              <a:rPr lang="es-ES" sz="1800" dirty="0">
                <a:solidFill>
                  <a:schemeClr val="tx1"/>
                </a:solidFill>
              </a:rPr>
              <a:t> </a:t>
            </a:r>
            <a:r>
              <a:rPr lang="es-ES" sz="1800" dirty="0" err="1">
                <a:solidFill>
                  <a:schemeClr val="tx1"/>
                </a:solidFill>
              </a:rPr>
              <a:t>that</a:t>
            </a:r>
            <a:r>
              <a:rPr lang="es-ES" sz="1800" dirty="0">
                <a:solidFill>
                  <a:schemeClr val="tx1"/>
                </a:solidFill>
              </a:rPr>
              <a:t> </a:t>
            </a:r>
            <a:r>
              <a:rPr lang="es-ES" sz="1800" dirty="0" err="1">
                <a:solidFill>
                  <a:schemeClr val="tx1"/>
                </a:solidFill>
              </a:rPr>
              <a:t>ensure</a:t>
            </a:r>
            <a:r>
              <a:rPr lang="es-ES" sz="1800" dirty="0">
                <a:solidFill>
                  <a:schemeClr val="tx1"/>
                </a:solidFill>
              </a:rPr>
              <a:t> </a:t>
            </a:r>
            <a:r>
              <a:rPr lang="es-ES" sz="1800" dirty="0" err="1">
                <a:solidFill>
                  <a:schemeClr val="tx1"/>
                </a:solidFill>
              </a:rPr>
              <a:t>the</a:t>
            </a:r>
            <a:r>
              <a:rPr lang="es-ES" sz="1800" dirty="0">
                <a:solidFill>
                  <a:schemeClr val="tx1"/>
                </a:solidFill>
              </a:rPr>
              <a:t> </a:t>
            </a:r>
            <a:r>
              <a:rPr lang="es-ES" sz="1800" dirty="0" err="1">
                <a:solidFill>
                  <a:schemeClr val="tx1"/>
                </a:solidFill>
              </a:rPr>
              <a:t>integration</a:t>
            </a:r>
            <a:r>
              <a:rPr lang="es-ES" sz="1800" dirty="0">
                <a:solidFill>
                  <a:schemeClr val="tx1"/>
                </a:solidFill>
              </a:rPr>
              <a:t> </a:t>
            </a:r>
            <a:r>
              <a:rPr lang="es-ES" sz="1800" dirty="0" err="1">
                <a:solidFill>
                  <a:schemeClr val="tx1"/>
                </a:solidFill>
              </a:rPr>
              <a:t>of</a:t>
            </a:r>
            <a:r>
              <a:rPr lang="es-ES" sz="1800" dirty="0">
                <a:solidFill>
                  <a:schemeClr val="tx1"/>
                </a:solidFill>
              </a:rPr>
              <a:t> </a:t>
            </a:r>
            <a:r>
              <a:rPr lang="es-ES" sz="1800" dirty="0" err="1">
                <a:solidFill>
                  <a:schemeClr val="tx1"/>
                </a:solidFill>
              </a:rPr>
              <a:t>immigrants</a:t>
            </a:r>
            <a:r>
              <a:rPr lang="es-ES" sz="1800" dirty="0">
                <a:solidFill>
                  <a:schemeClr val="tx1"/>
                </a:solidFill>
              </a:rPr>
              <a:t> in rural </a:t>
            </a:r>
            <a:r>
              <a:rPr lang="es-ES" sz="1800" dirty="0" err="1">
                <a:solidFill>
                  <a:schemeClr val="tx1"/>
                </a:solidFill>
              </a:rPr>
              <a:t>areas</a:t>
            </a:r>
            <a:r>
              <a:rPr lang="es-ES" sz="1800" dirty="0">
                <a:solidFill>
                  <a:schemeClr val="tx1"/>
                </a:solidFill>
              </a:rPr>
              <a:t> in </a:t>
            </a:r>
            <a:r>
              <a:rPr lang="es-ES" sz="1800" dirty="0" err="1">
                <a:solidFill>
                  <a:schemeClr val="tx1"/>
                </a:solidFill>
              </a:rPr>
              <a:t>countries</a:t>
            </a:r>
            <a:r>
              <a:rPr lang="es-ES" sz="1800" dirty="0">
                <a:solidFill>
                  <a:schemeClr val="tx1"/>
                </a:solidFill>
              </a:rPr>
              <a:t> </a:t>
            </a:r>
            <a:r>
              <a:rPr lang="es-ES" sz="1800" dirty="0" err="1">
                <a:solidFill>
                  <a:schemeClr val="tx1"/>
                </a:solidFill>
              </a:rPr>
              <a:t>such</a:t>
            </a:r>
            <a:r>
              <a:rPr lang="es-ES" sz="1800" dirty="0">
                <a:solidFill>
                  <a:schemeClr val="tx1"/>
                </a:solidFill>
              </a:rPr>
              <a:t> as </a:t>
            </a:r>
            <a:r>
              <a:rPr lang="es-ES" sz="1800" dirty="0" err="1">
                <a:solidFill>
                  <a:schemeClr val="tx1"/>
                </a:solidFill>
              </a:rPr>
              <a:t>Italy</a:t>
            </a:r>
            <a:r>
              <a:rPr lang="es-ES" sz="1800" dirty="0">
                <a:solidFill>
                  <a:schemeClr val="tx1"/>
                </a:solidFill>
              </a:rPr>
              <a:t>, </a:t>
            </a:r>
            <a:r>
              <a:rPr lang="es-ES" sz="1800" dirty="0" err="1">
                <a:solidFill>
                  <a:schemeClr val="tx1"/>
                </a:solidFill>
              </a:rPr>
              <a:t>Spain</a:t>
            </a:r>
            <a:r>
              <a:rPr lang="es-ES" sz="1800" dirty="0">
                <a:solidFill>
                  <a:schemeClr val="tx1"/>
                </a:solidFill>
              </a:rPr>
              <a:t>, </a:t>
            </a:r>
            <a:r>
              <a:rPr lang="es-ES" sz="1800" dirty="0" err="1">
                <a:solidFill>
                  <a:schemeClr val="tx1"/>
                </a:solidFill>
              </a:rPr>
              <a:t>Germany</a:t>
            </a:r>
            <a:r>
              <a:rPr lang="es-ES" sz="1800" dirty="0">
                <a:solidFill>
                  <a:schemeClr val="tx1"/>
                </a:solidFill>
              </a:rPr>
              <a:t>, </a:t>
            </a:r>
            <a:r>
              <a:rPr lang="es-ES" sz="1800" dirty="0" err="1">
                <a:solidFill>
                  <a:schemeClr val="tx1"/>
                </a:solidFill>
              </a:rPr>
              <a:t>Holland</a:t>
            </a:r>
            <a:r>
              <a:rPr lang="es-ES" sz="1800" dirty="0">
                <a:solidFill>
                  <a:schemeClr val="tx1"/>
                </a:solidFill>
              </a:rPr>
              <a:t> and </a:t>
            </a:r>
            <a:r>
              <a:rPr lang="es-ES" sz="1800" dirty="0" err="1">
                <a:solidFill>
                  <a:schemeClr val="tx1"/>
                </a:solidFill>
              </a:rPr>
              <a:t>Poland</a:t>
            </a:r>
            <a:r>
              <a:rPr lang="es-ES" sz="1800" dirty="0">
                <a:solidFill>
                  <a:schemeClr val="tx1"/>
                </a:solidFill>
              </a:rPr>
              <a:t>.</a:t>
            </a:r>
          </a:p>
          <a:p>
            <a:pPr marL="1200150" lvl="2" indent="-285750" algn="just">
              <a:buFont typeface="Arial" panose="020B0604020202020204" pitchFamily="34" charset="0"/>
              <a:buChar char="•"/>
            </a:pPr>
            <a:r>
              <a:rPr lang="es-ES" dirty="0">
                <a:solidFill>
                  <a:schemeClr val="tx1"/>
                </a:solidFill>
              </a:rPr>
              <a:t>Yuri. Intercultural Urban-Rural </a:t>
            </a:r>
            <a:r>
              <a:rPr lang="es-ES" dirty="0" err="1">
                <a:solidFill>
                  <a:schemeClr val="tx1"/>
                </a:solidFill>
              </a:rPr>
              <a:t>Youth</a:t>
            </a:r>
            <a:r>
              <a:rPr lang="es-ES" dirty="0">
                <a:solidFill>
                  <a:schemeClr val="tx1"/>
                </a:solidFill>
              </a:rPr>
              <a:t> Dialogues </a:t>
            </a:r>
            <a:r>
              <a:rPr lang="es-ES" dirty="0" err="1">
                <a:solidFill>
                  <a:schemeClr val="tx1"/>
                </a:solidFill>
              </a:rPr>
              <a:t>for</a:t>
            </a:r>
            <a:r>
              <a:rPr lang="es-ES" dirty="0">
                <a:solidFill>
                  <a:schemeClr val="tx1"/>
                </a:solidFill>
              </a:rPr>
              <a:t> </a:t>
            </a:r>
            <a:r>
              <a:rPr lang="es-ES" dirty="0" err="1">
                <a:solidFill>
                  <a:schemeClr val="tx1"/>
                </a:solidFill>
              </a:rPr>
              <a:t>Collective</a:t>
            </a:r>
            <a:r>
              <a:rPr lang="es-ES" dirty="0">
                <a:solidFill>
                  <a:schemeClr val="tx1"/>
                </a:solidFill>
              </a:rPr>
              <a:t> </a:t>
            </a:r>
            <a:r>
              <a:rPr lang="es-ES" dirty="0" err="1">
                <a:solidFill>
                  <a:schemeClr val="tx1"/>
                </a:solidFill>
              </a:rPr>
              <a:t>Entrepreneurship</a:t>
            </a:r>
            <a:r>
              <a:rPr lang="es-ES" dirty="0">
                <a:solidFill>
                  <a:schemeClr val="tx1"/>
                </a:solidFill>
              </a:rPr>
              <a:t>.</a:t>
            </a:r>
          </a:p>
          <a:p>
            <a:pPr lvl="4" algn="just"/>
            <a:r>
              <a:rPr lang="es-ES" sz="1800" dirty="0" err="1">
                <a:solidFill>
                  <a:schemeClr val="tx1"/>
                </a:solidFill>
              </a:rPr>
              <a:t>Seeks</a:t>
            </a:r>
            <a:r>
              <a:rPr lang="es-ES" sz="1800" dirty="0">
                <a:solidFill>
                  <a:schemeClr val="tx1"/>
                </a:solidFill>
              </a:rPr>
              <a:t> </a:t>
            </a:r>
            <a:r>
              <a:rPr lang="es-ES" sz="1800" dirty="0" err="1">
                <a:solidFill>
                  <a:schemeClr val="tx1"/>
                </a:solidFill>
              </a:rPr>
              <a:t>to</a:t>
            </a:r>
            <a:r>
              <a:rPr lang="es-ES" sz="1800" dirty="0">
                <a:solidFill>
                  <a:schemeClr val="tx1"/>
                </a:solidFill>
              </a:rPr>
              <a:t> </a:t>
            </a:r>
            <a:r>
              <a:rPr lang="es-ES" sz="1800" dirty="0" err="1">
                <a:solidFill>
                  <a:schemeClr val="tx1"/>
                </a:solidFill>
              </a:rPr>
              <a:t>promote</a:t>
            </a:r>
            <a:r>
              <a:rPr lang="es-ES" sz="1800" dirty="0">
                <a:solidFill>
                  <a:schemeClr val="tx1"/>
                </a:solidFill>
              </a:rPr>
              <a:t> </a:t>
            </a:r>
            <a:r>
              <a:rPr lang="es-ES" sz="1800" dirty="0" err="1">
                <a:solidFill>
                  <a:schemeClr val="tx1"/>
                </a:solidFill>
              </a:rPr>
              <a:t>inclusion</a:t>
            </a:r>
            <a:r>
              <a:rPr lang="es-ES" sz="1800" dirty="0">
                <a:solidFill>
                  <a:schemeClr val="tx1"/>
                </a:solidFill>
              </a:rPr>
              <a:t> and </a:t>
            </a:r>
            <a:r>
              <a:rPr lang="es-ES" sz="1800" dirty="0" err="1">
                <a:solidFill>
                  <a:schemeClr val="tx1"/>
                </a:solidFill>
              </a:rPr>
              <a:t>diversity</a:t>
            </a:r>
            <a:r>
              <a:rPr lang="es-ES" sz="1800" dirty="0">
                <a:solidFill>
                  <a:schemeClr val="tx1"/>
                </a:solidFill>
              </a:rPr>
              <a:t> </a:t>
            </a:r>
            <a:r>
              <a:rPr lang="es-ES" sz="1800" dirty="0" err="1">
                <a:solidFill>
                  <a:schemeClr val="tx1"/>
                </a:solidFill>
              </a:rPr>
              <a:t>by</a:t>
            </a:r>
            <a:r>
              <a:rPr lang="es-ES" sz="1800" dirty="0">
                <a:solidFill>
                  <a:schemeClr val="tx1"/>
                </a:solidFill>
              </a:rPr>
              <a:t> </a:t>
            </a:r>
            <a:r>
              <a:rPr lang="es-ES" sz="1800" dirty="0" err="1">
                <a:solidFill>
                  <a:schemeClr val="tx1"/>
                </a:solidFill>
              </a:rPr>
              <a:t>ensuring</a:t>
            </a:r>
            <a:r>
              <a:rPr lang="es-ES" sz="1800" dirty="0">
                <a:solidFill>
                  <a:schemeClr val="tx1"/>
                </a:solidFill>
              </a:rPr>
              <a:t> </a:t>
            </a:r>
            <a:r>
              <a:rPr lang="es-ES" sz="1800" dirty="0" err="1">
                <a:solidFill>
                  <a:schemeClr val="tx1"/>
                </a:solidFill>
              </a:rPr>
              <a:t>the</a:t>
            </a:r>
            <a:r>
              <a:rPr lang="es-ES" sz="1800" dirty="0">
                <a:solidFill>
                  <a:schemeClr val="tx1"/>
                </a:solidFill>
              </a:rPr>
              <a:t> </a:t>
            </a:r>
            <a:r>
              <a:rPr lang="es-ES" sz="1800" dirty="0" err="1">
                <a:solidFill>
                  <a:schemeClr val="tx1"/>
                </a:solidFill>
              </a:rPr>
              <a:t>participation</a:t>
            </a:r>
            <a:r>
              <a:rPr lang="es-ES" sz="1800" dirty="0">
                <a:solidFill>
                  <a:schemeClr val="tx1"/>
                </a:solidFill>
              </a:rPr>
              <a:t> </a:t>
            </a:r>
            <a:r>
              <a:rPr lang="es-ES" sz="1800" dirty="0" err="1">
                <a:solidFill>
                  <a:schemeClr val="tx1"/>
                </a:solidFill>
              </a:rPr>
              <a:t>of</a:t>
            </a:r>
            <a:r>
              <a:rPr lang="es-ES" sz="1800" dirty="0">
                <a:solidFill>
                  <a:schemeClr val="tx1"/>
                </a:solidFill>
              </a:rPr>
              <a:t> </a:t>
            </a:r>
            <a:r>
              <a:rPr lang="es-ES" sz="1800" dirty="0" err="1">
                <a:solidFill>
                  <a:schemeClr val="tx1"/>
                </a:solidFill>
              </a:rPr>
              <a:t>young</a:t>
            </a:r>
            <a:r>
              <a:rPr lang="es-ES" sz="1800" dirty="0">
                <a:solidFill>
                  <a:schemeClr val="tx1"/>
                </a:solidFill>
              </a:rPr>
              <a:t> </a:t>
            </a:r>
            <a:r>
              <a:rPr lang="es-ES" sz="1800" dirty="0" err="1">
                <a:solidFill>
                  <a:schemeClr val="tx1"/>
                </a:solidFill>
              </a:rPr>
              <a:t>people</a:t>
            </a:r>
            <a:r>
              <a:rPr lang="es-ES" sz="1800" dirty="0">
                <a:solidFill>
                  <a:schemeClr val="tx1"/>
                </a:solidFill>
              </a:rPr>
              <a:t> </a:t>
            </a:r>
            <a:r>
              <a:rPr lang="es-ES" sz="1800" dirty="0" err="1">
                <a:solidFill>
                  <a:schemeClr val="tx1"/>
                </a:solidFill>
              </a:rPr>
              <a:t>with</a:t>
            </a:r>
            <a:r>
              <a:rPr lang="es-ES" sz="1800" dirty="0">
                <a:solidFill>
                  <a:schemeClr val="tx1"/>
                </a:solidFill>
              </a:rPr>
              <a:t> </a:t>
            </a:r>
            <a:r>
              <a:rPr lang="es-ES" sz="1800" dirty="0" err="1">
                <a:solidFill>
                  <a:schemeClr val="tx1"/>
                </a:solidFill>
              </a:rPr>
              <a:t>fewer</a:t>
            </a:r>
            <a:r>
              <a:rPr lang="es-ES" sz="1800" dirty="0">
                <a:solidFill>
                  <a:schemeClr val="tx1"/>
                </a:solidFill>
              </a:rPr>
              <a:t> </a:t>
            </a:r>
            <a:r>
              <a:rPr lang="es-ES" sz="1800" dirty="0" err="1">
                <a:solidFill>
                  <a:schemeClr val="tx1"/>
                </a:solidFill>
              </a:rPr>
              <a:t>opportunities</a:t>
            </a:r>
            <a:r>
              <a:rPr lang="es-ES" sz="1800" dirty="0">
                <a:solidFill>
                  <a:schemeClr val="tx1"/>
                </a:solidFill>
              </a:rPr>
              <a:t>.</a:t>
            </a:r>
          </a:p>
          <a:p>
            <a:pPr marL="285750" indent="-285750">
              <a:buFont typeface="Wingdings" panose="05000000000000000000" pitchFamily="2" charset="2"/>
              <a:buChar char="ü"/>
            </a:pPr>
            <a:r>
              <a:rPr lang="es-ES" sz="1800" dirty="0" err="1">
                <a:solidFill>
                  <a:schemeClr val="tx1"/>
                </a:solidFill>
              </a:rPr>
              <a:t>It</a:t>
            </a:r>
            <a:r>
              <a:rPr lang="es-ES" sz="1800" dirty="0">
                <a:solidFill>
                  <a:schemeClr val="tx1"/>
                </a:solidFill>
              </a:rPr>
              <a:t> leads </a:t>
            </a:r>
            <a:r>
              <a:rPr lang="es-ES" sz="1800" dirty="0" err="1">
                <a:solidFill>
                  <a:schemeClr val="tx1"/>
                </a:solidFill>
              </a:rPr>
              <a:t>us</a:t>
            </a:r>
            <a:r>
              <a:rPr lang="es-ES" sz="1800" dirty="0">
                <a:solidFill>
                  <a:schemeClr val="tx1"/>
                </a:solidFill>
              </a:rPr>
              <a:t> </a:t>
            </a:r>
            <a:r>
              <a:rPr lang="es-ES" sz="1800" dirty="0" err="1">
                <a:solidFill>
                  <a:schemeClr val="tx1"/>
                </a:solidFill>
              </a:rPr>
              <a:t>to</a:t>
            </a:r>
            <a:r>
              <a:rPr lang="es-ES" sz="1800" dirty="0">
                <a:solidFill>
                  <a:schemeClr val="tx1"/>
                </a:solidFill>
              </a:rPr>
              <a:t> </a:t>
            </a:r>
            <a:r>
              <a:rPr lang="es-ES" sz="1800" dirty="0" err="1">
                <a:solidFill>
                  <a:schemeClr val="tx1"/>
                </a:solidFill>
              </a:rPr>
              <a:t>promote</a:t>
            </a:r>
            <a:r>
              <a:rPr lang="es-ES" sz="1800" dirty="0">
                <a:solidFill>
                  <a:schemeClr val="tx1"/>
                </a:solidFill>
              </a:rPr>
              <a:t> </a:t>
            </a:r>
            <a:r>
              <a:rPr lang="es-ES" sz="1800" dirty="0" err="1">
                <a:solidFill>
                  <a:schemeClr val="tx1"/>
                </a:solidFill>
              </a:rPr>
              <a:t>contacts</a:t>
            </a:r>
            <a:r>
              <a:rPr lang="es-ES" sz="1800" dirty="0">
                <a:solidFill>
                  <a:schemeClr val="tx1"/>
                </a:solidFill>
              </a:rPr>
              <a:t> </a:t>
            </a:r>
            <a:r>
              <a:rPr lang="es-ES" sz="1800" dirty="0" err="1">
                <a:solidFill>
                  <a:schemeClr val="tx1"/>
                </a:solidFill>
              </a:rPr>
              <a:t>between</a:t>
            </a:r>
            <a:r>
              <a:rPr lang="es-ES" sz="1800" dirty="0">
                <a:solidFill>
                  <a:schemeClr val="tx1"/>
                </a:solidFill>
              </a:rPr>
              <a:t> </a:t>
            </a:r>
            <a:r>
              <a:rPr lang="es-ES" sz="1800" dirty="0" err="1">
                <a:solidFill>
                  <a:schemeClr val="tx1"/>
                </a:solidFill>
              </a:rPr>
              <a:t>the</a:t>
            </a:r>
            <a:r>
              <a:rPr lang="es-ES" sz="1800" dirty="0">
                <a:solidFill>
                  <a:schemeClr val="tx1"/>
                </a:solidFill>
              </a:rPr>
              <a:t> </a:t>
            </a:r>
            <a:r>
              <a:rPr lang="es-ES" sz="1800" dirty="0" err="1">
                <a:solidFill>
                  <a:schemeClr val="tx1"/>
                </a:solidFill>
              </a:rPr>
              <a:t>partnerships</a:t>
            </a:r>
            <a:r>
              <a:rPr lang="es-ES" sz="1800" dirty="0">
                <a:solidFill>
                  <a:schemeClr val="tx1"/>
                </a:solidFill>
              </a:rPr>
              <a:t> </a:t>
            </a:r>
            <a:r>
              <a:rPr lang="es-ES" sz="1800" dirty="0" err="1">
                <a:solidFill>
                  <a:schemeClr val="tx1"/>
                </a:solidFill>
              </a:rPr>
              <a:t>of</a:t>
            </a:r>
            <a:r>
              <a:rPr lang="es-ES" sz="1800" dirty="0">
                <a:solidFill>
                  <a:schemeClr val="tx1"/>
                </a:solidFill>
              </a:rPr>
              <a:t> </a:t>
            </a:r>
            <a:r>
              <a:rPr lang="es-ES" sz="1800" dirty="0" err="1">
                <a:solidFill>
                  <a:schemeClr val="tx1"/>
                </a:solidFill>
              </a:rPr>
              <a:t>these</a:t>
            </a:r>
            <a:r>
              <a:rPr lang="es-ES" sz="1800" dirty="0">
                <a:solidFill>
                  <a:schemeClr val="tx1"/>
                </a:solidFill>
              </a:rPr>
              <a:t> </a:t>
            </a:r>
            <a:r>
              <a:rPr lang="es-ES" sz="1800" dirty="0" err="1">
                <a:solidFill>
                  <a:schemeClr val="tx1"/>
                </a:solidFill>
              </a:rPr>
              <a:t>initiatives</a:t>
            </a:r>
            <a:r>
              <a:rPr lang="es-ES" sz="1800" dirty="0">
                <a:solidFill>
                  <a:schemeClr val="tx1"/>
                </a:solidFill>
              </a:rPr>
              <a:t>, </a:t>
            </a:r>
            <a:r>
              <a:rPr lang="es-ES" sz="1800" dirty="0" err="1">
                <a:solidFill>
                  <a:schemeClr val="tx1"/>
                </a:solidFill>
              </a:rPr>
              <a:t>opening</a:t>
            </a:r>
            <a:r>
              <a:rPr lang="es-ES" sz="1800" dirty="0">
                <a:solidFill>
                  <a:schemeClr val="tx1"/>
                </a:solidFill>
              </a:rPr>
              <a:t> </a:t>
            </a:r>
            <a:r>
              <a:rPr lang="es-ES" sz="1800" dirty="0" err="1">
                <a:solidFill>
                  <a:schemeClr val="tx1"/>
                </a:solidFill>
              </a:rPr>
              <a:t>multiple</a:t>
            </a:r>
            <a:r>
              <a:rPr lang="es-ES" sz="1800" dirty="0">
                <a:solidFill>
                  <a:schemeClr val="tx1"/>
                </a:solidFill>
              </a:rPr>
              <a:t> </a:t>
            </a:r>
            <a:r>
              <a:rPr lang="es-ES" sz="1800" dirty="0" err="1">
                <a:solidFill>
                  <a:schemeClr val="tx1"/>
                </a:solidFill>
              </a:rPr>
              <a:t>windows</a:t>
            </a:r>
            <a:r>
              <a:rPr lang="es-ES" sz="1800" dirty="0">
                <a:solidFill>
                  <a:schemeClr val="tx1"/>
                </a:solidFill>
              </a:rPr>
              <a:t> </a:t>
            </a:r>
            <a:r>
              <a:rPr lang="es-ES" sz="1800" dirty="0" err="1">
                <a:solidFill>
                  <a:schemeClr val="tx1"/>
                </a:solidFill>
              </a:rPr>
              <a:t>of</a:t>
            </a:r>
            <a:r>
              <a:rPr lang="es-ES" sz="1800" dirty="0">
                <a:solidFill>
                  <a:schemeClr val="tx1"/>
                </a:solidFill>
              </a:rPr>
              <a:t> </a:t>
            </a:r>
            <a:r>
              <a:rPr lang="es-ES" sz="1800" dirty="0" err="1">
                <a:solidFill>
                  <a:schemeClr val="tx1"/>
                </a:solidFill>
              </a:rPr>
              <a:t>opportunity</a:t>
            </a:r>
            <a:r>
              <a:rPr lang="es-ES" sz="1800" dirty="0">
                <a:solidFill>
                  <a:schemeClr val="tx1"/>
                </a:solidFill>
              </a:rPr>
              <a:t> and </a:t>
            </a:r>
            <a:r>
              <a:rPr lang="es-ES" sz="1800" dirty="0" err="1">
                <a:solidFill>
                  <a:schemeClr val="tx1"/>
                </a:solidFill>
              </a:rPr>
              <a:t>synergies</a:t>
            </a:r>
            <a:r>
              <a:rPr lang="es-ES" sz="1800" dirty="0">
                <a:solidFill>
                  <a:schemeClr val="tx1"/>
                </a:solidFill>
              </a:rPr>
              <a:t>.</a:t>
            </a:r>
          </a:p>
          <a:p>
            <a:pPr algn="just"/>
            <a:r>
              <a:rPr lang="en-US" sz="2400" dirty="0">
                <a:solidFill>
                  <a:schemeClr val="tx1"/>
                </a:solidFill>
                <a:latin typeface="EC Square Sans Pro" panose="020B0506040000020004" pitchFamily="34" charset="0"/>
                <a:ea typeface="+mn-ea"/>
              </a:rPr>
              <a:t> </a:t>
            </a:r>
            <a:endParaRPr lang="it-IT" sz="2400" dirty="0">
              <a:solidFill>
                <a:schemeClr val="tx1"/>
              </a:solidFill>
              <a:latin typeface="EC Square Sans Pro" panose="020B0506040000020004" pitchFamily="34" charset="0"/>
              <a:ea typeface="+mn-ea"/>
            </a:endParaRPr>
          </a:p>
        </p:txBody>
      </p:sp>
      <p:sp>
        <p:nvSpPr>
          <p:cNvPr id="9" name="Rectangle 24">
            <a:extLst>
              <a:ext uri="{FF2B5EF4-FFF2-40B4-BE49-F238E27FC236}">
                <a16:creationId xmlns:a16="http://schemas.microsoft.com/office/drawing/2014/main" id="{A24C9366-0E26-5A4A-9B95-8D8906E7DE28}"/>
              </a:ext>
            </a:extLst>
          </p:cNvPr>
          <p:cNvSpPr txBox="1">
            <a:spLocks noChangeArrowheads="1"/>
          </p:cNvSpPr>
          <p:nvPr/>
        </p:nvSpPr>
        <p:spPr>
          <a:xfrm>
            <a:off x="220717" y="1237861"/>
            <a:ext cx="6622996" cy="52562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rPr>
              <a:t>Main positive impacts, so far:</a:t>
            </a:r>
            <a:endParaRPr kumimoji="0" lang="en-GB" sz="3200" b="1"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endParaRPr>
          </a:p>
        </p:txBody>
      </p:sp>
      <p:sp>
        <p:nvSpPr>
          <p:cNvPr id="7" name="Rectangle 23">
            <a:extLst>
              <a:ext uri="{FF2B5EF4-FFF2-40B4-BE49-F238E27FC236}">
                <a16:creationId xmlns:a16="http://schemas.microsoft.com/office/drawing/2014/main" id="{0204A6AF-F655-4718-8462-190F99A1C21A}"/>
              </a:ext>
            </a:extLst>
          </p:cNvPr>
          <p:cNvSpPr>
            <a:spLocks noGrp="1" noChangeArrowheads="1"/>
          </p:cNvSpPr>
          <p:nvPr>
            <p:ph type="ctrTitle"/>
          </p:nvPr>
        </p:nvSpPr>
        <p:spPr>
          <a:xfrm>
            <a:off x="220717" y="224937"/>
            <a:ext cx="7994596" cy="861528"/>
          </a:xfrm>
        </p:spPr>
        <p:txBody>
          <a:bodyPr>
            <a:normAutofit/>
          </a:bodyPr>
          <a:lstStyle/>
          <a:p>
            <a:pPr algn="l" eaLnBrk="1" hangingPunct="1"/>
            <a:r>
              <a:rPr lang="en-GB" sz="4500" dirty="0">
                <a:latin typeface="EC Square Sans Pro" panose="020B0506040000020004" pitchFamily="34" charset="0"/>
                <a:cs typeface="Circular Std Black Italic" panose="020B0A04020101010102" pitchFamily="34" charset="0"/>
              </a:rPr>
              <a:t>Share / SIRA project:</a:t>
            </a:r>
          </a:p>
        </p:txBody>
      </p:sp>
    </p:spTree>
    <p:extLst>
      <p:ext uri="{BB962C8B-B14F-4D97-AF65-F5344CB8AC3E}">
        <p14:creationId xmlns:p14="http://schemas.microsoft.com/office/powerpoint/2010/main" val="1542763717"/>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1" hasCustomPrompt="1"/>
          </p:nvPr>
        </p:nvSpPr>
        <p:spPr>
          <a:xfrm>
            <a:off x="849086" y="1856792"/>
            <a:ext cx="10914483" cy="4030824"/>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just"/>
            <a:r>
              <a:rPr lang="es-ES" sz="2600" b="1" u="sng" dirty="0" err="1">
                <a:solidFill>
                  <a:schemeClr val="tx1"/>
                </a:solidFill>
              </a:rPr>
              <a:t>For</a:t>
            </a:r>
            <a:r>
              <a:rPr lang="es-ES" sz="2600" b="1" u="sng" dirty="0">
                <a:solidFill>
                  <a:schemeClr val="tx1"/>
                </a:solidFill>
              </a:rPr>
              <a:t> </a:t>
            </a:r>
            <a:r>
              <a:rPr lang="es-ES" sz="2600" b="1" u="sng" dirty="0" err="1">
                <a:solidFill>
                  <a:schemeClr val="tx1"/>
                </a:solidFill>
              </a:rPr>
              <a:t>the</a:t>
            </a:r>
            <a:r>
              <a:rPr lang="es-ES" sz="2600" b="1" u="sng" dirty="0">
                <a:solidFill>
                  <a:schemeClr val="tx1"/>
                </a:solidFill>
              </a:rPr>
              <a:t> </a:t>
            </a:r>
            <a:r>
              <a:rPr lang="es-ES" sz="2600" b="1" u="sng" dirty="0" err="1">
                <a:solidFill>
                  <a:schemeClr val="tx1"/>
                </a:solidFill>
              </a:rPr>
              <a:t>refugees</a:t>
            </a:r>
            <a:r>
              <a:rPr lang="es-ES" sz="2600" b="1" u="sng" dirty="0">
                <a:solidFill>
                  <a:schemeClr val="tx1"/>
                </a:solidFill>
              </a:rPr>
              <a:t> and </a:t>
            </a:r>
            <a:r>
              <a:rPr lang="es-ES" sz="2600" b="1" u="sng" dirty="0" err="1">
                <a:solidFill>
                  <a:schemeClr val="tx1"/>
                </a:solidFill>
              </a:rPr>
              <a:t>immigrants</a:t>
            </a:r>
            <a:r>
              <a:rPr lang="es-ES" sz="2600" b="1" u="sng" dirty="0">
                <a:solidFill>
                  <a:schemeClr val="tx1"/>
                </a:solidFill>
              </a:rPr>
              <a:t> </a:t>
            </a:r>
            <a:r>
              <a:rPr lang="es-ES" sz="2600" b="1" u="sng" dirty="0" err="1">
                <a:solidFill>
                  <a:schemeClr val="tx1"/>
                </a:solidFill>
              </a:rPr>
              <a:t>we</a:t>
            </a:r>
            <a:r>
              <a:rPr lang="es-ES" sz="2600" b="1" u="sng" dirty="0">
                <a:solidFill>
                  <a:schemeClr val="tx1"/>
                </a:solidFill>
              </a:rPr>
              <a:t> </a:t>
            </a:r>
            <a:r>
              <a:rPr lang="es-ES" sz="2600" b="1" u="sng" dirty="0" err="1">
                <a:solidFill>
                  <a:schemeClr val="tx1"/>
                </a:solidFill>
              </a:rPr>
              <a:t>work</a:t>
            </a:r>
            <a:r>
              <a:rPr lang="es-ES" sz="2600" b="1" u="sng" dirty="0">
                <a:solidFill>
                  <a:schemeClr val="tx1"/>
                </a:solidFill>
              </a:rPr>
              <a:t> </a:t>
            </a:r>
            <a:r>
              <a:rPr lang="es-ES" sz="2600" b="1" u="sng" dirty="0" err="1">
                <a:solidFill>
                  <a:schemeClr val="tx1"/>
                </a:solidFill>
              </a:rPr>
              <a:t>with</a:t>
            </a:r>
            <a:r>
              <a:rPr lang="es-ES" sz="2600" b="1" u="sng" dirty="0">
                <a:solidFill>
                  <a:schemeClr val="tx1"/>
                </a:solidFill>
              </a:rPr>
              <a:t>:</a:t>
            </a:r>
          </a:p>
          <a:p>
            <a:pPr algn="just"/>
            <a:endParaRPr lang="es-ES" sz="2600" dirty="0">
              <a:solidFill>
                <a:schemeClr val="tx1"/>
              </a:solidFill>
            </a:endParaRPr>
          </a:p>
          <a:p>
            <a:pPr marL="457200" lvl="0" indent="-457200" algn="just">
              <a:buFont typeface="Wingdings" panose="05000000000000000000" pitchFamily="2" charset="2"/>
              <a:buChar char="ü"/>
            </a:pPr>
            <a:r>
              <a:rPr lang="es-ES" sz="2600" dirty="0" err="1">
                <a:solidFill>
                  <a:schemeClr val="tx1"/>
                </a:solidFill>
              </a:rPr>
              <a:t>Experimentation</a:t>
            </a:r>
            <a:r>
              <a:rPr lang="es-ES" sz="2600" dirty="0">
                <a:solidFill>
                  <a:schemeClr val="tx1"/>
                </a:solidFill>
              </a:rPr>
              <a:t> </a:t>
            </a:r>
            <a:r>
              <a:rPr lang="es-ES" sz="2600" dirty="0" err="1">
                <a:solidFill>
                  <a:schemeClr val="tx1"/>
                </a:solidFill>
              </a:rPr>
              <a:t>spaces</a:t>
            </a:r>
            <a:r>
              <a:rPr lang="es-ES" sz="2600" dirty="0">
                <a:solidFill>
                  <a:schemeClr val="tx1"/>
                </a:solidFill>
              </a:rPr>
              <a:t> </a:t>
            </a:r>
            <a:r>
              <a:rPr lang="es-ES" sz="2600" dirty="0" err="1">
                <a:solidFill>
                  <a:schemeClr val="tx1"/>
                </a:solidFill>
              </a:rPr>
              <a:t>from</a:t>
            </a:r>
            <a:r>
              <a:rPr lang="es-ES" sz="2600" dirty="0">
                <a:solidFill>
                  <a:schemeClr val="tx1"/>
                </a:solidFill>
              </a:rPr>
              <a:t> </a:t>
            </a:r>
            <a:r>
              <a:rPr lang="es-ES" sz="2600" dirty="0" err="1">
                <a:solidFill>
                  <a:schemeClr val="tx1"/>
                </a:solidFill>
              </a:rPr>
              <a:t>pilot</a:t>
            </a:r>
            <a:r>
              <a:rPr lang="es-ES" sz="2600" dirty="0">
                <a:solidFill>
                  <a:schemeClr val="tx1"/>
                </a:solidFill>
              </a:rPr>
              <a:t> </a:t>
            </a:r>
            <a:r>
              <a:rPr lang="es-ES" sz="2600" dirty="0" err="1">
                <a:solidFill>
                  <a:schemeClr val="tx1"/>
                </a:solidFill>
              </a:rPr>
              <a:t>projects</a:t>
            </a:r>
            <a:r>
              <a:rPr lang="es-ES" sz="2600" dirty="0">
                <a:solidFill>
                  <a:schemeClr val="tx1"/>
                </a:solidFill>
              </a:rPr>
              <a:t> are a </a:t>
            </a:r>
            <a:r>
              <a:rPr lang="es-ES" sz="2600" dirty="0" err="1">
                <a:solidFill>
                  <a:schemeClr val="tx1"/>
                </a:solidFill>
              </a:rPr>
              <a:t>springboard</a:t>
            </a:r>
            <a:r>
              <a:rPr lang="es-ES" sz="2600" dirty="0">
                <a:solidFill>
                  <a:schemeClr val="tx1"/>
                </a:solidFill>
              </a:rPr>
              <a:t> </a:t>
            </a:r>
            <a:r>
              <a:rPr lang="es-ES" sz="2600" dirty="0" err="1">
                <a:solidFill>
                  <a:schemeClr val="tx1"/>
                </a:solidFill>
              </a:rPr>
              <a:t>for</a:t>
            </a:r>
            <a:r>
              <a:rPr lang="es-ES" sz="2600" dirty="0">
                <a:solidFill>
                  <a:schemeClr val="tx1"/>
                </a:solidFill>
              </a:rPr>
              <a:t> intercultural </a:t>
            </a:r>
            <a:r>
              <a:rPr lang="es-ES" sz="2600" dirty="0" err="1">
                <a:solidFill>
                  <a:schemeClr val="tx1"/>
                </a:solidFill>
              </a:rPr>
              <a:t>coexistence</a:t>
            </a:r>
            <a:r>
              <a:rPr lang="es-ES" sz="2600" dirty="0">
                <a:solidFill>
                  <a:schemeClr val="tx1"/>
                </a:solidFill>
              </a:rPr>
              <a:t> in local </a:t>
            </a:r>
            <a:r>
              <a:rPr lang="es-ES" sz="2600" dirty="0" err="1">
                <a:solidFill>
                  <a:schemeClr val="tx1"/>
                </a:solidFill>
              </a:rPr>
              <a:t>everyday</a:t>
            </a:r>
            <a:r>
              <a:rPr lang="es-ES" sz="2600" dirty="0">
                <a:solidFill>
                  <a:schemeClr val="tx1"/>
                </a:solidFill>
              </a:rPr>
              <a:t> </a:t>
            </a:r>
            <a:r>
              <a:rPr lang="es-ES" sz="2600" dirty="0" err="1">
                <a:solidFill>
                  <a:schemeClr val="tx1"/>
                </a:solidFill>
              </a:rPr>
              <a:t>life</a:t>
            </a:r>
            <a:r>
              <a:rPr lang="es-ES" sz="2600" dirty="0">
                <a:solidFill>
                  <a:schemeClr val="tx1"/>
                </a:solidFill>
              </a:rPr>
              <a:t>.</a:t>
            </a:r>
          </a:p>
          <a:p>
            <a:pPr marL="457200" indent="-457200" algn="just">
              <a:buFont typeface="Wingdings" panose="05000000000000000000" pitchFamily="2" charset="2"/>
              <a:buChar char="ü"/>
            </a:pPr>
            <a:endParaRPr lang="es-ES" sz="2600" dirty="0">
              <a:solidFill>
                <a:schemeClr val="tx1"/>
              </a:solidFill>
            </a:endParaRPr>
          </a:p>
          <a:p>
            <a:pPr marL="457200" lvl="0" indent="-457200" algn="just">
              <a:buFont typeface="Wingdings" panose="05000000000000000000" pitchFamily="2" charset="2"/>
              <a:buChar char="ü"/>
            </a:pPr>
            <a:r>
              <a:rPr lang="es-ES" sz="2600" dirty="0" err="1">
                <a:solidFill>
                  <a:schemeClr val="tx1"/>
                </a:solidFill>
              </a:rPr>
              <a:t>The</a:t>
            </a:r>
            <a:r>
              <a:rPr lang="es-ES" sz="2600" dirty="0">
                <a:solidFill>
                  <a:schemeClr val="tx1"/>
                </a:solidFill>
              </a:rPr>
              <a:t> host </a:t>
            </a:r>
            <a:r>
              <a:rPr lang="es-ES" sz="2600" dirty="0" err="1">
                <a:solidFill>
                  <a:schemeClr val="tx1"/>
                </a:solidFill>
              </a:rPr>
              <a:t>society</a:t>
            </a:r>
            <a:r>
              <a:rPr lang="es-ES" sz="2600" dirty="0">
                <a:solidFill>
                  <a:schemeClr val="tx1"/>
                </a:solidFill>
              </a:rPr>
              <a:t> and </a:t>
            </a:r>
            <a:r>
              <a:rPr lang="es-ES" sz="2600" dirty="0" err="1">
                <a:solidFill>
                  <a:schemeClr val="tx1"/>
                </a:solidFill>
              </a:rPr>
              <a:t>the</a:t>
            </a:r>
            <a:r>
              <a:rPr lang="es-ES" sz="2600" dirty="0">
                <a:solidFill>
                  <a:schemeClr val="tx1"/>
                </a:solidFill>
              </a:rPr>
              <a:t> </a:t>
            </a:r>
            <a:r>
              <a:rPr lang="es-ES" sz="2600" dirty="0" err="1">
                <a:solidFill>
                  <a:schemeClr val="tx1"/>
                </a:solidFill>
              </a:rPr>
              <a:t>people</a:t>
            </a:r>
            <a:r>
              <a:rPr lang="es-ES" sz="2600" dirty="0">
                <a:solidFill>
                  <a:schemeClr val="tx1"/>
                </a:solidFill>
              </a:rPr>
              <a:t> </a:t>
            </a:r>
            <a:r>
              <a:rPr lang="es-ES" sz="2600" dirty="0" err="1">
                <a:solidFill>
                  <a:schemeClr val="tx1"/>
                </a:solidFill>
              </a:rPr>
              <a:t>who</a:t>
            </a:r>
            <a:r>
              <a:rPr lang="es-ES" sz="2600" dirty="0">
                <a:solidFill>
                  <a:schemeClr val="tx1"/>
                </a:solidFill>
              </a:rPr>
              <a:t> </a:t>
            </a:r>
            <a:r>
              <a:rPr lang="es-ES" sz="2600" dirty="0" err="1">
                <a:solidFill>
                  <a:schemeClr val="tx1"/>
                </a:solidFill>
              </a:rPr>
              <a:t>arrive</a:t>
            </a:r>
            <a:r>
              <a:rPr lang="es-ES" sz="2600" dirty="0">
                <a:solidFill>
                  <a:schemeClr val="tx1"/>
                </a:solidFill>
              </a:rPr>
              <a:t> </a:t>
            </a:r>
            <a:r>
              <a:rPr lang="es-ES" sz="2600" dirty="0" err="1">
                <a:solidFill>
                  <a:schemeClr val="tx1"/>
                </a:solidFill>
              </a:rPr>
              <a:t>begin</a:t>
            </a:r>
            <a:r>
              <a:rPr lang="es-ES" sz="2600" dirty="0">
                <a:solidFill>
                  <a:schemeClr val="tx1"/>
                </a:solidFill>
              </a:rPr>
              <a:t> </a:t>
            </a:r>
            <a:r>
              <a:rPr lang="es-ES" sz="2600" dirty="0" err="1">
                <a:solidFill>
                  <a:schemeClr val="tx1"/>
                </a:solidFill>
              </a:rPr>
              <a:t>to</a:t>
            </a:r>
            <a:r>
              <a:rPr lang="es-ES" sz="2600" dirty="0">
                <a:solidFill>
                  <a:schemeClr val="tx1"/>
                </a:solidFill>
              </a:rPr>
              <a:t> </a:t>
            </a:r>
            <a:r>
              <a:rPr lang="es-ES" sz="2600" dirty="0" err="1">
                <a:solidFill>
                  <a:schemeClr val="tx1"/>
                </a:solidFill>
              </a:rPr>
              <a:t>consider</a:t>
            </a:r>
            <a:r>
              <a:rPr lang="es-ES" sz="2600" dirty="0">
                <a:solidFill>
                  <a:schemeClr val="tx1"/>
                </a:solidFill>
              </a:rPr>
              <a:t> </a:t>
            </a:r>
            <a:r>
              <a:rPr lang="es-ES" sz="2600" dirty="0" err="1">
                <a:solidFill>
                  <a:schemeClr val="tx1"/>
                </a:solidFill>
              </a:rPr>
              <a:t>themselves</a:t>
            </a:r>
            <a:r>
              <a:rPr lang="es-ES" sz="2600" dirty="0">
                <a:solidFill>
                  <a:schemeClr val="tx1"/>
                </a:solidFill>
              </a:rPr>
              <a:t> as </a:t>
            </a:r>
            <a:r>
              <a:rPr lang="es-ES" sz="2600" dirty="0" err="1">
                <a:solidFill>
                  <a:schemeClr val="tx1"/>
                </a:solidFill>
              </a:rPr>
              <a:t>equals</a:t>
            </a:r>
            <a:r>
              <a:rPr lang="es-ES" sz="2600" dirty="0">
                <a:solidFill>
                  <a:schemeClr val="tx1"/>
                </a:solidFill>
              </a:rPr>
              <a:t>: Sira leads </a:t>
            </a:r>
            <a:r>
              <a:rPr lang="es-ES" sz="2600" dirty="0" err="1">
                <a:solidFill>
                  <a:schemeClr val="tx1"/>
                </a:solidFill>
              </a:rPr>
              <a:t>both</a:t>
            </a:r>
            <a:r>
              <a:rPr lang="es-ES" sz="2600" dirty="0">
                <a:solidFill>
                  <a:schemeClr val="tx1"/>
                </a:solidFill>
              </a:rPr>
              <a:t> </a:t>
            </a:r>
            <a:r>
              <a:rPr lang="es-ES" sz="2600" dirty="0" err="1">
                <a:solidFill>
                  <a:schemeClr val="tx1"/>
                </a:solidFill>
              </a:rPr>
              <a:t>sides</a:t>
            </a:r>
            <a:r>
              <a:rPr lang="es-ES" sz="2600" dirty="0">
                <a:solidFill>
                  <a:schemeClr val="tx1"/>
                </a:solidFill>
              </a:rPr>
              <a:t> </a:t>
            </a:r>
            <a:r>
              <a:rPr lang="es-ES" sz="2600" dirty="0" err="1">
                <a:solidFill>
                  <a:schemeClr val="tx1"/>
                </a:solidFill>
              </a:rPr>
              <a:t>to</a:t>
            </a:r>
            <a:r>
              <a:rPr lang="es-ES" sz="2600" dirty="0">
                <a:solidFill>
                  <a:schemeClr val="tx1"/>
                </a:solidFill>
              </a:rPr>
              <a:t> </a:t>
            </a:r>
            <a:r>
              <a:rPr lang="es-ES" sz="2600" dirty="0" err="1">
                <a:solidFill>
                  <a:schemeClr val="tx1"/>
                </a:solidFill>
              </a:rPr>
              <a:t>start</a:t>
            </a:r>
            <a:r>
              <a:rPr lang="es-ES" sz="2600" dirty="0">
                <a:solidFill>
                  <a:schemeClr val="tx1"/>
                </a:solidFill>
              </a:rPr>
              <a:t> </a:t>
            </a:r>
            <a:r>
              <a:rPr lang="es-ES" sz="2600" dirty="0" err="1">
                <a:solidFill>
                  <a:schemeClr val="tx1"/>
                </a:solidFill>
              </a:rPr>
              <a:t>to</a:t>
            </a:r>
            <a:r>
              <a:rPr lang="es-ES" sz="2600" dirty="0">
                <a:solidFill>
                  <a:schemeClr val="tx1"/>
                </a:solidFill>
              </a:rPr>
              <a:t> </a:t>
            </a:r>
            <a:r>
              <a:rPr lang="es-ES" sz="2600" dirty="0" err="1">
                <a:solidFill>
                  <a:schemeClr val="tx1"/>
                </a:solidFill>
              </a:rPr>
              <a:t>abandon</a:t>
            </a:r>
            <a:r>
              <a:rPr lang="es-ES" sz="2600" dirty="0">
                <a:solidFill>
                  <a:schemeClr val="tx1"/>
                </a:solidFill>
              </a:rPr>
              <a:t> </a:t>
            </a:r>
            <a:r>
              <a:rPr lang="es-ES" sz="2600" dirty="0" err="1">
                <a:solidFill>
                  <a:schemeClr val="tx1"/>
                </a:solidFill>
              </a:rPr>
              <a:t>the</a:t>
            </a:r>
            <a:r>
              <a:rPr lang="es-ES" sz="2600" dirty="0">
                <a:solidFill>
                  <a:schemeClr val="tx1"/>
                </a:solidFill>
              </a:rPr>
              <a:t> concept </a:t>
            </a:r>
            <a:r>
              <a:rPr lang="es-ES" sz="2600" dirty="0" err="1">
                <a:solidFill>
                  <a:schemeClr val="tx1"/>
                </a:solidFill>
              </a:rPr>
              <a:t>of</a:t>
            </a:r>
            <a:r>
              <a:rPr lang="es-ES" sz="2600" dirty="0">
                <a:solidFill>
                  <a:schemeClr val="tx1"/>
                </a:solidFill>
              </a:rPr>
              <a:t> a </a:t>
            </a:r>
            <a:r>
              <a:rPr lang="es-ES" sz="2600" dirty="0" err="1">
                <a:solidFill>
                  <a:schemeClr val="tx1"/>
                </a:solidFill>
              </a:rPr>
              <a:t>utilitarian</a:t>
            </a:r>
            <a:r>
              <a:rPr lang="es-ES" sz="2600" dirty="0">
                <a:solidFill>
                  <a:schemeClr val="tx1"/>
                </a:solidFill>
              </a:rPr>
              <a:t> </a:t>
            </a:r>
            <a:r>
              <a:rPr lang="es-ES" sz="2600" dirty="0" err="1">
                <a:solidFill>
                  <a:schemeClr val="tx1"/>
                </a:solidFill>
              </a:rPr>
              <a:t>relationship</a:t>
            </a:r>
            <a:r>
              <a:rPr lang="es-ES" sz="2600" dirty="0">
                <a:solidFill>
                  <a:schemeClr val="tx1"/>
                </a:solidFill>
              </a:rPr>
              <a:t>.   </a:t>
            </a:r>
          </a:p>
          <a:p>
            <a:pPr algn="just"/>
            <a:r>
              <a:rPr lang="en-US" sz="2600" dirty="0">
                <a:solidFill>
                  <a:schemeClr val="tx1"/>
                </a:solidFill>
                <a:latin typeface="EC Square Sans Pro" panose="020B0506040000020004" pitchFamily="34" charset="0"/>
                <a:ea typeface="+mn-ea"/>
              </a:rPr>
              <a:t> </a:t>
            </a:r>
          </a:p>
          <a:p>
            <a:pPr algn="just"/>
            <a:endParaRPr lang="it-IT" sz="2400" dirty="0">
              <a:solidFill>
                <a:schemeClr val="tx1"/>
              </a:solidFill>
              <a:latin typeface="EC Square Sans Pro" panose="020B0506040000020004" pitchFamily="34" charset="0"/>
              <a:ea typeface="+mn-ea"/>
            </a:endParaRPr>
          </a:p>
        </p:txBody>
      </p:sp>
      <p:sp>
        <p:nvSpPr>
          <p:cNvPr id="9" name="Rectangle 24">
            <a:extLst>
              <a:ext uri="{FF2B5EF4-FFF2-40B4-BE49-F238E27FC236}">
                <a16:creationId xmlns:a16="http://schemas.microsoft.com/office/drawing/2014/main" id="{A24C9366-0E26-5A4A-9B95-8D8906E7DE28}"/>
              </a:ext>
            </a:extLst>
          </p:cNvPr>
          <p:cNvSpPr txBox="1">
            <a:spLocks noChangeArrowheads="1"/>
          </p:cNvSpPr>
          <p:nvPr/>
        </p:nvSpPr>
        <p:spPr>
          <a:xfrm>
            <a:off x="220717" y="1237861"/>
            <a:ext cx="6622996" cy="52562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rPr>
              <a:t>Main positive impacts, so far:</a:t>
            </a:r>
            <a:endParaRPr kumimoji="0" lang="en-GB" sz="3200" b="1"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endParaRPr>
          </a:p>
        </p:txBody>
      </p:sp>
      <p:sp>
        <p:nvSpPr>
          <p:cNvPr id="7" name="Rectangle 23">
            <a:extLst>
              <a:ext uri="{FF2B5EF4-FFF2-40B4-BE49-F238E27FC236}">
                <a16:creationId xmlns:a16="http://schemas.microsoft.com/office/drawing/2014/main" id="{0204A6AF-F655-4718-8462-190F99A1C21A}"/>
              </a:ext>
            </a:extLst>
          </p:cNvPr>
          <p:cNvSpPr>
            <a:spLocks noGrp="1" noChangeArrowheads="1"/>
          </p:cNvSpPr>
          <p:nvPr>
            <p:ph type="ctrTitle"/>
          </p:nvPr>
        </p:nvSpPr>
        <p:spPr>
          <a:xfrm>
            <a:off x="220717" y="205273"/>
            <a:ext cx="7994596" cy="861528"/>
          </a:xfrm>
        </p:spPr>
        <p:txBody>
          <a:bodyPr>
            <a:normAutofit/>
          </a:bodyPr>
          <a:lstStyle/>
          <a:p>
            <a:pPr algn="l" eaLnBrk="1" hangingPunct="1"/>
            <a:r>
              <a:rPr lang="en-GB" sz="4500" dirty="0">
                <a:latin typeface="EC Square Sans Pro" panose="020B0506040000020004" pitchFamily="34" charset="0"/>
                <a:cs typeface="Circular Std Black Italic" panose="020B0A04020101010102" pitchFamily="34" charset="0"/>
              </a:rPr>
              <a:t>Share / SIRA project:</a:t>
            </a:r>
          </a:p>
        </p:txBody>
      </p:sp>
    </p:spTree>
    <p:extLst>
      <p:ext uri="{BB962C8B-B14F-4D97-AF65-F5344CB8AC3E}">
        <p14:creationId xmlns:p14="http://schemas.microsoft.com/office/powerpoint/2010/main" val="2734668840"/>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1" hasCustomPrompt="1"/>
          </p:nvPr>
        </p:nvSpPr>
        <p:spPr>
          <a:xfrm>
            <a:off x="849086" y="1856792"/>
            <a:ext cx="10914483" cy="4030824"/>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just"/>
            <a:r>
              <a:rPr lang="es-ES" sz="2400" b="1" u="sng" dirty="0" err="1">
                <a:solidFill>
                  <a:schemeClr val="tx1"/>
                </a:solidFill>
              </a:rPr>
              <a:t>For</a:t>
            </a:r>
            <a:r>
              <a:rPr lang="es-ES" sz="2400" b="1" u="sng" dirty="0">
                <a:solidFill>
                  <a:schemeClr val="tx1"/>
                </a:solidFill>
              </a:rPr>
              <a:t> </a:t>
            </a:r>
            <a:r>
              <a:rPr lang="es-ES" sz="2400" b="1" u="sng" dirty="0" err="1">
                <a:solidFill>
                  <a:schemeClr val="tx1"/>
                </a:solidFill>
              </a:rPr>
              <a:t>depopulated</a:t>
            </a:r>
            <a:r>
              <a:rPr lang="es-ES" sz="2400" b="1" u="sng" dirty="0">
                <a:solidFill>
                  <a:schemeClr val="tx1"/>
                </a:solidFill>
              </a:rPr>
              <a:t> rural </a:t>
            </a:r>
            <a:r>
              <a:rPr lang="es-ES" sz="2400" b="1" u="sng" dirty="0" err="1">
                <a:solidFill>
                  <a:schemeClr val="tx1"/>
                </a:solidFill>
              </a:rPr>
              <a:t>areas</a:t>
            </a:r>
            <a:r>
              <a:rPr lang="es-ES" sz="2400" b="1" u="sng" dirty="0">
                <a:solidFill>
                  <a:schemeClr val="tx1"/>
                </a:solidFill>
              </a:rPr>
              <a:t> / </a:t>
            </a:r>
            <a:r>
              <a:rPr lang="es-ES" sz="2400" b="1" u="sng" dirty="0" err="1">
                <a:solidFill>
                  <a:schemeClr val="tx1"/>
                </a:solidFill>
              </a:rPr>
              <a:t>shrinking</a:t>
            </a:r>
            <a:r>
              <a:rPr lang="es-ES" sz="2400" b="1" u="sng" dirty="0">
                <a:solidFill>
                  <a:schemeClr val="tx1"/>
                </a:solidFill>
              </a:rPr>
              <a:t> </a:t>
            </a:r>
            <a:r>
              <a:rPr lang="es-ES" sz="2400" b="1" u="sng" dirty="0" err="1">
                <a:solidFill>
                  <a:schemeClr val="tx1"/>
                </a:solidFill>
              </a:rPr>
              <a:t>villages</a:t>
            </a:r>
            <a:r>
              <a:rPr lang="es-ES" sz="2400" b="1" u="sng" dirty="0">
                <a:solidFill>
                  <a:schemeClr val="tx1"/>
                </a:solidFill>
              </a:rPr>
              <a:t>:</a:t>
            </a:r>
            <a:endParaRPr lang="es-ES" sz="2400" dirty="0">
              <a:solidFill>
                <a:schemeClr val="tx1"/>
              </a:solidFill>
            </a:endParaRPr>
          </a:p>
          <a:p>
            <a:pPr marL="285750" lvl="0" indent="-285750" algn="just">
              <a:buFont typeface="Wingdings" panose="05000000000000000000" pitchFamily="2" charset="2"/>
              <a:buChar char="ü"/>
            </a:pPr>
            <a:r>
              <a:rPr lang="es-ES" sz="2400" dirty="0" err="1">
                <a:solidFill>
                  <a:schemeClr val="tx1"/>
                </a:solidFill>
              </a:rPr>
              <a:t>Boosts</a:t>
            </a:r>
            <a:r>
              <a:rPr lang="es-ES" sz="2400" dirty="0">
                <a:solidFill>
                  <a:schemeClr val="tx1"/>
                </a:solidFill>
              </a:rPr>
              <a:t> </a:t>
            </a:r>
            <a:r>
              <a:rPr lang="es-ES" sz="2400" dirty="0" err="1">
                <a:solidFill>
                  <a:schemeClr val="tx1"/>
                </a:solidFill>
              </a:rPr>
              <a:t>experimentation</a:t>
            </a:r>
            <a:r>
              <a:rPr lang="es-ES" sz="2400" dirty="0">
                <a:solidFill>
                  <a:schemeClr val="tx1"/>
                </a:solidFill>
              </a:rPr>
              <a:t> in </a:t>
            </a:r>
            <a:r>
              <a:rPr lang="es-ES" sz="2400" dirty="0" err="1">
                <a:solidFill>
                  <a:schemeClr val="tx1"/>
                </a:solidFill>
              </a:rPr>
              <a:t>the</a:t>
            </a:r>
            <a:r>
              <a:rPr lang="es-ES" sz="2400" dirty="0">
                <a:solidFill>
                  <a:schemeClr val="tx1"/>
                </a:solidFill>
              </a:rPr>
              <a:t> </a:t>
            </a:r>
            <a:r>
              <a:rPr lang="es-ES" sz="2400" dirty="0" err="1">
                <a:solidFill>
                  <a:schemeClr val="tx1"/>
                </a:solidFill>
              </a:rPr>
              <a:t>territory</a:t>
            </a:r>
            <a:r>
              <a:rPr lang="es-ES" sz="2400" dirty="0">
                <a:solidFill>
                  <a:schemeClr val="tx1"/>
                </a:solidFill>
              </a:rPr>
              <a:t> </a:t>
            </a:r>
            <a:r>
              <a:rPr lang="es-ES" sz="2400" dirty="0" err="1">
                <a:solidFill>
                  <a:schemeClr val="tx1"/>
                </a:solidFill>
              </a:rPr>
              <a:t>through</a:t>
            </a:r>
            <a:r>
              <a:rPr lang="es-ES" sz="2400" dirty="0">
                <a:solidFill>
                  <a:schemeClr val="tx1"/>
                </a:solidFill>
              </a:rPr>
              <a:t> </a:t>
            </a:r>
            <a:r>
              <a:rPr lang="es-ES" sz="2400" dirty="0" err="1">
                <a:solidFill>
                  <a:schemeClr val="tx1"/>
                </a:solidFill>
              </a:rPr>
              <a:t>pilot</a:t>
            </a:r>
            <a:r>
              <a:rPr lang="es-ES" sz="2400" dirty="0">
                <a:solidFill>
                  <a:schemeClr val="tx1"/>
                </a:solidFill>
              </a:rPr>
              <a:t> </a:t>
            </a:r>
            <a:r>
              <a:rPr lang="es-ES" sz="2400" dirty="0" err="1">
                <a:solidFill>
                  <a:schemeClr val="tx1"/>
                </a:solidFill>
              </a:rPr>
              <a:t>projects</a:t>
            </a:r>
            <a:r>
              <a:rPr lang="es-ES" sz="2400" dirty="0">
                <a:solidFill>
                  <a:schemeClr val="tx1"/>
                </a:solidFill>
              </a:rPr>
              <a:t>.</a:t>
            </a:r>
          </a:p>
          <a:p>
            <a:pPr marL="285750" lvl="0" indent="-285750" algn="just">
              <a:buFont typeface="Wingdings" panose="05000000000000000000" pitchFamily="2" charset="2"/>
              <a:buChar char="ü"/>
            </a:pPr>
            <a:r>
              <a:rPr lang="es-ES" sz="2400" dirty="0" err="1">
                <a:solidFill>
                  <a:schemeClr val="tx1"/>
                </a:solidFill>
              </a:rPr>
              <a:t>Strengthens</a:t>
            </a:r>
            <a:r>
              <a:rPr lang="es-ES" sz="2400" dirty="0">
                <a:solidFill>
                  <a:schemeClr val="tx1"/>
                </a:solidFill>
              </a:rPr>
              <a:t> </a:t>
            </a:r>
            <a:r>
              <a:rPr lang="es-ES" sz="2400" dirty="0" err="1">
                <a:solidFill>
                  <a:schemeClr val="tx1"/>
                </a:solidFill>
              </a:rPr>
              <a:t>the</a:t>
            </a:r>
            <a:r>
              <a:rPr lang="es-ES" sz="2400" dirty="0">
                <a:solidFill>
                  <a:schemeClr val="tx1"/>
                </a:solidFill>
              </a:rPr>
              <a:t> </a:t>
            </a:r>
            <a:r>
              <a:rPr lang="es-ES" sz="2400" dirty="0" err="1">
                <a:solidFill>
                  <a:schemeClr val="tx1"/>
                </a:solidFill>
              </a:rPr>
              <a:t>associative</a:t>
            </a:r>
            <a:r>
              <a:rPr lang="es-ES" sz="2400" dirty="0">
                <a:solidFill>
                  <a:schemeClr val="tx1"/>
                </a:solidFill>
              </a:rPr>
              <a:t> </a:t>
            </a:r>
            <a:r>
              <a:rPr lang="es-ES" sz="2400" dirty="0" err="1">
                <a:solidFill>
                  <a:schemeClr val="tx1"/>
                </a:solidFill>
              </a:rPr>
              <a:t>fabric</a:t>
            </a:r>
            <a:r>
              <a:rPr lang="es-ES" sz="2400" dirty="0">
                <a:solidFill>
                  <a:schemeClr val="tx1"/>
                </a:solidFill>
              </a:rPr>
              <a:t> and </a:t>
            </a:r>
            <a:r>
              <a:rPr lang="es-ES" sz="2400" dirty="0" err="1">
                <a:solidFill>
                  <a:schemeClr val="tx1"/>
                </a:solidFill>
              </a:rPr>
              <a:t>organizations</a:t>
            </a:r>
            <a:r>
              <a:rPr lang="es-ES" sz="2400" dirty="0">
                <a:solidFill>
                  <a:schemeClr val="tx1"/>
                </a:solidFill>
              </a:rPr>
              <a:t> </a:t>
            </a:r>
            <a:r>
              <a:rPr lang="es-ES" sz="2400" dirty="0" err="1">
                <a:solidFill>
                  <a:schemeClr val="tx1"/>
                </a:solidFill>
              </a:rPr>
              <a:t>that</a:t>
            </a:r>
            <a:r>
              <a:rPr lang="es-ES" sz="2400" dirty="0">
                <a:solidFill>
                  <a:schemeClr val="tx1"/>
                </a:solidFill>
              </a:rPr>
              <a:t> </a:t>
            </a:r>
            <a:r>
              <a:rPr lang="es-ES" sz="2400" dirty="0" err="1">
                <a:solidFill>
                  <a:schemeClr val="tx1"/>
                </a:solidFill>
              </a:rPr>
              <a:t>work</a:t>
            </a:r>
            <a:r>
              <a:rPr lang="es-ES" sz="2400" dirty="0">
                <a:solidFill>
                  <a:schemeClr val="tx1"/>
                </a:solidFill>
              </a:rPr>
              <a:t> </a:t>
            </a:r>
            <a:r>
              <a:rPr lang="es-ES" sz="2400" dirty="0" err="1">
                <a:solidFill>
                  <a:schemeClr val="tx1"/>
                </a:solidFill>
              </a:rPr>
              <a:t>for</a:t>
            </a:r>
            <a:r>
              <a:rPr lang="es-ES" sz="2400" dirty="0">
                <a:solidFill>
                  <a:schemeClr val="tx1"/>
                </a:solidFill>
              </a:rPr>
              <a:t> social </a:t>
            </a:r>
            <a:r>
              <a:rPr lang="es-ES" sz="2400" dirty="0" err="1">
                <a:solidFill>
                  <a:schemeClr val="tx1"/>
                </a:solidFill>
              </a:rPr>
              <a:t>cohesion</a:t>
            </a:r>
            <a:r>
              <a:rPr lang="es-ES" sz="2400" dirty="0">
                <a:solidFill>
                  <a:schemeClr val="tx1"/>
                </a:solidFill>
              </a:rPr>
              <a:t> and </a:t>
            </a:r>
            <a:r>
              <a:rPr lang="es-ES" sz="2400" dirty="0" err="1">
                <a:solidFill>
                  <a:schemeClr val="tx1"/>
                </a:solidFill>
              </a:rPr>
              <a:t>the</a:t>
            </a:r>
            <a:r>
              <a:rPr lang="es-ES" sz="2400" dirty="0">
                <a:solidFill>
                  <a:schemeClr val="tx1"/>
                </a:solidFill>
              </a:rPr>
              <a:t> </a:t>
            </a:r>
            <a:r>
              <a:rPr lang="es-ES" sz="2400" dirty="0" err="1">
                <a:solidFill>
                  <a:schemeClr val="tx1"/>
                </a:solidFill>
              </a:rPr>
              <a:t>management</a:t>
            </a:r>
            <a:r>
              <a:rPr lang="es-ES" sz="2400" dirty="0">
                <a:solidFill>
                  <a:schemeClr val="tx1"/>
                </a:solidFill>
              </a:rPr>
              <a:t> </a:t>
            </a:r>
            <a:r>
              <a:rPr lang="es-ES" sz="2400" dirty="0" err="1">
                <a:solidFill>
                  <a:schemeClr val="tx1"/>
                </a:solidFill>
              </a:rPr>
              <a:t>of</a:t>
            </a:r>
            <a:r>
              <a:rPr lang="es-ES" sz="2400" dirty="0">
                <a:solidFill>
                  <a:schemeClr val="tx1"/>
                </a:solidFill>
              </a:rPr>
              <a:t> cultural </a:t>
            </a:r>
            <a:r>
              <a:rPr lang="es-ES" sz="2400" dirty="0" err="1">
                <a:solidFill>
                  <a:schemeClr val="tx1"/>
                </a:solidFill>
              </a:rPr>
              <a:t>diversity</a:t>
            </a:r>
            <a:r>
              <a:rPr lang="es-ES" sz="2400" dirty="0">
                <a:solidFill>
                  <a:schemeClr val="tx1"/>
                </a:solidFill>
              </a:rPr>
              <a:t>.</a:t>
            </a:r>
          </a:p>
          <a:p>
            <a:pPr marL="285750" lvl="0" indent="-285750" algn="just">
              <a:buFont typeface="Wingdings" panose="05000000000000000000" pitchFamily="2" charset="2"/>
              <a:buChar char="ü"/>
            </a:pPr>
            <a:r>
              <a:rPr lang="es-ES" sz="2400" dirty="0" err="1">
                <a:solidFill>
                  <a:schemeClr val="tx1"/>
                </a:solidFill>
              </a:rPr>
              <a:t>It</a:t>
            </a:r>
            <a:r>
              <a:rPr lang="es-ES" sz="2400" dirty="0">
                <a:solidFill>
                  <a:schemeClr val="tx1"/>
                </a:solidFill>
              </a:rPr>
              <a:t> </a:t>
            </a:r>
            <a:r>
              <a:rPr lang="es-ES" sz="2400" dirty="0" err="1">
                <a:solidFill>
                  <a:schemeClr val="tx1"/>
                </a:solidFill>
              </a:rPr>
              <a:t>brings</a:t>
            </a:r>
            <a:r>
              <a:rPr lang="es-ES" sz="2400" dirty="0">
                <a:solidFill>
                  <a:schemeClr val="tx1"/>
                </a:solidFill>
              </a:rPr>
              <a:t> new </a:t>
            </a:r>
            <a:r>
              <a:rPr lang="es-ES" sz="2400" dirty="0" err="1">
                <a:solidFill>
                  <a:schemeClr val="tx1"/>
                </a:solidFill>
              </a:rPr>
              <a:t>opportunities</a:t>
            </a:r>
            <a:r>
              <a:rPr lang="es-ES" sz="2400" dirty="0">
                <a:solidFill>
                  <a:schemeClr val="tx1"/>
                </a:solidFill>
              </a:rPr>
              <a:t> (</a:t>
            </a:r>
            <a:r>
              <a:rPr lang="es-ES" sz="2400" dirty="0" err="1">
                <a:solidFill>
                  <a:schemeClr val="tx1"/>
                </a:solidFill>
              </a:rPr>
              <a:t>sometimes</a:t>
            </a:r>
            <a:r>
              <a:rPr lang="es-ES" sz="2400" dirty="0">
                <a:solidFill>
                  <a:schemeClr val="tx1"/>
                </a:solidFill>
              </a:rPr>
              <a:t> </a:t>
            </a:r>
            <a:r>
              <a:rPr lang="es-ES" sz="2400" dirty="0" err="1">
                <a:solidFill>
                  <a:schemeClr val="tx1"/>
                </a:solidFill>
              </a:rPr>
              <a:t>remote</a:t>
            </a:r>
            <a:r>
              <a:rPr lang="es-ES" sz="2400" dirty="0">
                <a:solidFill>
                  <a:schemeClr val="tx1"/>
                </a:solidFill>
              </a:rPr>
              <a:t> and improbable) </a:t>
            </a:r>
            <a:r>
              <a:rPr lang="es-ES" sz="2400" dirty="0" err="1">
                <a:solidFill>
                  <a:schemeClr val="tx1"/>
                </a:solidFill>
              </a:rPr>
              <a:t>for</a:t>
            </a:r>
            <a:r>
              <a:rPr lang="es-ES" sz="2400" dirty="0">
                <a:solidFill>
                  <a:schemeClr val="tx1"/>
                </a:solidFill>
              </a:rPr>
              <a:t> </a:t>
            </a:r>
            <a:r>
              <a:rPr lang="es-ES" sz="2400" dirty="0" err="1">
                <a:solidFill>
                  <a:schemeClr val="tx1"/>
                </a:solidFill>
              </a:rPr>
              <a:t>people</a:t>
            </a:r>
            <a:r>
              <a:rPr lang="es-ES" sz="2400" dirty="0">
                <a:solidFill>
                  <a:schemeClr val="tx1"/>
                </a:solidFill>
              </a:rPr>
              <a:t> living in </a:t>
            </a:r>
            <a:r>
              <a:rPr lang="es-ES" sz="2400" dirty="0" err="1">
                <a:solidFill>
                  <a:schemeClr val="tx1"/>
                </a:solidFill>
              </a:rPr>
              <a:t>the</a:t>
            </a:r>
            <a:r>
              <a:rPr lang="es-ES" sz="2400" dirty="0">
                <a:solidFill>
                  <a:schemeClr val="tx1"/>
                </a:solidFill>
              </a:rPr>
              <a:t> </a:t>
            </a:r>
            <a:r>
              <a:rPr lang="es-ES" sz="2400" dirty="0" err="1">
                <a:solidFill>
                  <a:schemeClr val="tx1"/>
                </a:solidFill>
              </a:rPr>
              <a:t>villages</a:t>
            </a:r>
            <a:r>
              <a:rPr lang="es-ES" sz="2400" dirty="0">
                <a:solidFill>
                  <a:schemeClr val="tx1"/>
                </a:solidFill>
              </a:rPr>
              <a:t> and </a:t>
            </a:r>
            <a:r>
              <a:rPr lang="es-ES" sz="2400" dirty="0" err="1">
                <a:solidFill>
                  <a:schemeClr val="tx1"/>
                </a:solidFill>
              </a:rPr>
              <a:t>for</a:t>
            </a:r>
            <a:r>
              <a:rPr lang="es-ES" sz="2400" dirty="0">
                <a:solidFill>
                  <a:schemeClr val="tx1"/>
                </a:solidFill>
              </a:rPr>
              <a:t> </a:t>
            </a:r>
            <a:r>
              <a:rPr lang="es-ES" sz="2400" dirty="0" err="1">
                <a:solidFill>
                  <a:schemeClr val="tx1"/>
                </a:solidFill>
              </a:rPr>
              <a:t>refugees</a:t>
            </a:r>
            <a:r>
              <a:rPr lang="es-ES" sz="2400" dirty="0">
                <a:solidFill>
                  <a:schemeClr val="tx1"/>
                </a:solidFill>
              </a:rPr>
              <a:t> and </a:t>
            </a:r>
            <a:r>
              <a:rPr lang="es-ES" sz="2400" dirty="0" err="1">
                <a:solidFill>
                  <a:schemeClr val="tx1"/>
                </a:solidFill>
              </a:rPr>
              <a:t>migrants</a:t>
            </a:r>
            <a:r>
              <a:rPr lang="es-ES" sz="2400" dirty="0">
                <a:solidFill>
                  <a:schemeClr val="tx1"/>
                </a:solidFill>
              </a:rPr>
              <a:t> </a:t>
            </a:r>
            <a:r>
              <a:rPr lang="es-ES" sz="2400" dirty="0" err="1">
                <a:solidFill>
                  <a:schemeClr val="tx1"/>
                </a:solidFill>
              </a:rPr>
              <a:t>arriving</a:t>
            </a:r>
            <a:r>
              <a:rPr lang="es-ES" sz="2400" dirty="0">
                <a:solidFill>
                  <a:schemeClr val="tx1"/>
                </a:solidFill>
              </a:rPr>
              <a:t>. </a:t>
            </a:r>
          </a:p>
          <a:p>
            <a:pPr marL="285750" lvl="0" indent="-285750" algn="just">
              <a:buFont typeface="Wingdings" panose="05000000000000000000" pitchFamily="2" charset="2"/>
              <a:buChar char="ü"/>
            </a:pPr>
            <a:r>
              <a:rPr lang="es-ES" sz="2400" dirty="0">
                <a:solidFill>
                  <a:schemeClr val="tx1"/>
                </a:solidFill>
              </a:rPr>
              <a:t>New </a:t>
            </a:r>
            <a:r>
              <a:rPr lang="es-ES" sz="2400" dirty="0" err="1">
                <a:solidFill>
                  <a:schemeClr val="tx1"/>
                </a:solidFill>
              </a:rPr>
              <a:t>processes</a:t>
            </a:r>
            <a:r>
              <a:rPr lang="es-ES" sz="2400" dirty="0">
                <a:solidFill>
                  <a:schemeClr val="tx1"/>
                </a:solidFill>
              </a:rPr>
              <a:t> in </a:t>
            </a:r>
            <a:r>
              <a:rPr lang="es-ES" sz="2400" dirty="0" err="1">
                <a:solidFill>
                  <a:schemeClr val="tx1"/>
                </a:solidFill>
              </a:rPr>
              <a:t>the</a:t>
            </a:r>
            <a:r>
              <a:rPr lang="es-ES" sz="2400" dirty="0">
                <a:solidFill>
                  <a:schemeClr val="tx1"/>
                </a:solidFill>
              </a:rPr>
              <a:t> </a:t>
            </a:r>
            <a:r>
              <a:rPr lang="es-ES" sz="2400" dirty="0" err="1">
                <a:solidFill>
                  <a:schemeClr val="tx1"/>
                </a:solidFill>
              </a:rPr>
              <a:t>narrative</a:t>
            </a:r>
            <a:r>
              <a:rPr lang="es-ES" sz="2400" dirty="0">
                <a:solidFill>
                  <a:schemeClr val="tx1"/>
                </a:solidFill>
              </a:rPr>
              <a:t> and in </a:t>
            </a:r>
            <a:r>
              <a:rPr lang="es-ES" sz="2400" dirty="0" err="1">
                <a:solidFill>
                  <a:schemeClr val="tx1"/>
                </a:solidFill>
              </a:rPr>
              <a:t>the</a:t>
            </a:r>
            <a:r>
              <a:rPr lang="es-ES" sz="2400" dirty="0">
                <a:solidFill>
                  <a:schemeClr val="tx1"/>
                </a:solidFill>
              </a:rPr>
              <a:t> </a:t>
            </a:r>
            <a:r>
              <a:rPr lang="es-ES" sz="2400" dirty="0" err="1">
                <a:solidFill>
                  <a:schemeClr val="tx1"/>
                </a:solidFill>
              </a:rPr>
              <a:t>ideological</a:t>
            </a:r>
            <a:r>
              <a:rPr lang="es-ES" sz="2400" dirty="0">
                <a:solidFill>
                  <a:schemeClr val="tx1"/>
                </a:solidFill>
              </a:rPr>
              <a:t> </a:t>
            </a:r>
            <a:r>
              <a:rPr lang="es-ES" sz="2400" dirty="0" err="1">
                <a:solidFill>
                  <a:schemeClr val="tx1"/>
                </a:solidFill>
              </a:rPr>
              <a:t>imaginary</a:t>
            </a:r>
            <a:r>
              <a:rPr lang="es-ES" sz="2400" dirty="0">
                <a:solidFill>
                  <a:schemeClr val="tx1"/>
                </a:solidFill>
              </a:rPr>
              <a:t>: </a:t>
            </a:r>
            <a:r>
              <a:rPr lang="es-ES" sz="2400" dirty="0" err="1">
                <a:solidFill>
                  <a:schemeClr val="tx1"/>
                </a:solidFill>
              </a:rPr>
              <a:t>it</a:t>
            </a:r>
            <a:r>
              <a:rPr lang="es-ES" sz="2400" dirty="0">
                <a:solidFill>
                  <a:schemeClr val="tx1"/>
                </a:solidFill>
              </a:rPr>
              <a:t> </a:t>
            </a:r>
            <a:r>
              <a:rPr lang="es-ES" sz="2400" dirty="0" err="1">
                <a:solidFill>
                  <a:schemeClr val="tx1"/>
                </a:solidFill>
              </a:rPr>
              <a:t>questions</a:t>
            </a:r>
            <a:r>
              <a:rPr lang="es-ES" sz="2400" dirty="0">
                <a:solidFill>
                  <a:schemeClr val="tx1"/>
                </a:solidFill>
              </a:rPr>
              <a:t> </a:t>
            </a:r>
            <a:r>
              <a:rPr lang="es-ES" sz="2400" dirty="0" err="1">
                <a:solidFill>
                  <a:schemeClr val="tx1"/>
                </a:solidFill>
              </a:rPr>
              <a:t>who</a:t>
            </a:r>
            <a:r>
              <a:rPr lang="es-ES" sz="2400" dirty="0">
                <a:solidFill>
                  <a:schemeClr val="tx1"/>
                </a:solidFill>
              </a:rPr>
              <a:t> and </a:t>
            </a:r>
            <a:r>
              <a:rPr lang="es-ES" sz="2400" dirty="0" err="1">
                <a:solidFill>
                  <a:schemeClr val="tx1"/>
                </a:solidFill>
              </a:rPr>
              <a:t>how</a:t>
            </a:r>
            <a:r>
              <a:rPr lang="es-ES" sz="2400" dirty="0">
                <a:solidFill>
                  <a:schemeClr val="tx1"/>
                </a:solidFill>
              </a:rPr>
              <a:t> </a:t>
            </a:r>
            <a:r>
              <a:rPr lang="es-ES" sz="2400" dirty="0" err="1">
                <a:solidFill>
                  <a:schemeClr val="tx1"/>
                </a:solidFill>
              </a:rPr>
              <a:t>the</a:t>
            </a:r>
            <a:r>
              <a:rPr lang="es-ES" sz="2400" dirty="0">
                <a:solidFill>
                  <a:schemeClr val="tx1"/>
                </a:solidFill>
              </a:rPr>
              <a:t> </a:t>
            </a:r>
            <a:r>
              <a:rPr lang="es-ES" sz="2400" dirty="0" err="1">
                <a:solidFill>
                  <a:schemeClr val="tx1"/>
                </a:solidFill>
              </a:rPr>
              <a:t>narrative</a:t>
            </a:r>
            <a:r>
              <a:rPr lang="es-ES" sz="2400" dirty="0">
                <a:solidFill>
                  <a:schemeClr val="tx1"/>
                </a:solidFill>
              </a:rPr>
              <a:t> </a:t>
            </a:r>
            <a:r>
              <a:rPr lang="es-ES" sz="2400" dirty="0" err="1">
                <a:solidFill>
                  <a:schemeClr val="tx1"/>
                </a:solidFill>
              </a:rPr>
              <a:t>about</a:t>
            </a:r>
            <a:r>
              <a:rPr lang="es-ES" sz="2400" dirty="0">
                <a:solidFill>
                  <a:schemeClr val="tx1"/>
                </a:solidFill>
              </a:rPr>
              <a:t> </a:t>
            </a:r>
            <a:r>
              <a:rPr lang="es-ES" sz="2400" dirty="0" err="1">
                <a:solidFill>
                  <a:schemeClr val="tx1"/>
                </a:solidFill>
              </a:rPr>
              <a:t>the</a:t>
            </a:r>
            <a:r>
              <a:rPr lang="es-ES" sz="2400" dirty="0">
                <a:solidFill>
                  <a:schemeClr val="tx1"/>
                </a:solidFill>
              </a:rPr>
              <a:t> rural and </a:t>
            </a:r>
            <a:r>
              <a:rPr lang="es-ES" sz="2400" dirty="0" err="1">
                <a:solidFill>
                  <a:schemeClr val="tx1"/>
                </a:solidFill>
              </a:rPr>
              <a:t>about</a:t>
            </a:r>
            <a:r>
              <a:rPr lang="es-ES" sz="2400" dirty="0">
                <a:solidFill>
                  <a:schemeClr val="tx1"/>
                </a:solidFill>
              </a:rPr>
              <a:t> </a:t>
            </a:r>
            <a:r>
              <a:rPr lang="es-ES" sz="2400" dirty="0" err="1">
                <a:solidFill>
                  <a:schemeClr val="tx1"/>
                </a:solidFill>
              </a:rPr>
              <a:t>migrants</a:t>
            </a:r>
            <a:r>
              <a:rPr lang="es-ES" sz="2400" dirty="0">
                <a:solidFill>
                  <a:schemeClr val="tx1"/>
                </a:solidFill>
              </a:rPr>
              <a:t> and </a:t>
            </a:r>
            <a:r>
              <a:rPr lang="es-ES" sz="2400" dirty="0" err="1">
                <a:solidFill>
                  <a:schemeClr val="tx1"/>
                </a:solidFill>
              </a:rPr>
              <a:t>refugees</a:t>
            </a:r>
            <a:r>
              <a:rPr lang="es-ES" sz="2400" dirty="0">
                <a:solidFill>
                  <a:schemeClr val="tx1"/>
                </a:solidFill>
              </a:rPr>
              <a:t> </a:t>
            </a:r>
            <a:r>
              <a:rPr lang="es-ES" sz="2400" dirty="0" err="1">
                <a:solidFill>
                  <a:schemeClr val="tx1"/>
                </a:solidFill>
              </a:rPr>
              <a:t>is</a:t>
            </a:r>
            <a:r>
              <a:rPr lang="es-ES" sz="2400" dirty="0">
                <a:solidFill>
                  <a:schemeClr val="tx1"/>
                </a:solidFill>
              </a:rPr>
              <a:t> </a:t>
            </a:r>
            <a:r>
              <a:rPr lang="es-ES" sz="2400" dirty="0" err="1">
                <a:solidFill>
                  <a:schemeClr val="tx1"/>
                </a:solidFill>
              </a:rPr>
              <a:t>articulated</a:t>
            </a:r>
            <a:r>
              <a:rPr lang="es-ES" sz="2400" dirty="0">
                <a:solidFill>
                  <a:schemeClr val="tx1"/>
                </a:solidFill>
              </a:rPr>
              <a:t>. </a:t>
            </a:r>
            <a:r>
              <a:rPr lang="es-ES" sz="2400" dirty="0" err="1">
                <a:solidFill>
                  <a:schemeClr val="tx1"/>
                </a:solidFill>
              </a:rPr>
              <a:t>This</a:t>
            </a:r>
            <a:r>
              <a:rPr lang="es-ES" sz="2400" dirty="0">
                <a:solidFill>
                  <a:schemeClr val="tx1"/>
                </a:solidFill>
              </a:rPr>
              <a:t> </a:t>
            </a:r>
            <a:r>
              <a:rPr lang="es-ES" sz="2400" dirty="0" err="1">
                <a:solidFill>
                  <a:schemeClr val="tx1"/>
                </a:solidFill>
              </a:rPr>
              <a:t>questioning</a:t>
            </a:r>
            <a:r>
              <a:rPr lang="es-ES" sz="2400" dirty="0">
                <a:solidFill>
                  <a:schemeClr val="tx1"/>
                </a:solidFill>
              </a:rPr>
              <a:t> leads </a:t>
            </a:r>
            <a:r>
              <a:rPr lang="es-ES" sz="2400" dirty="0" err="1">
                <a:solidFill>
                  <a:schemeClr val="tx1"/>
                </a:solidFill>
              </a:rPr>
              <a:t>to</a:t>
            </a:r>
            <a:r>
              <a:rPr lang="es-ES" sz="2400" dirty="0">
                <a:solidFill>
                  <a:schemeClr val="tx1"/>
                </a:solidFill>
              </a:rPr>
              <a:t> </a:t>
            </a:r>
            <a:r>
              <a:rPr lang="es-ES" sz="2400" dirty="0" err="1">
                <a:solidFill>
                  <a:schemeClr val="tx1"/>
                </a:solidFill>
              </a:rPr>
              <a:t>productive</a:t>
            </a:r>
            <a:r>
              <a:rPr lang="es-ES" sz="2400" dirty="0">
                <a:solidFill>
                  <a:schemeClr val="tx1"/>
                </a:solidFill>
              </a:rPr>
              <a:t> </a:t>
            </a:r>
            <a:r>
              <a:rPr lang="es-ES" sz="2400" dirty="0" err="1">
                <a:solidFill>
                  <a:schemeClr val="tx1"/>
                </a:solidFill>
              </a:rPr>
              <a:t>conflicts</a:t>
            </a:r>
            <a:r>
              <a:rPr lang="es-ES" sz="2400" dirty="0">
                <a:solidFill>
                  <a:schemeClr val="tx1"/>
                </a:solidFill>
              </a:rPr>
              <a:t>. </a:t>
            </a:r>
          </a:p>
          <a:p>
            <a:pPr algn="just"/>
            <a:r>
              <a:rPr lang="en-US" sz="2400" dirty="0">
                <a:solidFill>
                  <a:schemeClr val="tx1"/>
                </a:solidFill>
                <a:latin typeface="EC Square Sans Pro" panose="020B0506040000020004" pitchFamily="34" charset="0"/>
                <a:ea typeface="+mn-ea"/>
              </a:rPr>
              <a:t> </a:t>
            </a:r>
            <a:endParaRPr lang="it-IT" sz="2400" dirty="0">
              <a:solidFill>
                <a:schemeClr val="tx1"/>
              </a:solidFill>
              <a:latin typeface="EC Square Sans Pro" panose="020B0506040000020004" pitchFamily="34" charset="0"/>
              <a:ea typeface="+mn-ea"/>
            </a:endParaRPr>
          </a:p>
        </p:txBody>
      </p:sp>
      <p:sp>
        <p:nvSpPr>
          <p:cNvPr id="9" name="Rectangle 24">
            <a:extLst>
              <a:ext uri="{FF2B5EF4-FFF2-40B4-BE49-F238E27FC236}">
                <a16:creationId xmlns:a16="http://schemas.microsoft.com/office/drawing/2014/main" id="{A24C9366-0E26-5A4A-9B95-8D8906E7DE28}"/>
              </a:ext>
            </a:extLst>
          </p:cNvPr>
          <p:cNvSpPr txBox="1">
            <a:spLocks noChangeArrowheads="1"/>
          </p:cNvSpPr>
          <p:nvPr/>
        </p:nvSpPr>
        <p:spPr>
          <a:xfrm>
            <a:off x="220717" y="1237861"/>
            <a:ext cx="6622996" cy="52562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rPr>
              <a:t>Main positive impacts, so far:</a:t>
            </a:r>
            <a:endParaRPr kumimoji="0" lang="en-GB" sz="3200" b="1" i="0" u="none" strike="noStrike" kern="1200" cap="none" spc="0" normalizeH="0" baseline="0" noProof="0" dirty="0">
              <a:ln>
                <a:noFill/>
              </a:ln>
              <a:solidFill>
                <a:srgbClr val="485F43"/>
              </a:solidFill>
              <a:effectLst/>
              <a:uLnTx/>
              <a:uFillTx/>
              <a:latin typeface="EC Square Sans Pro" panose="020B0506040000020004" pitchFamily="34" charset="0"/>
              <a:ea typeface="+mn-ea"/>
              <a:cs typeface="Circular Std Black Italic" panose="020B0A04020101010102" pitchFamily="34" charset="0"/>
            </a:endParaRPr>
          </a:p>
        </p:txBody>
      </p:sp>
      <p:sp>
        <p:nvSpPr>
          <p:cNvPr id="7" name="Rectangle 23">
            <a:extLst>
              <a:ext uri="{FF2B5EF4-FFF2-40B4-BE49-F238E27FC236}">
                <a16:creationId xmlns:a16="http://schemas.microsoft.com/office/drawing/2014/main" id="{0204A6AF-F655-4718-8462-190F99A1C21A}"/>
              </a:ext>
            </a:extLst>
          </p:cNvPr>
          <p:cNvSpPr>
            <a:spLocks noGrp="1" noChangeArrowheads="1"/>
          </p:cNvSpPr>
          <p:nvPr>
            <p:ph type="ctrTitle"/>
          </p:nvPr>
        </p:nvSpPr>
        <p:spPr>
          <a:xfrm>
            <a:off x="220717" y="205273"/>
            <a:ext cx="7994596" cy="861528"/>
          </a:xfrm>
        </p:spPr>
        <p:txBody>
          <a:bodyPr>
            <a:normAutofit/>
          </a:bodyPr>
          <a:lstStyle/>
          <a:p>
            <a:pPr algn="l" eaLnBrk="1" hangingPunct="1"/>
            <a:r>
              <a:rPr lang="en-GB" sz="4500" dirty="0">
                <a:latin typeface="EC Square Sans Pro" panose="020B0506040000020004" pitchFamily="34" charset="0"/>
                <a:cs typeface="Circular Std Black Italic" panose="020B0A04020101010102" pitchFamily="34" charset="0"/>
              </a:rPr>
              <a:t>Share / SIRA project:</a:t>
            </a:r>
          </a:p>
        </p:txBody>
      </p:sp>
    </p:spTree>
    <p:extLst>
      <p:ext uri="{BB962C8B-B14F-4D97-AF65-F5344CB8AC3E}">
        <p14:creationId xmlns:p14="http://schemas.microsoft.com/office/powerpoint/2010/main" val="2572213171"/>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theme/theme1.xml><?xml version="1.0" encoding="utf-8"?>
<a:theme xmlns:a="http://schemas.openxmlformats.org/drawingml/2006/main" name="1_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1612</TotalTime>
  <Words>1275</Words>
  <Application>Microsoft Office PowerPoint</Application>
  <PresentationFormat>Widescreen</PresentationFormat>
  <Paragraphs>207</Paragraphs>
  <Slides>35</Slides>
  <Notes>23</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35</vt:i4>
      </vt:variant>
    </vt:vector>
  </HeadingPairs>
  <TitlesOfParts>
    <vt:vector size="47" baseType="lpstr">
      <vt:lpstr>Arial</vt:lpstr>
      <vt:lpstr>Calibri</vt:lpstr>
      <vt:lpstr>Calibri Light</vt:lpstr>
      <vt:lpstr>Circular Std Black Italic</vt:lpstr>
      <vt:lpstr>EC Square Sans Pro</vt:lpstr>
      <vt:lpstr>Noto Sans Symbols</vt:lpstr>
      <vt:lpstr>Open Sans</vt:lpstr>
      <vt:lpstr>Wingdings</vt:lpstr>
      <vt:lpstr>1_Office Theme</vt:lpstr>
      <vt:lpstr>2_Office Theme</vt:lpstr>
      <vt:lpstr>Office Theme</vt:lpstr>
      <vt:lpstr>3_Office Theme</vt:lpstr>
      <vt:lpstr>PowerPoint Presentation</vt:lpstr>
      <vt:lpstr>Welcome and introduction</vt:lpstr>
      <vt:lpstr>SHARE project</vt:lpstr>
      <vt:lpstr>PowerPoint Presentation</vt:lpstr>
      <vt:lpstr>Share / SIRA project:</vt:lpstr>
      <vt:lpstr>Share / SIRA project:</vt:lpstr>
      <vt:lpstr>Share / SIRA project:</vt:lpstr>
      <vt:lpstr>Share / SIRA project:</vt:lpstr>
      <vt:lpstr>Share / SIRA project:</vt:lpstr>
      <vt:lpstr>Share / SIRA project:</vt:lpstr>
      <vt:lpstr>Share / SIRA project:</vt:lpstr>
      <vt:lpstr>Thank you</vt:lpstr>
      <vt:lpstr>Tackling medical Deserts in rural Areas</vt:lpstr>
      <vt:lpstr>What is AIM</vt:lpstr>
      <vt:lpstr>Why are we here? </vt:lpstr>
      <vt:lpstr>PowerPoint Presentation</vt:lpstr>
      <vt:lpstr>PowerPoint Presentation</vt:lpstr>
      <vt:lpstr>PowerPoint Presentation</vt:lpstr>
      <vt:lpstr>PowerPoint Presentation</vt:lpstr>
      <vt:lpstr>Thank you</vt:lpstr>
      <vt:lpstr>Healthacross initiative</vt:lpstr>
      <vt:lpstr>Lower Austria</vt:lpstr>
      <vt:lpstr>Health Agency of Lower Austria</vt:lpstr>
      <vt:lpstr>PowerPoint Presentation</vt:lpstr>
      <vt:lpstr>PowerPoint Presentation</vt:lpstr>
      <vt:lpstr>PowerPoint Presentation</vt:lpstr>
      <vt:lpstr>PowerPoint Presentation</vt:lpstr>
      <vt:lpstr>PowerPoint Presentation</vt:lpstr>
      <vt:lpstr>Time for your voices</vt:lpstr>
      <vt:lpstr>How can we contribute to the Rural Pact?</vt:lpstr>
      <vt:lpstr>Conversations in small groups</vt:lpstr>
      <vt:lpstr>Template</vt:lpstr>
      <vt:lpstr>Don’t forget to submit a commitment!</vt:lpstr>
      <vt:lpstr>PowerPoint Presentation</vt:lpstr>
      <vt:lpstr>“Harvesting” from our conversations  Go to:  SLI.DO #ORCHARD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Valentina Corvi</dc:creator>
  <cp:lastModifiedBy>Anna</cp:lastModifiedBy>
  <cp:revision>84</cp:revision>
  <dcterms:created xsi:type="dcterms:W3CDTF">2016-11-14T13:56:45Z</dcterms:created>
  <dcterms:modified xsi:type="dcterms:W3CDTF">2022-06-14T18:39:46Z</dcterms:modified>
</cp:coreProperties>
</file>