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47"/>
  </p:notesMasterIdLst>
  <p:sldIdLst>
    <p:sldId id="317" r:id="rId4"/>
    <p:sldId id="26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18" r:id="rId4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5F43"/>
    <a:srgbClr val="E0255A"/>
    <a:srgbClr val="68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53"/>
    <p:restoredTop sz="94694"/>
  </p:normalViewPr>
  <p:slideViewPr>
    <p:cSldViewPr snapToGrid="0">
      <p:cViewPr varScale="1">
        <p:scale>
          <a:sx n="65" d="100"/>
          <a:sy n="65" d="100"/>
        </p:scale>
        <p:origin x="372" y="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188E95-1229-4AB4-BBCC-5A376B19B977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E545517C-A635-4C26-9E0E-2CEBC2998D4D}">
      <dgm:prSet custT="1"/>
      <dgm:spPr/>
      <dgm:t>
        <a:bodyPr/>
        <a:lstStyle/>
        <a:p>
          <a:r>
            <a:rPr lang="en-GB" sz="1800" dirty="0">
              <a:latin typeface="EC Square Sans Pro" panose="020B0506040000020004"/>
            </a:rPr>
            <a:t>Multi-method</a:t>
          </a:r>
          <a:endParaRPr lang="es-ES" sz="1800" dirty="0">
            <a:latin typeface="EC Square Sans Pro" panose="020B0506040000020004"/>
          </a:endParaRPr>
        </a:p>
      </dgm:t>
    </dgm:pt>
    <dgm:pt modelId="{341AB00D-310C-474F-9589-19BAD558EBB0}" type="parTrans" cxnId="{35AE086E-3809-4DB7-ACF2-4A58F536ABFD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7A3C62EC-035D-4118-8B91-C71BBAC593A4}" type="sibTrans" cxnId="{35AE086E-3809-4DB7-ACF2-4A58F536ABFD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207E7115-F0A9-4BA1-B26F-31E288AF3E97}">
      <dgm:prSet custT="1"/>
      <dgm:spPr/>
      <dgm:t>
        <a:bodyPr lIns="0" rIns="0"/>
        <a:lstStyle/>
        <a:p>
          <a:r>
            <a:rPr lang="en-GB" sz="1200" dirty="0" smtClean="0">
              <a:latin typeface="EC Square Sans Pro" panose="020B0506040000020004"/>
            </a:rPr>
            <a:t>Trans-disciplinary </a:t>
          </a:r>
          <a:endParaRPr lang="es-ES" sz="1200" dirty="0">
            <a:latin typeface="EC Square Sans Pro" panose="020B0506040000020004"/>
          </a:endParaRPr>
        </a:p>
      </dgm:t>
    </dgm:pt>
    <dgm:pt modelId="{8729E0BE-132E-41F2-A19F-366D2AF0B050}" type="parTrans" cxnId="{CA7355FA-A199-4132-BBE3-18AC8246881A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61D4702F-52B5-48AC-8C25-27707B97E3FD}" type="sibTrans" cxnId="{CA7355FA-A199-4132-BBE3-18AC8246881A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E6549FA3-C94C-4885-9B82-E06258005BD3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Statistics</a:t>
          </a:r>
          <a:endParaRPr lang="es-ES" sz="1200" dirty="0">
            <a:latin typeface="EC Square Sans Pro" panose="020B0506040000020004"/>
          </a:endParaRPr>
        </a:p>
      </dgm:t>
    </dgm:pt>
    <dgm:pt modelId="{927E0975-9670-4652-9516-BD19C51F2B33}" type="parTrans" cxnId="{5F0F2944-8A17-455F-88F3-CC10A4C16EE6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EFB12B5E-EF13-419D-A8DE-E455A9E8C3C9}" type="sibTrans" cxnId="{5F0F2944-8A17-455F-88F3-CC10A4C16EE6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97624E03-D2CE-42D5-8BCC-A4C2A3A10874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Food system mapping</a:t>
          </a:r>
          <a:endParaRPr lang="es-ES" sz="1200" dirty="0">
            <a:latin typeface="EC Square Sans Pro" panose="020B0506040000020004"/>
          </a:endParaRPr>
        </a:p>
      </dgm:t>
    </dgm:pt>
    <dgm:pt modelId="{2A83C24F-69E9-46AB-9604-1B64D5245CAA}" type="parTrans" cxnId="{44730169-1677-4778-928A-188BD51BCB60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660BBE89-2F06-47F6-8CEE-80A925BCA43A}" type="sibTrans" cxnId="{44730169-1677-4778-928A-188BD51BCB60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B633EC5A-AEDC-4456-A24B-4E9DCA119316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Interviews </a:t>
          </a:r>
          <a:endParaRPr lang="es-ES" sz="1200" dirty="0">
            <a:latin typeface="EC Square Sans Pro" panose="020B0506040000020004"/>
          </a:endParaRPr>
        </a:p>
      </dgm:t>
    </dgm:pt>
    <dgm:pt modelId="{6F02DDE7-E5CB-48DC-8AFC-E81582341702}" type="parTrans" cxnId="{396D9091-A69E-48C9-8CF6-0D6439475C90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3CE9F2A7-9B0A-4C18-A4C3-CE66EEC7D40B}" type="sibTrans" cxnId="{396D9091-A69E-48C9-8CF6-0D6439475C90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CEA0FB99-96CE-4363-9E5E-D4BF25E960F9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Focus groups</a:t>
          </a:r>
          <a:endParaRPr lang="es-ES" sz="1200" dirty="0">
            <a:latin typeface="EC Square Sans Pro" panose="020B0506040000020004"/>
          </a:endParaRPr>
        </a:p>
      </dgm:t>
    </dgm:pt>
    <dgm:pt modelId="{C3A7E8A2-FF0F-4838-AC50-6A707A4027BE}" type="parTrans" cxnId="{4746F0FD-CCAC-42F5-8478-86DC9F5FF0D1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B1F3984B-260C-4DA1-82D2-BCCB364954CC}" type="sibTrans" cxnId="{4746F0FD-CCAC-42F5-8478-86DC9F5FF0D1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F03AABF7-D73C-460A-BB23-26685B12B035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Participatory foresight analysis </a:t>
          </a:r>
          <a:endParaRPr lang="es-ES" sz="1200" dirty="0">
            <a:latin typeface="EC Square Sans Pro" panose="020B0506040000020004"/>
          </a:endParaRPr>
        </a:p>
      </dgm:t>
    </dgm:pt>
    <dgm:pt modelId="{4E40BD61-89EA-4DEA-828F-20DEF735FD24}" type="parTrans" cxnId="{81BBEBDE-2DF2-4BD7-88A2-C7F2463C5F45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30BB710B-E2BC-484D-954F-EEBDB5760E73}" type="sibTrans" cxnId="{81BBEBDE-2DF2-4BD7-88A2-C7F2463C5F45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C1C96A3F-8D4A-46FF-BE1B-8C1AA5382B1D}">
      <dgm:prSet custT="1"/>
      <dgm:spPr/>
      <dgm:t>
        <a:bodyPr lIns="0" rIns="0"/>
        <a:lstStyle/>
        <a:p>
          <a:r>
            <a:rPr lang="en-GB" sz="1200" dirty="0">
              <a:latin typeface="EC Square Sans Pro" panose="020B0506040000020004"/>
            </a:rPr>
            <a:t>Communities of Practice</a:t>
          </a:r>
          <a:endParaRPr lang="es-ES" sz="1200" dirty="0">
            <a:latin typeface="EC Square Sans Pro" panose="020B0506040000020004"/>
          </a:endParaRPr>
        </a:p>
      </dgm:t>
    </dgm:pt>
    <dgm:pt modelId="{54EBC409-532E-47D3-85E5-828DCD75C011}" type="parTrans" cxnId="{651B8102-9957-49BF-81CD-5670B911CFEA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39BBB835-AD29-46E2-B90D-5404D3F7F1F1}" type="sibTrans" cxnId="{651B8102-9957-49BF-81CD-5670B911CFEA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61DDACB1-ADB5-48BC-97F4-4BEA6D0F5A6D}" type="pres">
      <dgm:prSet presAssocID="{2B188E95-1229-4AB4-BBCC-5A376B19B97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A0776C2-FBE9-4557-AC62-E220BA6A7DF8}" type="pres">
      <dgm:prSet presAssocID="{E545517C-A635-4C26-9E0E-2CEBC2998D4D}" presName="centerShape" presStyleLbl="node0" presStyleIdx="0" presStyleCnt="1"/>
      <dgm:spPr/>
      <dgm:t>
        <a:bodyPr/>
        <a:lstStyle/>
        <a:p>
          <a:endParaRPr lang="es-ES"/>
        </a:p>
      </dgm:t>
    </dgm:pt>
    <dgm:pt modelId="{DC005121-9918-4D0F-B61E-8109FC9294B8}" type="pres">
      <dgm:prSet presAssocID="{2A83C24F-69E9-46AB-9604-1B64D5245CAA}" presName="Name9" presStyleLbl="parChTrans1D2" presStyleIdx="0" presStyleCnt="7"/>
      <dgm:spPr/>
      <dgm:t>
        <a:bodyPr/>
        <a:lstStyle/>
        <a:p>
          <a:endParaRPr lang="es-ES"/>
        </a:p>
      </dgm:t>
    </dgm:pt>
    <dgm:pt modelId="{52375B33-446D-4DF7-AD91-256940FA63E1}" type="pres">
      <dgm:prSet presAssocID="{2A83C24F-69E9-46AB-9604-1B64D5245CAA}" presName="connTx" presStyleLbl="parChTrans1D2" presStyleIdx="0" presStyleCnt="7"/>
      <dgm:spPr/>
      <dgm:t>
        <a:bodyPr/>
        <a:lstStyle/>
        <a:p>
          <a:endParaRPr lang="es-ES"/>
        </a:p>
      </dgm:t>
    </dgm:pt>
    <dgm:pt modelId="{0F3D02FC-04FE-4BF9-8DC0-00E4103B59DA}" type="pres">
      <dgm:prSet presAssocID="{97624E03-D2CE-42D5-8BCC-A4C2A3A10874}" presName="node" presStyleLbl="node1" presStyleIdx="0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F23683-37D8-4110-862C-A4FB0D087155}" type="pres">
      <dgm:prSet presAssocID="{6F02DDE7-E5CB-48DC-8AFC-E81582341702}" presName="Name9" presStyleLbl="parChTrans1D2" presStyleIdx="1" presStyleCnt="7"/>
      <dgm:spPr/>
      <dgm:t>
        <a:bodyPr/>
        <a:lstStyle/>
        <a:p>
          <a:endParaRPr lang="es-ES"/>
        </a:p>
      </dgm:t>
    </dgm:pt>
    <dgm:pt modelId="{DC2C4360-CA14-496C-82F3-6F634574BB31}" type="pres">
      <dgm:prSet presAssocID="{6F02DDE7-E5CB-48DC-8AFC-E81582341702}" presName="connTx" presStyleLbl="parChTrans1D2" presStyleIdx="1" presStyleCnt="7"/>
      <dgm:spPr/>
      <dgm:t>
        <a:bodyPr/>
        <a:lstStyle/>
        <a:p>
          <a:endParaRPr lang="es-ES"/>
        </a:p>
      </dgm:t>
    </dgm:pt>
    <dgm:pt modelId="{D97FAD7A-315D-4E6D-825E-1D0142556E21}" type="pres">
      <dgm:prSet presAssocID="{B633EC5A-AEDC-4456-A24B-4E9DCA119316}" presName="node" presStyleLbl="node1" presStyleIdx="1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79B4315-5B4A-4199-86B7-42100A3D99FB}" type="pres">
      <dgm:prSet presAssocID="{4E40BD61-89EA-4DEA-828F-20DEF735FD24}" presName="Name9" presStyleLbl="parChTrans1D2" presStyleIdx="2" presStyleCnt="7"/>
      <dgm:spPr/>
      <dgm:t>
        <a:bodyPr/>
        <a:lstStyle/>
        <a:p>
          <a:endParaRPr lang="es-ES"/>
        </a:p>
      </dgm:t>
    </dgm:pt>
    <dgm:pt modelId="{B1305BC7-4306-4844-9751-31694302C19B}" type="pres">
      <dgm:prSet presAssocID="{4E40BD61-89EA-4DEA-828F-20DEF735FD24}" presName="connTx" presStyleLbl="parChTrans1D2" presStyleIdx="2" presStyleCnt="7"/>
      <dgm:spPr/>
      <dgm:t>
        <a:bodyPr/>
        <a:lstStyle/>
        <a:p>
          <a:endParaRPr lang="es-ES"/>
        </a:p>
      </dgm:t>
    </dgm:pt>
    <dgm:pt modelId="{2EE033A0-EC1F-42A9-BF2E-5F0627D3E714}" type="pres">
      <dgm:prSet presAssocID="{F03AABF7-D73C-460A-BB23-26685B12B035}" presName="node" presStyleLbl="node1" presStyleIdx="2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2311238-475E-44B0-B09A-31184DDA1CF8}" type="pres">
      <dgm:prSet presAssocID="{927E0975-9670-4652-9516-BD19C51F2B33}" presName="Name9" presStyleLbl="parChTrans1D2" presStyleIdx="3" presStyleCnt="7"/>
      <dgm:spPr/>
      <dgm:t>
        <a:bodyPr/>
        <a:lstStyle/>
        <a:p>
          <a:endParaRPr lang="es-ES"/>
        </a:p>
      </dgm:t>
    </dgm:pt>
    <dgm:pt modelId="{4EF6525F-4B4D-4768-AFD7-8540A4AF3441}" type="pres">
      <dgm:prSet presAssocID="{927E0975-9670-4652-9516-BD19C51F2B33}" presName="connTx" presStyleLbl="parChTrans1D2" presStyleIdx="3" presStyleCnt="7"/>
      <dgm:spPr/>
      <dgm:t>
        <a:bodyPr/>
        <a:lstStyle/>
        <a:p>
          <a:endParaRPr lang="es-ES"/>
        </a:p>
      </dgm:t>
    </dgm:pt>
    <dgm:pt modelId="{D3792A7F-56D0-4A89-9ECA-B048F70FD894}" type="pres">
      <dgm:prSet presAssocID="{E6549FA3-C94C-4885-9B82-E06258005BD3}" presName="node" presStyleLbl="node1" presStyleIdx="3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4687A3F-C2D2-496F-8024-254612D0F8F2}" type="pres">
      <dgm:prSet presAssocID="{8729E0BE-132E-41F2-A19F-366D2AF0B050}" presName="Name9" presStyleLbl="parChTrans1D2" presStyleIdx="4" presStyleCnt="7"/>
      <dgm:spPr/>
      <dgm:t>
        <a:bodyPr/>
        <a:lstStyle/>
        <a:p>
          <a:endParaRPr lang="es-ES"/>
        </a:p>
      </dgm:t>
    </dgm:pt>
    <dgm:pt modelId="{237C2858-8AAB-4E44-AB53-186AD616F118}" type="pres">
      <dgm:prSet presAssocID="{8729E0BE-132E-41F2-A19F-366D2AF0B050}" presName="connTx" presStyleLbl="parChTrans1D2" presStyleIdx="4" presStyleCnt="7"/>
      <dgm:spPr/>
      <dgm:t>
        <a:bodyPr/>
        <a:lstStyle/>
        <a:p>
          <a:endParaRPr lang="es-ES"/>
        </a:p>
      </dgm:t>
    </dgm:pt>
    <dgm:pt modelId="{DF37A844-C402-48BD-A6A8-15A3F2B6CF38}" type="pres">
      <dgm:prSet presAssocID="{207E7115-F0A9-4BA1-B26F-31E288AF3E97}" presName="node" presStyleLbl="node1" presStyleIdx="4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EF78AEE-70FF-4EFA-86A3-4BF5318C4ABA}" type="pres">
      <dgm:prSet presAssocID="{54EBC409-532E-47D3-85E5-828DCD75C011}" presName="Name9" presStyleLbl="parChTrans1D2" presStyleIdx="5" presStyleCnt="7"/>
      <dgm:spPr/>
      <dgm:t>
        <a:bodyPr/>
        <a:lstStyle/>
        <a:p>
          <a:endParaRPr lang="es-ES"/>
        </a:p>
      </dgm:t>
    </dgm:pt>
    <dgm:pt modelId="{03D64861-6670-4583-9DDF-B8F6B69D4A1F}" type="pres">
      <dgm:prSet presAssocID="{54EBC409-532E-47D3-85E5-828DCD75C011}" presName="connTx" presStyleLbl="parChTrans1D2" presStyleIdx="5" presStyleCnt="7"/>
      <dgm:spPr/>
      <dgm:t>
        <a:bodyPr/>
        <a:lstStyle/>
        <a:p>
          <a:endParaRPr lang="es-ES"/>
        </a:p>
      </dgm:t>
    </dgm:pt>
    <dgm:pt modelId="{CC6C7A2A-806E-495C-82E6-F8BAC35601B6}" type="pres">
      <dgm:prSet presAssocID="{C1C96A3F-8D4A-46FF-BE1B-8C1AA5382B1D}" presName="node" presStyleLbl="node1" presStyleIdx="5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70D7C53-7177-434D-B4D9-26E483416FB3}" type="pres">
      <dgm:prSet presAssocID="{C3A7E8A2-FF0F-4838-AC50-6A707A4027BE}" presName="Name9" presStyleLbl="parChTrans1D2" presStyleIdx="6" presStyleCnt="7"/>
      <dgm:spPr/>
      <dgm:t>
        <a:bodyPr/>
        <a:lstStyle/>
        <a:p>
          <a:endParaRPr lang="es-ES"/>
        </a:p>
      </dgm:t>
    </dgm:pt>
    <dgm:pt modelId="{6D810423-E9A5-4A27-9DB7-5C63AA26B354}" type="pres">
      <dgm:prSet presAssocID="{C3A7E8A2-FF0F-4838-AC50-6A707A4027BE}" presName="connTx" presStyleLbl="parChTrans1D2" presStyleIdx="6" presStyleCnt="7"/>
      <dgm:spPr/>
      <dgm:t>
        <a:bodyPr/>
        <a:lstStyle/>
        <a:p>
          <a:endParaRPr lang="es-ES"/>
        </a:p>
      </dgm:t>
    </dgm:pt>
    <dgm:pt modelId="{14D46A29-94B7-4BCA-9940-8F2ABC57989E}" type="pres">
      <dgm:prSet presAssocID="{CEA0FB99-96CE-4363-9E5E-D4BF25E960F9}" presName="node" presStyleLbl="node1" presStyleIdx="6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76426C7-39C9-41B7-B06A-60CFBA28B7B4}" type="presOf" srcId="{54EBC409-532E-47D3-85E5-828DCD75C011}" destId="{03D64861-6670-4583-9DDF-B8F6B69D4A1F}" srcOrd="1" destOrd="0" presId="urn:microsoft.com/office/officeart/2005/8/layout/radial1"/>
    <dgm:cxn modelId="{C289B18E-D5FB-48E0-B68A-43A898F2857A}" type="presOf" srcId="{C1C96A3F-8D4A-46FF-BE1B-8C1AA5382B1D}" destId="{CC6C7A2A-806E-495C-82E6-F8BAC35601B6}" srcOrd="0" destOrd="0" presId="urn:microsoft.com/office/officeart/2005/8/layout/radial1"/>
    <dgm:cxn modelId="{44730169-1677-4778-928A-188BD51BCB60}" srcId="{E545517C-A635-4C26-9E0E-2CEBC2998D4D}" destId="{97624E03-D2CE-42D5-8BCC-A4C2A3A10874}" srcOrd="0" destOrd="0" parTransId="{2A83C24F-69E9-46AB-9604-1B64D5245CAA}" sibTransId="{660BBE89-2F06-47F6-8CEE-80A925BCA43A}"/>
    <dgm:cxn modelId="{35AE086E-3809-4DB7-ACF2-4A58F536ABFD}" srcId="{2B188E95-1229-4AB4-BBCC-5A376B19B977}" destId="{E545517C-A635-4C26-9E0E-2CEBC2998D4D}" srcOrd="0" destOrd="0" parTransId="{341AB00D-310C-474F-9589-19BAD558EBB0}" sibTransId="{7A3C62EC-035D-4118-8B91-C71BBAC593A4}"/>
    <dgm:cxn modelId="{46348D02-419C-4FAE-8444-D717580CF8F8}" type="presOf" srcId="{CEA0FB99-96CE-4363-9E5E-D4BF25E960F9}" destId="{14D46A29-94B7-4BCA-9940-8F2ABC57989E}" srcOrd="0" destOrd="0" presId="urn:microsoft.com/office/officeart/2005/8/layout/radial1"/>
    <dgm:cxn modelId="{CC6B1AF5-0BF2-4BD8-98C1-D5E7EC4D6C55}" type="presOf" srcId="{E6549FA3-C94C-4885-9B82-E06258005BD3}" destId="{D3792A7F-56D0-4A89-9ECA-B048F70FD894}" srcOrd="0" destOrd="0" presId="urn:microsoft.com/office/officeart/2005/8/layout/radial1"/>
    <dgm:cxn modelId="{C32EBCB7-93E0-4A26-A6E6-E0C2809EFABC}" type="presOf" srcId="{2B188E95-1229-4AB4-BBCC-5A376B19B977}" destId="{61DDACB1-ADB5-48BC-97F4-4BEA6D0F5A6D}" srcOrd="0" destOrd="0" presId="urn:microsoft.com/office/officeart/2005/8/layout/radial1"/>
    <dgm:cxn modelId="{BE608472-7559-4968-9A52-1FB481A8EC2F}" type="presOf" srcId="{2A83C24F-69E9-46AB-9604-1B64D5245CAA}" destId="{52375B33-446D-4DF7-AD91-256940FA63E1}" srcOrd="1" destOrd="0" presId="urn:microsoft.com/office/officeart/2005/8/layout/radial1"/>
    <dgm:cxn modelId="{668F5CD5-4084-4A0B-87E2-784650F29851}" type="presOf" srcId="{4E40BD61-89EA-4DEA-828F-20DEF735FD24}" destId="{179B4315-5B4A-4199-86B7-42100A3D99FB}" srcOrd="0" destOrd="0" presId="urn:microsoft.com/office/officeart/2005/8/layout/radial1"/>
    <dgm:cxn modelId="{B2FE3C32-03A5-4395-BD08-E599B1025DC0}" type="presOf" srcId="{97624E03-D2CE-42D5-8BCC-A4C2A3A10874}" destId="{0F3D02FC-04FE-4BF9-8DC0-00E4103B59DA}" srcOrd="0" destOrd="0" presId="urn:microsoft.com/office/officeart/2005/8/layout/radial1"/>
    <dgm:cxn modelId="{4746F0FD-CCAC-42F5-8478-86DC9F5FF0D1}" srcId="{E545517C-A635-4C26-9E0E-2CEBC2998D4D}" destId="{CEA0FB99-96CE-4363-9E5E-D4BF25E960F9}" srcOrd="6" destOrd="0" parTransId="{C3A7E8A2-FF0F-4838-AC50-6A707A4027BE}" sibTransId="{B1F3984B-260C-4DA1-82D2-BCCB364954CC}"/>
    <dgm:cxn modelId="{CA7355FA-A199-4132-BBE3-18AC8246881A}" srcId="{E545517C-A635-4C26-9E0E-2CEBC2998D4D}" destId="{207E7115-F0A9-4BA1-B26F-31E288AF3E97}" srcOrd="4" destOrd="0" parTransId="{8729E0BE-132E-41F2-A19F-366D2AF0B050}" sibTransId="{61D4702F-52B5-48AC-8C25-27707B97E3FD}"/>
    <dgm:cxn modelId="{B2E93DCB-2A84-4EC7-BEAC-DD0695E89433}" type="presOf" srcId="{54EBC409-532E-47D3-85E5-828DCD75C011}" destId="{7EF78AEE-70FF-4EFA-86A3-4BF5318C4ABA}" srcOrd="0" destOrd="0" presId="urn:microsoft.com/office/officeart/2005/8/layout/radial1"/>
    <dgm:cxn modelId="{5F0F2944-8A17-455F-88F3-CC10A4C16EE6}" srcId="{E545517C-A635-4C26-9E0E-2CEBC2998D4D}" destId="{E6549FA3-C94C-4885-9B82-E06258005BD3}" srcOrd="3" destOrd="0" parTransId="{927E0975-9670-4652-9516-BD19C51F2B33}" sibTransId="{EFB12B5E-EF13-419D-A8DE-E455A9E8C3C9}"/>
    <dgm:cxn modelId="{845A5695-6A32-46B7-BBC9-6229AAD2646D}" type="presOf" srcId="{8729E0BE-132E-41F2-A19F-366D2AF0B050}" destId="{237C2858-8AAB-4E44-AB53-186AD616F118}" srcOrd="1" destOrd="0" presId="urn:microsoft.com/office/officeart/2005/8/layout/radial1"/>
    <dgm:cxn modelId="{29AA127B-34D8-4207-A92E-450795C2F1E9}" type="presOf" srcId="{207E7115-F0A9-4BA1-B26F-31E288AF3E97}" destId="{DF37A844-C402-48BD-A6A8-15A3F2B6CF38}" srcOrd="0" destOrd="0" presId="urn:microsoft.com/office/officeart/2005/8/layout/radial1"/>
    <dgm:cxn modelId="{396D9091-A69E-48C9-8CF6-0D6439475C90}" srcId="{E545517C-A635-4C26-9E0E-2CEBC2998D4D}" destId="{B633EC5A-AEDC-4456-A24B-4E9DCA119316}" srcOrd="1" destOrd="0" parTransId="{6F02DDE7-E5CB-48DC-8AFC-E81582341702}" sibTransId="{3CE9F2A7-9B0A-4C18-A4C3-CE66EEC7D40B}"/>
    <dgm:cxn modelId="{8D7D9486-379F-4396-8C95-2C4A70A562C5}" type="presOf" srcId="{6F02DDE7-E5CB-48DC-8AFC-E81582341702}" destId="{DC2C4360-CA14-496C-82F3-6F634574BB31}" srcOrd="1" destOrd="0" presId="urn:microsoft.com/office/officeart/2005/8/layout/radial1"/>
    <dgm:cxn modelId="{DC92CB78-D637-4DCE-BB85-18C97EF193F6}" type="presOf" srcId="{F03AABF7-D73C-460A-BB23-26685B12B035}" destId="{2EE033A0-EC1F-42A9-BF2E-5F0627D3E714}" srcOrd="0" destOrd="0" presId="urn:microsoft.com/office/officeart/2005/8/layout/radial1"/>
    <dgm:cxn modelId="{651B8102-9957-49BF-81CD-5670B911CFEA}" srcId="{E545517C-A635-4C26-9E0E-2CEBC2998D4D}" destId="{C1C96A3F-8D4A-46FF-BE1B-8C1AA5382B1D}" srcOrd="5" destOrd="0" parTransId="{54EBC409-532E-47D3-85E5-828DCD75C011}" sibTransId="{39BBB835-AD29-46E2-B90D-5404D3F7F1F1}"/>
    <dgm:cxn modelId="{B28C9127-1F65-4F39-9D04-779374424CAE}" type="presOf" srcId="{C3A7E8A2-FF0F-4838-AC50-6A707A4027BE}" destId="{6D810423-E9A5-4A27-9DB7-5C63AA26B354}" srcOrd="1" destOrd="0" presId="urn:microsoft.com/office/officeart/2005/8/layout/radial1"/>
    <dgm:cxn modelId="{5AF7818F-C895-45D7-AE6E-278DA47760E8}" type="presOf" srcId="{4E40BD61-89EA-4DEA-828F-20DEF735FD24}" destId="{B1305BC7-4306-4844-9751-31694302C19B}" srcOrd="1" destOrd="0" presId="urn:microsoft.com/office/officeart/2005/8/layout/radial1"/>
    <dgm:cxn modelId="{D9B26AAA-9F6F-4697-A5EA-CBB6B9E2629D}" type="presOf" srcId="{E545517C-A635-4C26-9E0E-2CEBC2998D4D}" destId="{2A0776C2-FBE9-4557-AC62-E220BA6A7DF8}" srcOrd="0" destOrd="0" presId="urn:microsoft.com/office/officeart/2005/8/layout/radial1"/>
    <dgm:cxn modelId="{48C979DB-398E-4AD8-9E3C-85BFC6F5DDC4}" type="presOf" srcId="{B633EC5A-AEDC-4456-A24B-4E9DCA119316}" destId="{D97FAD7A-315D-4E6D-825E-1D0142556E21}" srcOrd="0" destOrd="0" presId="urn:microsoft.com/office/officeart/2005/8/layout/radial1"/>
    <dgm:cxn modelId="{558ABBF6-B0BB-4112-B27C-01277651CEB6}" type="presOf" srcId="{C3A7E8A2-FF0F-4838-AC50-6A707A4027BE}" destId="{470D7C53-7177-434D-B4D9-26E483416FB3}" srcOrd="0" destOrd="0" presId="urn:microsoft.com/office/officeart/2005/8/layout/radial1"/>
    <dgm:cxn modelId="{08EADC92-4CC3-40DC-847E-EB248FE784F0}" type="presOf" srcId="{927E0975-9670-4652-9516-BD19C51F2B33}" destId="{F2311238-475E-44B0-B09A-31184DDA1CF8}" srcOrd="0" destOrd="0" presId="urn:microsoft.com/office/officeart/2005/8/layout/radial1"/>
    <dgm:cxn modelId="{8C67C3EA-5DA4-4AE6-ADA7-1FED1D47C77B}" type="presOf" srcId="{927E0975-9670-4652-9516-BD19C51F2B33}" destId="{4EF6525F-4B4D-4768-AFD7-8540A4AF3441}" srcOrd="1" destOrd="0" presId="urn:microsoft.com/office/officeart/2005/8/layout/radial1"/>
    <dgm:cxn modelId="{116DF632-2B16-43E2-A717-05845D2ECD45}" type="presOf" srcId="{6F02DDE7-E5CB-48DC-8AFC-E81582341702}" destId="{0EF23683-37D8-4110-862C-A4FB0D087155}" srcOrd="0" destOrd="0" presId="urn:microsoft.com/office/officeart/2005/8/layout/radial1"/>
    <dgm:cxn modelId="{7A860060-7AC2-4C19-A510-8ACD495E0334}" type="presOf" srcId="{8729E0BE-132E-41F2-A19F-366D2AF0B050}" destId="{14687A3F-C2D2-496F-8024-254612D0F8F2}" srcOrd="0" destOrd="0" presId="urn:microsoft.com/office/officeart/2005/8/layout/radial1"/>
    <dgm:cxn modelId="{C5302C9A-A99D-4777-85E9-EEF17314FED0}" type="presOf" srcId="{2A83C24F-69E9-46AB-9604-1B64D5245CAA}" destId="{DC005121-9918-4D0F-B61E-8109FC9294B8}" srcOrd="0" destOrd="0" presId="urn:microsoft.com/office/officeart/2005/8/layout/radial1"/>
    <dgm:cxn modelId="{81BBEBDE-2DF2-4BD7-88A2-C7F2463C5F45}" srcId="{E545517C-A635-4C26-9E0E-2CEBC2998D4D}" destId="{F03AABF7-D73C-460A-BB23-26685B12B035}" srcOrd="2" destOrd="0" parTransId="{4E40BD61-89EA-4DEA-828F-20DEF735FD24}" sibTransId="{30BB710B-E2BC-484D-954F-EEBDB5760E73}"/>
    <dgm:cxn modelId="{62DA1543-83EF-47A1-8D48-833E45C3DD65}" type="presParOf" srcId="{61DDACB1-ADB5-48BC-97F4-4BEA6D0F5A6D}" destId="{2A0776C2-FBE9-4557-AC62-E220BA6A7DF8}" srcOrd="0" destOrd="0" presId="urn:microsoft.com/office/officeart/2005/8/layout/radial1"/>
    <dgm:cxn modelId="{3DE26D3B-D051-4E4E-A0DC-19DA2EEA1FC3}" type="presParOf" srcId="{61DDACB1-ADB5-48BC-97F4-4BEA6D0F5A6D}" destId="{DC005121-9918-4D0F-B61E-8109FC9294B8}" srcOrd="1" destOrd="0" presId="urn:microsoft.com/office/officeart/2005/8/layout/radial1"/>
    <dgm:cxn modelId="{24F3EF05-60FF-4D51-8243-C92A26DF8703}" type="presParOf" srcId="{DC005121-9918-4D0F-B61E-8109FC9294B8}" destId="{52375B33-446D-4DF7-AD91-256940FA63E1}" srcOrd="0" destOrd="0" presId="urn:microsoft.com/office/officeart/2005/8/layout/radial1"/>
    <dgm:cxn modelId="{83BB59ED-5947-4438-9F62-C93F3C1BF4B3}" type="presParOf" srcId="{61DDACB1-ADB5-48BC-97F4-4BEA6D0F5A6D}" destId="{0F3D02FC-04FE-4BF9-8DC0-00E4103B59DA}" srcOrd="2" destOrd="0" presId="urn:microsoft.com/office/officeart/2005/8/layout/radial1"/>
    <dgm:cxn modelId="{B2854126-A001-4335-BB58-994A107A5B17}" type="presParOf" srcId="{61DDACB1-ADB5-48BC-97F4-4BEA6D0F5A6D}" destId="{0EF23683-37D8-4110-862C-A4FB0D087155}" srcOrd="3" destOrd="0" presId="urn:microsoft.com/office/officeart/2005/8/layout/radial1"/>
    <dgm:cxn modelId="{6DFB6004-48B7-4E73-B02B-2A60AC71E175}" type="presParOf" srcId="{0EF23683-37D8-4110-862C-A4FB0D087155}" destId="{DC2C4360-CA14-496C-82F3-6F634574BB31}" srcOrd="0" destOrd="0" presId="urn:microsoft.com/office/officeart/2005/8/layout/radial1"/>
    <dgm:cxn modelId="{72162D54-CDAF-4850-BA22-17AE228ED6CE}" type="presParOf" srcId="{61DDACB1-ADB5-48BC-97F4-4BEA6D0F5A6D}" destId="{D97FAD7A-315D-4E6D-825E-1D0142556E21}" srcOrd="4" destOrd="0" presId="urn:microsoft.com/office/officeart/2005/8/layout/radial1"/>
    <dgm:cxn modelId="{953E6AB8-D0D8-4A9C-92F6-2040B2ED2E70}" type="presParOf" srcId="{61DDACB1-ADB5-48BC-97F4-4BEA6D0F5A6D}" destId="{179B4315-5B4A-4199-86B7-42100A3D99FB}" srcOrd="5" destOrd="0" presId="urn:microsoft.com/office/officeart/2005/8/layout/radial1"/>
    <dgm:cxn modelId="{72E33F3B-8101-4B2F-9FE1-0E4178D719B5}" type="presParOf" srcId="{179B4315-5B4A-4199-86B7-42100A3D99FB}" destId="{B1305BC7-4306-4844-9751-31694302C19B}" srcOrd="0" destOrd="0" presId="urn:microsoft.com/office/officeart/2005/8/layout/radial1"/>
    <dgm:cxn modelId="{AF5A3C69-8888-4122-A028-2EA364ACA45A}" type="presParOf" srcId="{61DDACB1-ADB5-48BC-97F4-4BEA6D0F5A6D}" destId="{2EE033A0-EC1F-42A9-BF2E-5F0627D3E714}" srcOrd="6" destOrd="0" presId="urn:microsoft.com/office/officeart/2005/8/layout/radial1"/>
    <dgm:cxn modelId="{CFE48C09-2C71-4A0A-BC58-2ED595A341E0}" type="presParOf" srcId="{61DDACB1-ADB5-48BC-97F4-4BEA6D0F5A6D}" destId="{F2311238-475E-44B0-B09A-31184DDA1CF8}" srcOrd="7" destOrd="0" presId="urn:microsoft.com/office/officeart/2005/8/layout/radial1"/>
    <dgm:cxn modelId="{A2170917-ABE2-4B16-9C47-4F31F5161E0A}" type="presParOf" srcId="{F2311238-475E-44B0-B09A-31184DDA1CF8}" destId="{4EF6525F-4B4D-4768-AFD7-8540A4AF3441}" srcOrd="0" destOrd="0" presId="urn:microsoft.com/office/officeart/2005/8/layout/radial1"/>
    <dgm:cxn modelId="{F0D683AC-0653-4FD8-BDBD-399636C66527}" type="presParOf" srcId="{61DDACB1-ADB5-48BC-97F4-4BEA6D0F5A6D}" destId="{D3792A7F-56D0-4A89-9ECA-B048F70FD894}" srcOrd="8" destOrd="0" presId="urn:microsoft.com/office/officeart/2005/8/layout/radial1"/>
    <dgm:cxn modelId="{8998E727-E1B5-40B6-984A-564D06A53035}" type="presParOf" srcId="{61DDACB1-ADB5-48BC-97F4-4BEA6D0F5A6D}" destId="{14687A3F-C2D2-496F-8024-254612D0F8F2}" srcOrd="9" destOrd="0" presId="urn:microsoft.com/office/officeart/2005/8/layout/radial1"/>
    <dgm:cxn modelId="{805ECADC-E34B-450A-B0B8-D37312299E4D}" type="presParOf" srcId="{14687A3F-C2D2-496F-8024-254612D0F8F2}" destId="{237C2858-8AAB-4E44-AB53-186AD616F118}" srcOrd="0" destOrd="0" presId="urn:microsoft.com/office/officeart/2005/8/layout/radial1"/>
    <dgm:cxn modelId="{6845ECB4-11F6-44AB-8179-3EB3F92D5F44}" type="presParOf" srcId="{61DDACB1-ADB5-48BC-97F4-4BEA6D0F5A6D}" destId="{DF37A844-C402-48BD-A6A8-15A3F2B6CF38}" srcOrd="10" destOrd="0" presId="urn:microsoft.com/office/officeart/2005/8/layout/radial1"/>
    <dgm:cxn modelId="{6018C2EB-5561-4819-A48E-CF0C21965000}" type="presParOf" srcId="{61DDACB1-ADB5-48BC-97F4-4BEA6D0F5A6D}" destId="{7EF78AEE-70FF-4EFA-86A3-4BF5318C4ABA}" srcOrd="11" destOrd="0" presId="urn:microsoft.com/office/officeart/2005/8/layout/radial1"/>
    <dgm:cxn modelId="{F5E67F51-981D-45BC-9517-06E3D025FDD1}" type="presParOf" srcId="{7EF78AEE-70FF-4EFA-86A3-4BF5318C4ABA}" destId="{03D64861-6670-4583-9DDF-B8F6B69D4A1F}" srcOrd="0" destOrd="0" presId="urn:microsoft.com/office/officeart/2005/8/layout/radial1"/>
    <dgm:cxn modelId="{A016E0B7-459C-4692-8185-EC834CB05932}" type="presParOf" srcId="{61DDACB1-ADB5-48BC-97F4-4BEA6D0F5A6D}" destId="{CC6C7A2A-806E-495C-82E6-F8BAC35601B6}" srcOrd="12" destOrd="0" presId="urn:microsoft.com/office/officeart/2005/8/layout/radial1"/>
    <dgm:cxn modelId="{4D3FB7D3-BB27-412F-BC8D-A8997C1B2DD2}" type="presParOf" srcId="{61DDACB1-ADB5-48BC-97F4-4BEA6D0F5A6D}" destId="{470D7C53-7177-434D-B4D9-26E483416FB3}" srcOrd="13" destOrd="0" presId="urn:microsoft.com/office/officeart/2005/8/layout/radial1"/>
    <dgm:cxn modelId="{0F0D2792-CF67-4436-AE1E-F7F22F25B8A1}" type="presParOf" srcId="{470D7C53-7177-434D-B4D9-26E483416FB3}" destId="{6D810423-E9A5-4A27-9DB7-5C63AA26B354}" srcOrd="0" destOrd="0" presId="urn:microsoft.com/office/officeart/2005/8/layout/radial1"/>
    <dgm:cxn modelId="{BAF00994-50D4-410F-9A7D-DBFC3C344D16}" type="presParOf" srcId="{61DDACB1-ADB5-48BC-97F4-4BEA6D0F5A6D}" destId="{14D46A29-94B7-4BCA-9940-8F2ABC57989E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428600-196F-49A3-811F-65B14BCA92D8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7D148CFF-AA04-4DD3-8B66-FFA7C39F3307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SF play important &amp; diverse roles within the food system</a:t>
          </a:r>
          <a:endParaRPr lang="en-GB" sz="1800" b="0" noProof="0" dirty="0">
            <a:latin typeface="EC Square Sans Pro" panose="020B0506040000020004"/>
          </a:endParaRPr>
        </a:p>
      </dgm:t>
    </dgm:pt>
    <dgm:pt modelId="{D50AC9E7-D2D6-4BA8-9E61-420A8E9DA510}" type="parTrans" cxnId="{BFFA6854-EC4D-4130-8C7F-2B420E927F1E}">
      <dgm:prSet/>
      <dgm:spPr/>
      <dgm:t>
        <a:bodyPr/>
        <a:lstStyle/>
        <a:p>
          <a:endParaRPr lang="es-ES"/>
        </a:p>
      </dgm:t>
    </dgm:pt>
    <dgm:pt modelId="{4505F74F-EA29-4FCC-B836-292D9AD2250D}" type="sibTrans" cxnId="{BFFA6854-EC4D-4130-8C7F-2B420E927F1E}">
      <dgm:prSet/>
      <dgm:spPr/>
      <dgm:t>
        <a:bodyPr/>
        <a:lstStyle/>
        <a:p>
          <a:endParaRPr lang="es-ES"/>
        </a:p>
      </dgm:t>
    </dgm:pt>
    <dgm:pt modelId="{7AC09CF8-8235-4B85-A7FE-8B6B1B0755DF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In some regions and products, significant SF contributions to food production and availability</a:t>
          </a:r>
          <a:endParaRPr lang="en-GB" sz="1800" b="0" noProof="0" dirty="0">
            <a:latin typeface="EC Square Sans Pro" panose="020B0506040000020004"/>
          </a:endParaRPr>
        </a:p>
      </dgm:t>
    </dgm:pt>
    <dgm:pt modelId="{14824FFD-B02F-445D-A5BD-BD6BB099390F}" type="parTrans" cxnId="{C704AD23-6484-42DA-8F15-787B06D37384}">
      <dgm:prSet/>
      <dgm:spPr/>
      <dgm:t>
        <a:bodyPr/>
        <a:lstStyle/>
        <a:p>
          <a:endParaRPr lang="es-ES"/>
        </a:p>
      </dgm:t>
    </dgm:pt>
    <dgm:pt modelId="{A3CFE2F5-41F1-4A27-A4E7-251F2420D0E9}" type="sibTrans" cxnId="{C704AD23-6484-42DA-8F15-787B06D37384}">
      <dgm:prSet/>
      <dgm:spPr/>
      <dgm:t>
        <a:bodyPr/>
        <a:lstStyle/>
        <a:p>
          <a:endParaRPr lang="es-ES"/>
        </a:p>
      </dgm:t>
    </dgm:pt>
    <dgm:pt modelId="{6375EAC5-AE23-4A1A-9E46-DE924D0A90FE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Non-market food flows can be crucial for farm households and their communities </a:t>
          </a:r>
          <a:endParaRPr lang="en-GB" sz="1800" b="0" noProof="0" dirty="0">
            <a:latin typeface="EC Square Sans Pro" panose="020B0506040000020004"/>
          </a:endParaRPr>
        </a:p>
      </dgm:t>
    </dgm:pt>
    <dgm:pt modelId="{5E20E72D-1E6C-464F-BECD-4CE5D78C46D5}" type="parTrans" cxnId="{DFEA4BE6-C21D-496F-AFE3-7899DB10EE58}">
      <dgm:prSet/>
      <dgm:spPr/>
      <dgm:t>
        <a:bodyPr/>
        <a:lstStyle/>
        <a:p>
          <a:endParaRPr lang="es-ES"/>
        </a:p>
      </dgm:t>
    </dgm:pt>
    <dgm:pt modelId="{413C8823-6A23-45C8-9B62-86BC3F347862}" type="sibTrans" cxnId="{DFEA4BE6-C21D-496F-AFE3-7899DB10EE58}">
      <dgm:prSet/>
      <dgm:spPr/>
      <dgm:t>
        <a:bodyPr/>
        <a:lstStyle/>
        <a:p>
          <a:endParaRPr lang="es-ES"/>
        </a:p>
      </dgm:t>
    </dgm:pt>
    <dgm:pt modelId="{443794D8-24A1-42C9-B15D-D67D6C36435A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Income generated by SF contributes to food access and poverty alleviation</a:t>
          </a:r>
          <a:endParaRPr lang="en-GB" sz="1800" b="0" noProof="0" dirty="0">
            <a:latin typeface="EC Square Sans Pro" panose="020B0506040000020004"/>
          </a:endParaRPr>
        </a:p>
      </dgm:t>
    </dgm:pt>
    <dgm:pt modelId="{BE52A592-71EA-4290-B929-9D90158C8FEE}" type="parTrans" cxnId="{BAF5953F-4E57-432D-8332-B3107C0CAC34}">
      <dgm:prSet/>
      <dgm:spPr/>
      <dgm:t>
        <a:bodyPr/>
        <a:lstStyle/>
        <a:p>
          <a:endParaRPr lang="es-ES"/>
        </a:p>
      </dgm:t>
    </dgm:pt>
    <dgm:pt modelId="{A96C0B5E-1BA4-4E1A-B2B5-EA24DF6E1370}" type="sibTrans" cxnId="{BAF5953F-4E57-432D-8332-B3107C0CAC34}">
      <dgm:prSet/>
      <dgm:spPr/>
      <dgm:t>
        <a:bodyPr/>
        <a:lstStyle/>
        <a:p>
          <a:endParaRPr lang="es-ES"/>
        </a:p>
      </dgm:t>
    </dgm:pt>
    <dgm:pt modelId="{C00A7AE0-D950-4804-923A-39A927D99AEC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SF safeguard the stability, diversity &amp; resilience of food systems</a:t>
          </a:r>
          <a:endParaRPr lang="en-GB" sz="1800" b="0" noProof="0" dirty="0">
            <a:latin typeface="EC Square Sans Pro" panose="020B0506040000020004"/>
          </a:endParaRPr>
        </a:p>
      </dgm:t>
    </dgm:pt>
    <dgm:pt modelId="{13DC3FE8-3D11-43E8-AFB2-360ADBFF2F1C}" type="parTrans" cxnId="{9E1F63DF-3180-45CF-821B-C9110A9C125C}">
      <dgm:prSet/>
      <dgm:spPr/>
      <dgm:t>
        <a:bodyPr/>
        <a:lstStyle/>
        <a:p>
          <a:endParaRPr lang="es-ES"/>
        </a:p>
      </dgm:t>
    </dgm:pt>
    <dgm:pt modelId="{A3706012-E361-49E2-97B7-EE356165E22B}" type="sibTrans" cxnId="{9E1F63DF-3180-45CF-821B-C9110A9C125C}">
      <dgm:prSet/>
      <dgm:spPr/>
      <dgm:t>
        <a:bodyPr/>
        <a:lstStyle/>
        <a:p>
          <a:endParaRPr lang="es-ES"/>
        </a:p>
      </dgm:t>
    </dgm:pt>
    <dgm:pt modelId="{BBD4B9F7-916C-46EC-860C-E1B4BDD7BF93}" type="pres">
      <dgm:prSet presAssocID="{DA428600-196F-49A3-811F-65B14BCA92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062F62F-74EC-4991-824E-8843EA223D70}" type="pres">
      <dgm:prSet presAssocID="{7D148CFF-AA04-4DD3-8B66-FFA7C39F330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621D495-EF2A-4F25-B898-A964710A9581}" type="pres">
      <dgm:prSet presAssocID="{4505F74F-EA29-4FCC-B836-292D9AD2250D}" presName="sibTrans" presStyleCnt="0"/>
      <dgm:spPr/>
      <dgm:t>
        <a:bodyPr/>
        <a:lstStyle/>
        <a:p>
          <a:endParaRPr lang="es-ES"/>
        </a:p>
      </dgm:t>
    </dgm:pt>
    <dgm:pt modelId="{B3BE94B4-B38C-4F45-A870-7C3D97CFCD35}" type="pres">
      <dgm:prSet presAssocID="{7AC09CF8-8235-4B85-A7FE-8B6B1B0755D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3E17714-B3AB-4D3F-8D37-22A7FBFA0881}" type="pres">
      <dgm:prSet presAssocID="{A3CFE2F5-41F1-4A27-A4E7-251F2420D0E9}" presName="sibTrans" presStyleCnt="0"/>
      <dgm:spPr/>
      <dgm:t>
        <a:bodyPr/>
        <a:lstStyle/>
        <a:p>
          <a:endParaRPr lang="es-ES"/>
        </a:p>
      </dgm:t>
    </dgm:pt>
    <dgm:pt modelId="{EB106A0B-3EDD-4A43-8CA4-0DF669959797}" type="pres">
      <dgm:prSet presAssocID="{6375EAC5-AE23-4A1A-9E46-DE924D0A90F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7671392-A74C-4253-8E99-B197D1B032A5}" type="pres">
      <dgm:prSet presAssocID="{413C8823-6A23-45C8-9B62-86BC3F347862}" presName="sibTrans" presStyleCnt="0"/>
      <dgm:spPr/>
      <dgm:t>
        <a:bodyPr/>
        <a:lstStyle/>
        <a:p>
          <a:endParaRPr lang="es-ES"/>
        </a:p>
      </dgm:t>
    </dgm:pt>
    <dgm:pt modelId="{7B52F9A8-52A9-4A2D-AE7C-61F0E786262D}" type="pres">
      <dgm:prSet presAssocID="{443794D8-24A1-42C9-B15D-D67D6C36435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9FCB33E-22AF-462B-9A68-A92F5B6B684F}" type="pres">
      <dgm:prSet presAssocID="{A96C0B5E-1BA4-4E1A-B2B5-EA24DF6E1370}" presName="sibTrans" presStyleCnt="0"/>
      <dgm:spPr/>
      <dgm:t>
        <a:bodyPr/>
        <a:lstStyle/>
        <a:p>
          <a:endParaRPr lang="es-ES"/>
        </a:p>
      </dgm:t>
    </dgm:pt>
    <dgm:pt modelId="{D7EAB25F-10DC-4DD6-AF21-B15AD37D640E}" type="pres">
      <dgm:prSet presAssocID="{C00A7AE0-D950-4804-923A-39A927D99AE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E1F63DF-3180-45CF-821B-C9110A9C125C}" srcId="{DA428600-196F-49A3-811F-65B14BCA92D8}" destId="{C00A7AE0-D950-4804-923A-39A927D99AEC}" srcOrd="4" destOrd="0" parTransId="{13DC3FE8-3D11-43E8-AFB2-360ADBFF2F1C}" sibTransId="{A3706012-E361-49E2-97B7-EE356165E22B}"/>
    <dgm:cxn modelId="{C704AD23-6484-42DA-8F15-787B06D37384}" srcId="{DA428600-196F-49A3-811F-65B14BCA92D8}" destId="{7AC09CF8-8235-4B85-A7FE-8B6B1B0755DF}" srcOrd="1" destOrd="0" parTransId="{14824FFD-B02F-445D-A5BD-BD6BB099390F}" sibTransId="{A3CFE2F5-41F1-4A27-A4E7-251F2420D0E9}"/>
    <dgm:cxn modelId="{DFEA4BE6-C21D-496F-AFE3-7899DB10EE58}" srcId="{DA428600-196F-49A3-811F-65B14BCA92D8}" destId="{6375EAC5-AE23-4A1A-9E46-DE924D0A90FE}" srcOrd="2" destOrd="0" parTransId="{5E20E72D-1E6C-464F-BECD-4CE5D78C46D5}" sibTransId="{413C8823-6A23-45C8-9B62-86BC3F347862}"/>
    <dgm:cxn modelId="{8C85F8ED-4F43-4B99-BCD9-1C0EAC47AA55}" type="presOf" srcId="{DA428600-196F-49A3-811F-65B14BCA92D8}" destId="{BBD4B9F7-916C-46EC-860C-E1B4BDD7BF93}" srcOrd="0" destOrd="0" presId="urn:microsoft.com/office/officeart/2005/8/layout/default"/>
    <dgm:cxn modelId="{F00BFEA4-CF37-4F0E-AE3C-A9C80FFC104F}" type="presOf" srcId="{443794D8-24A1-42C9-B15D-D67D6C36435A}" destId="{7B52F9A8-52A9-4A2D-AE7C-61F0E786262D}" srcOrd="0" destOrd="0" presId="urn:microsoft.com/office/officeart/2005/8/layout/default"/>
    <dgm:cxn modelId="{4DA48245-C91F-40F8-8016-08536EA6113B}" type="presOf" srcId="{6375EAC5-AE23-4A1A-9E46-DE924D0A90FE}" destId="{EB106A0B-3EDD-4A43-8CA4-0DF669959797}" srcOrd="0" destOrd="0" presId="urn:microsoft.com/office/officeart/2005/8/layout/default"/>
    <dgm:cxn modelId="{C7C85CBB-023B-41AB-8005-F6EEF5FB0CE7}" type="presOf" srcId="{7AC09CF8-8235-4B85-A7FE-8B6B1B0755DF}" destId="{B3BE94B4-B38C-4F45-A870-7C3D97CFCD35}" srcOrd="0" destOrd="0" presId="urn:microsoft.com/office/officeart/2005/8/layout/default"/>
    <dgm:cxn modelId="{9C4361D6-68E6-4260-A5E4-89427EF6FE4C}" type="presOf" srcId="{7D148CFF-AA04-4DD3-8B66-FFA7C39F3307}" destId="{2062F62F-74EC-4991-824E-8843EA223D70}" srcOrd="0" destOrd="0" presId="urn:microsoft.com/office/officeart/2005/8/layout/default"/>
    <dgm:cxn modelId="{BAF5953F-4E57-432D-8332-B3107C0CAC34}" srcId="{DA428600-196F-49A3-811F-65B14BCA92D8}" destId="{443794D8-24A1-42C9-B15D-D67D6C36435A}" srcOrd="3" destOrd="0" parTransId="{BE52A592-71EA-4290-B929-9D90158C8FEE}" sibTransId="{A96C0B5E-1BA4-4E1A-B2B5-EA24DF6E1370}"/>
    <dgm:cxn modelId="{BFFA6854-EC4D-4130-8C7F-2B420E927F1E}" srcId="{DA428600-196F-49A3-811F-65B14BCA92D8}" destId="{7D148CFF-AA04-4DD3-8B66-FFA7C39F3307}" srcOrd="0" destOrd="0" parTransId="{D50AC9E7-D2D6-4BA8-9E61-420A8E9DA510}" sibTransId="{4505F74F-EA29-4FCC-B836-292D9AD2250D}"/>
    <dgm:cxn modelId="{D21AE206-B6E5-4E3C-A235-DF1A4C0D27EB}" type="presOf" srcId="{C00A7AE0-D950-4804-923A-39A927D99AEC}" destId="{D7EAB25F-10DC-4DD6-AF21-B15AD37D640E}" srcOrd="0" destOrd="0" presId="urn:microsoft.com/office/officeart/2005/8/layout/default"/>
    <dgm:cxn modelId="{9A3176E2-5E8E-4986-AC7E-9BD5DF8CA8EF}" type="presParOf" srcId="{BBD4B9F7-916C-46EC-860C-E1B4BDD7BF93}" destId="{2062F62F-74EC-4991-824E-8843EA223D70}" srcOrd="0" destOrd="0" presId="urn:microsoft.com/office/officeart/2005/8/layout/default"/>
    <dgm:cxn modelId="{2947288C-6EF3-496D-9889-74DE27B95834}" type="presParOf" srcId="{BBD4B9F7-916C-46EC-860C-E1B4BDD7BF93}" destId="{C621D495-EF2A-4F25-B898-A964710A9581}" srcOrd="1" destOrd="0" presId="urn:microsoft.com/office/officeart/2005/8/layout/default"/>
    <dgm:cxn modelId="{EF6F272C-EF51-436F-91D0-5D833345305F}" type="presParOf" srcId="{BBD4B9F7-916C-46EC-860C-E1B4BDD7BF93}" destId="{B3BE94B4-B38C-4F45-A870-7C3D97CFCD35}" srcOrd="2" destOrd="0" presId="urn:microsoft.com/office/officeart/2005/8/layout/default"/>
    <dgm:cxn modelId="{3CB2B4B3-08D4-4F06-A0D9-ABB050ED0622}" type="presParOf" srcId="{BBD4B9F7-916C-46EC-860C-E1B4BDD7BF93}" destId="{13E17714-B3AB-4D3F-8D37-22A7FBFA0881}" srcOrd="3" destOrd="0" presId="urn:microsoft.com/office/officeart/2005/8/layout/default"/>
    <dgm:cxn modelId="{426F2E44-5775-4094-B78F-224CA3865C3F}" type="presParOf" srcId="{BBD4B9F7-916C-46EC-860C-E1B4BDD7BF93}" destId="{EB106A0B-3EDD-4A43-8CA4-0DF669959797}" srcOrd="4" destOrd="0" presId="urn:microsoft.com/office/officeart/2005/8/layout/default"/>
    <dgm:cxn modelId="{5C31BC83-FD85-4F27-8422-BD9CFB5E2649}" type="presParOf" srcId="{BBD4B9F7-916C-46EC-860C-E1B4BDD7BF93}" destId="{27671392-A74C-4253-8E99-B197D1B032A5}" srcOrd="5" destOrd="0" presId="urn:microsoft.com/office/officeart/2005/8/layout/default"/>
    <dgm:cxn modelId="{B6196C82-81B2-46B4-8662-B5AB2114C1A9}" type="presParOf" srcId="{BBD4B9F7-916C-46EC-860C-E1B4BDD7BF93}" destId="{7B52F9A8-52A9-4A2D-AE7C-61F0E786262D}" srcOrd="6" destOrd="0" presId="urn:microsoft.com/office/officeart/2005/8/layout/default"/>
    <dgm:cxn modelId="{C783244C-D176-4548-9D9F-728C00552CE0}" type="presParOf" srcId="{BBD4B9F7-916C-46EC-860C-E1B4BDD7BF93}" destId="{A9FCB33E-22AF-462B-9A68-A92F5B6B684F}" srcOrd="7" destOrd="0" presId="urn:microsoft.com/office/officeart/2005/8/layout/default"/>
    <dgm:cxn modelId="{E5F6CA0D-B946-485D-9339-58A4780CFAAC}" type="presParOf" srcId="{BBD4B9F7-916C-46EC-860C-E1B4BDD7BF93}" destId="{D7EAB25F-10DC-4DD6-AF21-B15AD37D640E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EBB9A4-4383-49C6-B7DE-85FD72DBA743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40D3411D-EA22-4EA0-B9B3-C52C9567CAA9}">
      <dgm:prSet custT="1"/>
      <dgm:spPr/>
      <dgm:t>
        <a:bodyPr/>
        <a:lstStyle/>
        <a:p>
          <a:pPr rtl="0"/>
          <a:r>
            <a:rPr lang="en-US" sz="1800" b="1" dirty="0" smtClean="0"/>
            <a:t>Enabling conditions to exist and produce</a:t>
          </a:r>
          <a:endParaRPr lang="es-ES" sz="1800" b="1" dirty="0"/>
        </a:p>
      </dgm:t>
    </dgm:pt>
    <dgm:pt modelId="{9CA368B4-67AD-47EE-963E-729F9DAD00C4}" type="parTrans" cxnId="{45E195A2-5369-4FDB-9786-E2581C0EA50C}">
      <dgm:prSet/>
      <dgm:spPr/>
      <dgm:t>
        <a:bodyPr/>
        <a:lstStyle/>
        <a:p>
          <a:endParaRPr lang="es-ES"/>
        </a:p>
      </dgm:t>
    </dgm:pt>
    <dgm:pt modelId="{F16ECA0F-2C74-47DA-AC8B-FF963A52CF27}" type="sibTrans" cxnId="{45E195A2-5369-4FDB-9786-E2581C0EA50C}">
      <dgm:prSet/>
      <dgm:spPr/>
      <dgm:t>
        <a:bodyPr/>
        <a:lstStyle/>
        <a:p>
          <a:endParaRPr lang="es-ES"/>
        </a:p>
      </dgm:t>
    </dgm:pt>
    <dgm:pt modelId="{40EF3876-933D-45CA-A817-63B38FC7CCF3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600"/>
            </a:spcAft>
          </a:pPr>
          <a:r>
            <a:rPr lang="en-US" sz="1400" dirty="0" smtClean="0"/>
            <a:t>Incentives to </a:t>
          </a:r>
          <a:r>
            <a:rPr lang="en-US" sz="1400" b="1" dirty="0" smtClean="0"/>
            <a:t>remain in rural areas</a:t>
          </a:r>
          <a:endParaRPr lang="es-ES" sz="1400" b="1" dirty="0"/>
        </a:p>
      </dgm:t>
    </dgm:pt>
    <dgm:pt modelId="{9154BE74-E52D-4A43-AC16-09D57A3DF1CE}" type="parTrans" cxnId="{494ED2C2-9719-4571-AA9E-62F44AA96260}">
      <dgm:prSet/>
      <dgm:spPr/>
      <dgm:t>
        <a:bodyPr/>
        <a:lstStyle/>
        <a:p>
          <a:endParaRPr lang="es-ES"/>
        </a:p>
      </dgm:t>
    </dgm:pt>
    <dgm:pt modelId="{0386DF49-2248-4FFC-8DDF-88C035D1A713}" type="sibTrans" cxnId="{494ED2C2-9719-4571-AA9E-62F44AA96260}">
      <dgm:prSet/>
      <dgm:spPr/>
      <dgm:t>
        <a:bodyPr/>
        <a:lstStyle/>
        <a:p>
          <a:endParaRPr lang="es-ES"/>
        </a:p>
      </dgm:t>
    </dgm:pt>
    <dgm:pt modelId="{F98831FB-22FA-4D8A-8434-894B71B8818E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600"/>
            </a:spcAft>
          </a:pPr>
          <a:r>
            <a:rPr lang="en-US" sz="1400" b="1" dirty="0" smtClean="0"/>
            <a:t>Generational renewal </a:t>
          </a:r>
          <a:r>
            <a:rPr lang="en-US" sz="1400" dirty="0" smtClean="0"/>
            <a:t>and support to </a:t>
          </a:r>
          <a:r>
            <a:rPr lang="en-US" sz="1400" b="1" dirty="0" smtClean="0"/>
            <a:t>new entrants</a:t>
          </a:r>
          <a:endParaRPr lang="es-ES" sz="1400" b="1" dirty="0"/>
        </a:p>
      </dgm:t>
    </dgm:pt>
    <dgm:pt modelId="{9843CB68-D2F5-4AE3-889A-46F44CB2F52A}" type="parTrans" cxnId="{FBC6BE7A-3207-49DA-BECD-1039A0AB030E}">
      <dgm:prSet/>
      <dgm:spPr/>
      <dgm:t>
        <a:bodyPr/>
        <a:lstStyle/>
        <a:p>
          <a:endParaRPr lang="es-ES"/>
        </a:p>
      </dgm:t>
    </dgm:pt>
    <dgm:pt modelId="{DD94D674-24B7-4D83-A0A1-21551F24E5D6}" type="sibTrans" cxnId="{FBC6BE7A-3207-49DA-BECD-1039A0AB030E}">
      <dgm:prSet/>
      <dgm:spPr/>
      <dgm:t>
        <a:bodyPr/>
        <a:lstStyle/>
        <a:p>
          <a:endParaRPr lang="es-ES"/>
        </a:p>
      </dgm:t>
    </dgm:pt>
    <dgm:pt modelId="{C91E13E3-3FE3-42BA-A1A0-49F209EFF182}">
      <dgm:prSet custT="1"/>
      <dgm:spPr/>
      <dgm:t>
        <a:bodyPr/>
        <a:lstStyle/>
        <a:p>
          <a:pPr rtl="0">
            <a:lnSpc>
              <a:spcPct val="100000"/>
            </a:lnSpc>
            <a:spcAft>
              <a:spcPct val="15000"/>
            </a:spcAft>
          </a:pPr>
          <a:r>
            <a:rPr lang="en-US" sz="1400" dirty="0" smtClean="0"/>
            <a:t>Improved </a:t>
          </a:r>
          <a:r>
            <a:rPr lang="en-US" sz="1400" b="1" dirty="0" smtClean="0"/>
            <a:t>access to land </a:t>
          </a:r>
          <a:r>
            <a:rPr lang="en-US" sz="1400" dirty="0" smtClean="0"/>
            <a:t>and land tenure security</a:t>
          </a:r>
          <a:endParaRPr lang="es-ES" sz="1400" dirty="0"/>
        </a:p>
      </dgm:t>
    </dgm:pt>
    <dgm:pt modelId="{FD422577-5216-4D2A-A56D-F715788E3678}" type="parTrans" cxnId="{2ACE853E-2CCC-4AAD-8891-5AD1807264D1}">
      <dgm:prSet/>
      <dgm:spPr/>
      <dgm:t>
        <a:bodyPr/>
        <a:lstStyle/>
        <a:p>
          <a:endParaRPr lang="es-ES"/>
        </a:p>
      </dgm:t>
    </dgm:pt>
    <dgm:pt modelId="{7AFF1335-78F5-4968-B039-2D52136B6F04}" type="sibTrans" cxnId="{2ACE853E-2CCC-4AAD-8891-5AD1807264D1}">
      <dgm:prSet/>
      <dgm:spPr/>
      <dgm:t>
        <a:bodyPr/>
        <a:lstStyle/>
        <a:p>
          <a:endParaRPr lang="es-ES"/>
        </a:p>
      </dgm:t>
    </dgm:pt>
    <dgm:pt modelId="{6FD431FE-099D-46BE-A4F7-779C72BA96E1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dirty="0" smtClean="0"/>
            <a:t>Access to </a:t>
          </a:r>
          <a:r>
            <a:rPr lang="en-US" sz="1400" b="1" dirty="0" smtClean="0"/>
            <a:t>finance</a:t>
          </a:r>
          <a:endParaRPr lang="es-ES" sz="1400" b="1" dirty="0"/>
        </a:p>
      </dgm:t>
    </dgm:pt>
    <dgm:pt modelId="{3B9F7A56-F0DD-49A5-B88E-83C220296573}" type="parTrans" cxnId="{8E17C034-DF61-49FA-BE86-E615A8F1BB24}">
      <dgm:prSet/>
      <dgm:spPr/>
      <dgm:t>
        <a:bodyPr/>
        <a:lstStyle/>
        <a:p>
          <a:endParaRPr lang="es-ES"/>
        </a:p>
      </dgm:t>
    </dgm:pt>
    <dgm:pt modelId="{35C9F448-5234-4C96-B897-E03811074874}" type="sibTrans" cxnId="{8E17C034-DF61-49FA-BE86-E615A8F1BB24}">
      <dgm:prSet/>
      <dgm:spPr/>
      <dgm:t>
        <a:bodyPr/>
        <a:lstStyle/>
        <a:p>
          <a:endParaRPr lang="es-ES"/>
        </a:p>
      </dgm:t>
    </dgm:pt>
    <dgm:pt modelId="{95C2E1E0-B0A6-43FA-9EAA-82C9BCD5A81A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b="1" dirty="0" smtClean="0"/>
            <a:t>CC adaptation </a:t>
          </a:r>
          <a:endParaRPr lang="es-ES" sz="1400" b="1" dirty="0"/>
        </a:p>
      </dgm:t>
    </dgm:pt>
    <dgm:pt modelId="{2A5DEB66-D04B-42EF-A519-F3628F7163B4}" type="parTrans" cxnId="{E26F16F4-00E2-4B5F-AA1C-8A3AC46DD1BC}">
      <dgm:prSet/>
      <dgm:spPr/>
      <dgm:t>
        <a:bodyPr/>
        <a:lstStyle/>
        <a:p>
          <a:endParaRPr lang="es-ES"/>
        </a:p>
      </dgm:t>
    </dgm:pt>
    <dgm:pt modelId="{769C2A62-0B4F-4F34-8350-1F74760CD581}" type="sibTrans" cxnId="{E26F16F4-00E2-4B5F-AA1C-8A3AC46DD1BC}">
      <dgm:prSet/>
      <dgm:spPr/>
      <dgm:t>
        <a:bodyPr/>
        <a:lstStyle/>
        <a:p>
          <a:endParaRPr lang="es-ES"/>
        </a:p>
      </dgm:t>
    </dgm:pt>
    <dgm:pt modelId="{4ED1897A-E955-431B-8802-7E75271B251B}">
      <dgm:prSet custT="1"/>
      <dgm:spPr/>
      <dgm:t>
        <a:bodyPr/>
        <a:lstStyle/>
        <a:p>
          <a:pPr rtl="0"/>
          <a:r>
            <a:rPr lang="en-US" sz="1800" b="1" dirty="0" smtClean="0"/>
            <a:t>Enabling conditions to market</a:t>
          </a:r>
          <a:endParaRPr lang="es-ES" sz="1800" b="1" dirty="0"/>
        </a:p>
      </dgm:t>
    </dgm:pt>
    <dgm:pt modelId="{22A2BCF9-EA50-4FC3-A982-4D67A8A53C05}" type="parTrans" cxnId="{3907F24A-AA4F-43AD-B349-B4BD0198FA73}">
      <dgm:prSet/>
      <dgm:spPr/>
      <dgm:t>
        <a:bodyPr/>
        <a:lstStyle/>
        <a:p>
          <a:endParaRPr lang="es-ES"/>
        </a:p>
      </dgm:t>
    </dgm:pt>
    <dgm:pt modelId="{299C2BC9-F1DE-4FDF-B689-969F7C709BA1}" type="sibTrans" cxnId="{3907F24A-AA4F-43AD-B349-B4BD0198FA73}">
      <dgm:prSet/>
      <dgm:spPr/>
      <dgm:t>
        <a:bodyPr/>
        <a:lstStyle/>
        <a:p>
          <a:endParaRPr lang="es-ES"/>
        </a:p>
      </dgm:t>
    </dgm:pt>
    <dgm:pt modelId="{3711324D-6D3B-49F6-BE28-5DABF8859F50}">
      <dgm:prSet custT="1"/>
      <dgm:spPr/>
      <dgm:t>
        <a:bodyPr/>
        <a:lstStyle/>
        <a:p>
          <a:pPr rtl="0">
            <a:lnSpc>
              <a:spcPct val="90000"/>
            </a:lnSpc>
            <a:spcAft>
              <a:spcPts val="600"/>
            </a:spcAft>
          </a:pPr>
          <a:r>
            <a:rPr lang="en-US" sz="1400" b="1" dirty="0" smtClean="0"/>
            <a:t>Collective action </a:t>
          </a:r>
          <a:r>
            <a:rPr lang="en-US" sz="1400" dirty="0" smtClean="0"/>
            <a:t>and </a:t>
          </a:r>
          <a:r>
            <a:rPr lang="en-US" sz="1400" b="1" dirty="0" smtClean="0"/>
            <a:t>cooperation </a:t>
          </a:r>
          <a:endParaRPr lang="es-ES" sz="1400" b="1" dirty="0"/>
        </a:p>
      </dgm:t>
    </dgm:pt>
    <dgm:pt modelId="{93766C74-8C65-4657-9F69-92AE897531CD}" type="parTrans" cxnId="{02CDAB10-F83A-4B8B-BC31-C97A40D535AC}">
      <dgm:prSet/>
      <dgm:spPr/>
      <dgm:t>
        <a:bodyPr/>
        <a:lstStyle/>
        <a:p>
          <a:endParaRPr lang="es-ES"/>
        </a:p>
      </dgm:t>
    </dgm:pt>
    <dgm:pt modelId="{D1E1B54A-788F-45B4-84E3-CBC4B6D8A2E2}" type="sibTrans" cxnId="{02CDAB10-F83A-4B8B-BC31-C97A40D535AC}">
      <dgm:prSet/>
      <dgm:spPr/>
      <dgm:t>
        <a:bodyPr/>
        <a:lstStyle/>
        <a:p>
          <a:endParaRPr lang="es-ES"/>
        </a:p>
      </dgm:t>
    </dgm:pt>
    <dgm:pt modelId="{5C931EDE-FABF-4D20-8304-FC9F0CBA19BA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15000"/>
            </a:spcAft>
          </a:pPr>
          <a:r>
            <a:rPr lang="en-US" sz="1400" dirty="0" smtClean="0"/>
            <a:t>Access to </a:t>
          </a:r>
          <a:r>
            <a:rPr lang="en-US" sz="1400" b="1" dirty="0" smtClean="0"/>
            <a:t>diversity of value chains</a:t>
          </a:r>
          <a:endParaRPr lang="es-ES" sz="1400" b="1" dirty="0"/>
        </a:p>
      </dgm:t>
    </dgm:pt>
    <dgm:pt modelId="{FD7B3BC2-F551-4B09-A1B5-09DAB7DF997F}" type="parTrans" cxnId="{A1EEE058-BF8F-4D42-A521-D5DFA96AB34A}">
      <dgm:prSet/>
      <dgm:spPr/>
      <dgm:t>
        <a:bodyPr/>
        <a:lstStyle/>
        <a:p>
          <a:endParaRPr lang="es-ES"/>
        </a:p>
      </dgm:t>
    </dgm:pt>
    <dgm:pt modelId="{69483197-7854-4348-9B7A-135C56420DF3}" type="sibTrans" cxnId="{A1EEE058-BF8F-4D42-A521-D5DFA96AB34A}">
      <dgm:prSet/>
      <dgm:spPr/>
      <dgm:t>
        <a:bodyPr/>
        <a:lstStyle/>
        <a:p>
          <a:endParaRPr lang="es-ES"/>
        </a:p>
      </dgm:t>
    </dgm:pt>
    <dgm:pt modelId="{93AE80FB-778A-4267-A68A-7A59211CFC24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15000"/>
            </a:spcAft>
          </a:pPr>
          <a:r>
            <a:rPr lang="en-US" sz="1400" dirty="0" smtClean="0"/>
            <a:t>Higher value-added supply chains</a:t>
          </a:r>
          <a:endParaRPr lang="es-ES" sz="1400" dirty="0"/>
        </a:p>
      </dgm:t>
    </dgm:pt>
    <dgm:pt modelId="{9EFB7F68-365E-442F-9071-EBD4AEFCC460}" type="parTrans" cxnId="{6FFE5EA8-AFD7-48DD-8BEE-42ED6052A668}">
      <dgm:prSet/>
      <dgm:spPr/>
      <dgm:t>
        <a:bodyPr/>
        <a:lstStyle/>
        <a:p>
          <a:endParaRPr lang="es-ES"/>
        </a:p>
      </dgm:t>
    </dgm:pt>
    <dgm:pt modelId="{562329EB-A854-4676-908F-520E3E6273D4}" type="sibTrans" cxnId="{6FFE5EA8-AFD7-48DD-8BEE-42ED6052A668}">
      <dgm:prSet/>
      <dgm:spPr/>
      <dgm:t>
        <a:bodyPr/>
        <a:lstStyle/>
        <a:p>
          <a:endParaRPr lang="es-ES"/>
        </a:p>
      </dgm:t>
    </dgm:pt>
    <dgm:pt modelId="{2EA457C1-779F-4C1C-B467-38A169C9CE52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b="1" dirty="0" smtClean="0"/>
            <a:t>Consumers</a:t>
          </a:r>
          <a:r>
            <a:rPr lang="en-US" sz="1400" dirty="0" smtClean="0"/>
            <a:t> involvement</a:t>
          </a:r>
          <a:endParaRPr lang="es-ES" sz="1400" dirty="0"/>
        </a:p>
      </dgm:t>
    </dgm:pt>
    <dgm:pt modelId="{50A7721C-7573-40C1-8881-BC7DC360C779}" type="parTrans" cxnId="{0CE403B6-0CD5-4750-9ED8-02445180F268}">
      <dgm:prSet/>
      <dgm:spPr/>
      <dgm:t>
        <a:bodyPr/>
        <a:lstStyle/>
        <a:p>
          <a:endParaRPr lang="es-ES"/>
        </a:p>
      </dgm:t>
    </dgm:pt>
    <dgm:pt modelId="{C531C116-9F56-4DA3-AFC2-C0E9FAFC15CC}" type="sibTrans" cxnId="{0CE403B6-0CD5-4750-9ED8-02445180F268}">
      <dgm:prSet/>
      <dgm:spPr/>
      <dgm:t>
        <a:bodyPr/>
        <a:lstStyle/>
        <a:p>
          <a:endParaRPr lang="es-ES"/>
        </a:p>
      </dgm:t>
    </dgm:pt>
    <dgm:pt modelId="{D25D9E6B-8073-49D2-A3DD-B27143E12640}">
      <dgm:prSet custT="1"/>
      <dgm:spPr/>
      <dgm:t>
        <a:bodyPr/>
        <a:lstStyle/>
        <a:p>
          <a:pPr rtl="0"/>
          <a:r>
            <a:rPr lang="en-US" sz="1800" b="1" dirty="0" smtClean="0"/>
            <a:t>Knowledge and Innovation </a:t>
          </a:r>
        </a:p>
      </dgm:t>
    </dgm:pt>
    <dgm:pt modelId="{AB685E44-2597-422D-BBAC-C9DF8415FDE4}" type="parTrans" cxnId="{25854091-5AA2-4068-A9CD-036AB224EA18}">
      <dgm:prSet/>
      <dgm:spPr/>
      <dgm:t>
        <a:bodyPr/>
        <a:lstStyle/>
        <a:p>
          <a:endParaRPr lang="es-ES"/>
        </a:p>
      </dgm:t>
    </dgm:pt>
    <dgm:pt modelId="{EF4D7453-F246-46C6-960C-49F850BC619B}" type="sibTrans" cxnId="{25854091-5AA2-4068-A9CD-036AB224EA18}">
      <dgm:prSet/>
      <dgm:spPr/>
      <dgm:t>
        <a:bodyPr/>
        <a:lstStyle/>
        <a:p>
          <a:endParaRPr lang="es-ES"/>
        </a:p>
      </dgm:t>
    </dgm:pt>
    <dgm:pt modelId="{1DE94188-C530-49A0-98A5-F5657FE47484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dirty="0" smtClean="0"/>
            <a:t>Source of </a:t>
          </a:r>
          <a:r>
            <a:rPr lang="en-US" sz="1400" b="1" dirty="0" smtClean="0"/>
            <a:t>resilience</a:t>
          </a:r>
          <a:endParaRPr lang="es-ES" sz="1400" b="1" dirty="0"/>
        </a:p>
      </dgm:t>
    </dgm:pt>
    <dgm:pt modelId="{41FB3D93-2325-4032-9963-7508B2653315}" type="parTrans" cxnId="{32EBB616-038C-44BB-9FB3-A005DDA05BB1}">
      <dgm:prSet/>
      <dgm:spPr/>
      <dgm:t>
        <a:bodyPr/>
        <a:lstStyle/>
        <a:p>
          <a:endParaRPr lang="es-ES"/>
        </a:p>
      </dgm:t>
    </dgm:pt>
    <dgm:pt modelId="{0AF1661A-CBC0-40CB-B933-37BB1C934417}" type="sibTrans" cxnId="{32EBB616-038C-44BB-9FB3-A005DDA05BB1}">
      <dgm:prSet/>
      <dgm:spPr/>
      <dgm:t>
        <a:bodyPr/>
        <a:lstStyle/>
        <a:p>
          <a:endParaRPr lang="es-ES"/>
        </a:p>
      </dgm:t>
    </dgm:pt>
    <dgm:pt modelId="{586B417E-1973-4AC3-A7E1-C4D8F08204F9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dirty="0" smtClean="0"/>
            <a:t>Room for retro-innovation</a:t>
          </a:r>
          <a:endParaRPr lang="es-ES" sz="1400" dirty="0"/>
        </a:p>
      </dgm:t>
    </dgm:pt>
    <dgm:pt modelId="{AC089E07-EFF5-4AE8-9D55-91FB08565EB6}" type="parTrans" cxnId="{D67C2D62-74E3-44BF-BC61-C4BCC6A9CD47}">
      <dgm:prSet/>
      <dgm:spPr/>
      <dgm:t>
        <a:bodyPr/>
        <a:lstStyle/>
        <a:p>
          <a:endParaRPr lang="es-ES"/>
        </a:p>
      </dgm:t>
    </dgm:pt>
    <dgm:pt modelId="{3538C58E-E522-4159-B096-8874354AD1F7}" type="sibTrans" cxnId="{D67C2D62-74E3-44BF-BC61-C4BCC6A9CD47}">
      <dgm:prSet/>
      <dgm:spPr/>
      <dgm:t>
        <a:bodyPr/>
        <a:lstStyle/>
        <a:p>
          <a:endParaRPr lang="es-ES"/>
        </a:p>
      </dgm:t>
    </dgm:pt>
    <dgm:pt modelId="{F52E15DB-6E6F-493E-A7C2-1C5EBCF82081}">
      <dgm:prSet custT="1"/>
      <dgm:spPr/>
      <dgm:t>
        <a:bodyPr/>
        <a:lstStyle/>
        <a:p>
          <a:pPr rtl="0">
            <a:lnSpc>
              <a:spcPct val="90000"/>
            </a:lnSpc>
            <a:spcAft>
              <a:spcPts val="600"/>
            </a:spcAft>
          </a:pPr>
          <a:r>
            <a:rPr lang="en-US" sz="1400" dirty="0" smtClean="0"/>
            <a:t>Greater </a:t>
          </a:r>
          <a:r>
            <a:rPr lang="en-US" sz="1400" b="1" dirty="0" smtClean="0"/>
            <a:t>access to information and training</a:t>
          </a:r>
          <a:endParaRPr lang="es-ES" sz="1400" b="1" dirty="0"/>
        </a:p>
      </dgm:t>
    </dgm:pt>
    <dgm:pt modelId="{EB9F926E-CA60-4D8D-9986-DC30D91A8FCE}" type="parTrans" cxnId="{5F219CF0-4905-4DC2-97A2-91B28A442B48}">
      <dgm:prSet/>
      <dgm:spPr/>
      <dgm:t>
        <a:bodyPr/>
        <a:lstStyle/>
        <a:p>
          <a:endParaRPr lang="es-ES"/>
        </a:p>
      </dgm:t>
    </dgm:pt>
    <dgm:pt modelId="{E629FD90-172B-40F3-8E75-4BB3BF0ED2EB}" type="sibTrans" cxnId="{5F219CF0-4905-4DC2-97A2-91B28A442B48}">
      <dgm:prSet/>
      <dgm:spPr/>
      <dgm:t>
        <a:bodyPr/>
        <a:lstStyle/>
        <a:p>
          <a:endParaRPr lang="es-ES"/>
        </a:p>
      </dgm:t>
    </dgm:pt>
    <dgm:pt modelId="{9DB4A47C-D2C2-47EC-972B-26EF34A5D639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15000"/>
            </a:spcAft>
          </a:pPr>
          <a:r>
            <a:rPr lang="en-US" sz="1400" dirty="0" smtClean="0"/>
            <a:t>Building softer skills &amp; </a:t>
          </a:r>
          <a:r>
            <a:rPr lang="en-US" sz="1400" b="1" dirty="0" smtClean="0"/>
            <a:t>networking</a:t>
          </a:r>
          <a:endParaRPr lang="es-ES" sz="1400" b="1" dirty="0"/>
        </a:p>
      </dgm:t>
    </dgm:pt>
    <dgm:pt modelId="{16AF2D21-551F-4954-9005-97F44CB6526C}" type="parTrans" cxnId="{C7F49D1B-CAD1-403F-B882-EC5ABA658CB8}">
      <dgm:prSet/>
      <dgm:spPr/>
      <dgm:t>
        <a:bodyPr/>
        <a:lstStyle/>
        <a:p>
          <a:endParaRPr lang="es-ES"/>
        </a:p>
      </dgm:t>
    </dgm:pt>
    <dgm:pt modelId="{40C4DC52-1E80-4A36-98D2-1EBB997D6776}" type="sibTrans" cxnId="{C7F49D1B-CAD1-403F-B882-EC5ABA658CB8}">
      <dgm:prSet/>
      <dgm:spPr/>
      <dgm:t>
        <a:bodyPr/>
        <a:lstStyle/>
        <a:p>
          <a:endParaRPr lang="es-ES"/>
        </a:p>
      </dgm:t>
    </dgm:pt>
    <dgm:pt modelId="{3C2605E9-A789-447C-AA5A-50D04BBFA692}">
      <dgm:prSet custT="1"/>
      <dgm:spPr/>
      <dgm:t>
        <a:bodyPr/>
        <a:lstStyle/>
        <a:p>
          <a:pPr rtl="0"/>
          <a:r>
            <a:rPr lang="en-US" sz="1800" b="1" dirty="0" smtClean="0"/>
            <a:t>Tailored policy and regulatory frameworks </a:t>
          </a:r>
        </a:p>
      </dgm:t>
    </dgm:pt>
    <dgm:pt modelId="{34CA6A95-376E-4B63-8DE3-B32DC8DF4391}" type="parTrans" cxnId="{1D365CFC-47A8-4C99-91B8-E035F505C7A0}">
      <dgm:prSet/>
      <dgm:spPr/>
      <dgm:t>
        <a:bodyPr/>
        <a:lstStyle/>
        <a:p>
          <a:endParaRPr lang="es-ES"/>
        </a:p>
      </dgm:t>
    </dgm:pt>
    <dgm:pt modelId="{A179918D-8E53-4A6F-AD73-D302B951FAB5}" type="sibTrans" cxnId="{1D365CFC-47A8-4C99-91B8-E035F505C7A0}">
      <dgm:prSet/>
      <dgm:spPr/>
      <dgm:t>
        <a:bodyPr/>
        <a:lstStyle/>
        <a:p>
          <a:endParaRPr lang="es-ES"/>
        </a:p>
      </dgm:t>
    </dgm:pt>
    <dgm:pt modelId="{902357F3-4659-4814-BC4B-2400D2BC2C14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400" dirty="0" smtClean="0"/>
            <a:t>More </a:t>
          </a:r>
          <a:r>
            <a:rPr lang="en-US" sz="1400" b="1" dirty="0" smtClean="0"/>
            <a:t>territorially</a:t>
          </a:r>
          <a:r>
            <a:rPr lang="en-US" sz="1400" dirty="0" smtClean="0"/>
            <a:t> based</a:t>
          </a:r>
          <a:endParaRPr lang="es-ES" sz="1400" dirty="0"/>
        </a:p>
      </dgm:t>
    </dgm:pt>
    <dgm:pt modelId="{3DB5F49A-1D6D-45EB-9DE0-AD00C0879DDA}" type="parTrans" cxnId="{DAD93CAB-3B71-4423-8BF7-D2437C4A404E}">
      <dgm:prSet/>
      <dgm:spPr/>
      <dgm:t>
        <a:bodyPr/>
        <a:lstStyle/>
        <a:p>
          <a:endParaRPr lang="es-ES"/>
        </a:p>
      </dgm:t>
    </dgm:pt>
    <dgm:pt modelId="{CFC6A5FD-1B5F-42CC-9E83-7C3827894DF8}" type="sibTrans" cxnId="{DAD93CAB-3B71-4423-8BF7-D2437C4A404E}">
      <dgm:prSet/>
      <dgm:spPr/>
      <dgm:t>
        <a:bodyPr/>
        <a:lstStyle/>
        <a:p>
          <a:endParaRPr lang="es-ES"/>
        </a:p>
      </dgm:t>
    </dgm:pt>
    <dgm:pt modelId="{D5E6E459-27BC-4FD1-93B5-3A4BB4811AE9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400" dirty="0" smtClean="0"/>
            <a:t>Must consider:</a:t>
          </a:r>
          <a:endParaRPr lang="es-ES" sz="1400" dirty="0"/>
        </a:p>
      </dgm:t>
    </dgm:pt>
    <dgm:pt modelId="{0E7470B1-FCF6-4C3E-B0F7-3AFF3B0383BB}" type="parTrans" cxnId="{5A0FA2FD-4E05-42F6-A879-AE360AE73D45}">
      <dgm:prSet/>
      <dgm:spPr/>
      <dgm:t>
        <a:bodyPr/>
        <a:lstStyle/>
        <a:p>
          <a:endParaRPr lang="es-ES"/>
        </a:p>
      </dgm:t>
    </dgm:pt>
    <dgm:pt modelId="{E697E617-C86D-4B85-9A8B-8A71FC5CFDF3}" type="sibTrans" cxnId="{5A0FA2FD-4E05-42F6-A879-AE360AE73D45}">
      <dgm:prSet/>
      <dgm:spPr/>
      <dgm:t>
        <a:bodyPr/>
        <a:lstStyle/>
        <a:p>
          <a:endParaRPr lang="es-ES"/>
        </a:p>
      </dgm:t>
    </dgm:pt>
    <dgm:pt modelId="{FDD2FDC2-BDB5-4C99-A052-9553CC9E1C12}">
      <dgm:prSet custT="1"/>
      <dgm:spPr/>
      <dgm:t>
        <a:bodyPr/>
        <a:lstStyle/>
        <a:p>
          <a:pPr rtl="0">
            <a:lnSpc>
              <a:spcPct val="90000"/>
            </a:lnSpc>
          </a:pPr>
          <a:r>
            <a:rPr lang="en-US" sz="1400" dirty="0" smtClean="0"/>
            <a:t>characteristics of </a:t>
          </a:r>
          <a:r>
            <a:rPr lang="en-US" sz="1400" b="1" dirty="0" smtClean="0"/>
            <a:t>regional food systems</a:t>
          </a:r>
          <a:endParaRPr lang="es-ES" sz="1400" b="1" dirty="0"/>
        </a:p>
      </dgm:t>
    </dgm:pt>
    <dgm:pt modelId="{9925AAF6-FDEE-4C87-83E9-EF43127C18DC}" type="sibTrans" cxnId="{744F33BC-A60B-44DF-9623-36DD17645BFA}">
      <dgm:prSet/>
      <dgm:spPr/>
      <dgm:t>
        <a:bodyPr/>
        <a:lstStyle/>
        <a:p>
          <a:endParaRPr lang="es-ES"/>
        </a:p>
      </dgm:t>
    </dgm:pt>
    <dgm:pt modelId="{1230FD54-09DD-4C26-A82F-F482E83D5574}" type="parTrans" cxnId="{744F33BC-A60B-44DF-9623-36DD17645BFA}">
      <dgm:prSet/>
      <dgm:spPr/>
      <dgm:t>
        <a:bodyPr/>
        <a:lstStyle/>
        <a:p>
          <a:endParaRPr lang="es-ES"/>
        </a:p>
      </dgm:t>
    </dgm:pt>
    <dgm:pt modelId="{9912CBEA-FB91-4B93-9263-D8EC61571717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15000"/>
            </a:spcAft>
          </a:pPr>
          <a:r>
            <a:rPr lang="en-US" sz="1400" dirty="0" smtClean="0"/>
            <a:t>Innovative approaches to traditional markets</a:t>
          </a:r>
          <a:endParaRPr lang="es-ES" sz="1400" dirty="0"/>
        </a:p>
      </dgm:t>
    </dgm:pt>
    <dgm:pt modelId="{426D316F-5E2D-4540-96FD-7F78566E299E}" type="parTrans" cxnId="{CAEB06D8-C2AE-4172-8625-508183E6F128}">
      <dgm:prSet/>
      <dgm:spPr/>
      <dgm:t>
        <a:bodyPr/>
        <a:lstStyle/>
        <a:p>
          <a:endParaRPr lang="es-ES"/>
        </a:p>
      </dgm:t>
    </dgm:pt>
    <dgm:pt modelId="{BDEAB01A-3AAC-4B90-A790-1E21808D2226}" type="sibTrans" cxnId="{CAEB06D8-C2AE-4172-8625-508183E6F128}">
      <dgm:prSet/>
      <dgm:spPr/>
      <dgm:t>
        <a:bodyPr/>
        <a:lstStyle/>
        <a:p>
          <a:endParaRPr lang="es-ES"/>
        </a:p>
      </dgm:t>
    </dgm:pt>
    <dgm:pt modelId="{74456773-417E-4043-91C4-F8275087E669}">
      <dgm:prSet custT="1"/>
      <dgm:spPr/>
      <dgm:t>
        <a:bodyPr/>
        <a:lstStyle/>
        <a:p>
          <a:pPr rtl="0">
            <a:lnSpc>
              <a:spcPct val="90000"/>
            </a:lnSpc>
          </a:pPr>
          <a:r>
            <a:rPr lang="en-US" sz="1400" dirty="0" smtClean="0"/>
            <a:t>different </a:t>
          </a:r>
          <a:r>
            <a:rPr lang="en-US" sz="1400" b="1" dirty="0" smtClean="0"/>
            <a:t>types of SF</a:t>
          </a:r>
          <a:endParaRPr lang="es-ES" sz="1400" b="1" dirty="0"/>
        </a:p>
      </dgm:t>
    </dgm:pt>
    <dgm:pt modelId="{26C4F06C-2DCD-472F-A3A0-15C7092CDA97}" type="parTrans" cxnId="{1A898170-6BAE-409C-823F-AE249AC9FD14}">
      <dgm:prSet/>
      <dgm:spPr/>
      <dgm:t>
        <a:bodyPr/>
        <a:lstStyle/>
        <a:p>
          <a:endParaRPr lang="es-ES"/>
        </a:p>
      </dgm:t>
    </dgm:pt>
    <dgm:pt modelId="{321E2822-404F-4878-8B45-C2156B8706B9}" type="sibTrans" cxnId="{1A898170-6BAE-409C-823F-AE249AC9FD14}">
      <dgm:prSet/>
      <dgm:spPr/>
      <dgm:t>
        <a:bodyPr/>
        <a:lstStyle/>
        <a:p>
          <a:endParaRPr lang="es-ES"/>
        </a:p>
      </dgm:t>
    </dgm:pt>
    <dgm:pt modelId="{A1ED373C-241A-4A37-A7C7-38AC38BA4E44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dirty="0" smtClean="0"/>
            <a:t>Key for CC adaptation</a:t>
          </a:r>
          <a:endParaRPr lang="es-ES" sz="1400" dirty="0"/>
        </a:p>
      </dgm:t>
    </dgm:pt>
    <dgm:pt modelId="{DD65A3E9-B69F-4CA8-9661-ACE004F7FEFD}" type="parTrans" cxnId="{E97B1A06-9060-4854-A804-F0571C5E4C4A}">
      <dgm:prSet/>
      <dgm:spPr/>
      <dgm:t>
        <a:bodyPr/>
        <a:lstStyle/>
        <a:p>
          <a:endParaRPr lang="es-ES"/>
        </a:p>
      </dgm:t>
    </dgm:pt>
    <dgm:pt modelId="{994531BE-3499-4C5A-8BD7-D71C3F297E9C}" type="sibTrans" cxnId="{E97B1A06-9060-4854-A804-F0571C5E4C4A}">
      <dgm:prSet/>
      <dgm:spPr/>
      <dgm:t>
        <a:bodyPr/>
        <a:lstStyle/>
        <a:p>
          <a:endParaRPr lang="es-ES"/>
        </a:p>
      </dgm:t>
    </dgm:pt>
    <dgm:pt modelId="{E790D22D-3843-4136-AB4F-2C8DAC3EB7EA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GB" sz="1400" b="1" noProof="0" dirty="0" smtClean="0"/>
            <a:t>Small–scale</a:t>
          </a:r>
          <a:r>
            <a:rPr lang="en-GB" sz="1400" noProof="0" dirty="0" smtClean="0"/>
            <a:t> adapted</a:t>
          </a:r>
          <a:endParaRPr lang="en-GB" sz="1400" noProof="0" dirty="0"/>
        </a:p>
      </dgm:t>
    </dgm:pt>
    <dgm:pt modelId="{B0D80FCE-8A87-4E32-BD27-3F41CFB996CC}" type="parTrans" cxnId="{815BAB29-398C-42AB-835A-5EF2284A432C}">
      <dgm:prSet/>
      <dgm:spPr/>
      <dgm:t>
        <a:bodyPr/>
        <a:lstStyle/>
        <a:p>
          <a:endParaRPr lang="es-ES"/>
        </a:p>
      </dgm:t>
    </dgm:pt>
    <dgm:pt modelId="{FED91CEC-71B2-4FE2-BF38-7FCB94F7CCE8}" type="sibTrans" cxnId="{815BAB29-398C-42AB-835A-5EF2284A432C}">
      <dgm:prSet/>
      <dgm:spPr/>
      <dgm:t>
        <a:bodyPr/>
        <a:lstStyle/>
        <a:p>
          <a:endParaRPr lang="es-ES"/>
        </a:p>
      </dgm:t>
    </dgm:pt>
    <dgm:pt modelId="{820BB771-8F3F-496C-9C27-A434C06A1725}" type="pres">
      <dgm:prSet presAssocID="{55EBB9A4-4383-49C6-B7DE-85FD72DBA74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BFF2627-5AAB-4F91-BF72-70C8ED5F4669}" type="pres">
      <dgm:prSet presAssocID="{40D3411D-EA22-4EA0-B9B3-C52C9567CAA9}" presName="composite" presStyleCnt="0"/>
      <dgm:spPr/>
    </dgm:pt>
    <dgm:pt modelId="{E673CD28-74A0-46BE-BB04-059AA49AC73D}" type="pres">
      <dgm:prSet presAssocID="{40D3411D-EA22-4EA0-B9B3-C52C9567CAA9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7C6088-43FE-4B0B-BAE8-B68594F634EC}" type="pres">
      <dgm:prSet presAssocID="{40D3411D-EA22-4EA0-B9B3-C52C9567CAA9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67D6358-3436-4516-8424-941DE6CCD63C}" type="pres">
      <dgm:prSet presAssocID="{F16ECA0F-2C74-47DA-AC8B-FF963A52CF27}" presName="space" presStyleCnt="0"/>
      <dgm:spPr/>
    </dgm:pt>
    <dgm:pt modelId="{0108A950-9F48-4EE8-AC4D-6EF9888C0DD4}" type="pres">
      <dgm:prSet presAssocID="{4ED1897A-E955-431B-8802-7E75271B251B}" presName="composite" presStyleCnt="0"/>
      <dgm:spPr/>
    </dgm:pt>
    <dgm:pt modelId="{7184B2E3-F892-4E5C-89F9-6D98459B99A0}" type="pres">
      <dgm:prSet presAssocID="{4ED1897A-E955-431B-8802-7E75271B251B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39A0C51-3901-45DE-828C-5A896F9EC14E}" type="pres">
      <dgm:prSet presAssocID="{4ED1897A-E955-431B-8802-7E75271B251B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ECE278C-B22E-4BB3-B3A6-1DBCD4685162}" type="pres">
      <dgm:prSet presAssocID="{299C2BC9-F1DE-4FDF-B689-969F7C709BA1}" presName="space" presStyleCnt="0"/>
      <dgm:spPr/>
    </dgm:pt>
    <dgm:pt modelId="{2E930DAA-4BBA-4907-AAC0-10A08D642E08}" type="pres">
      <dgm:prSet presAssocID="{D25D9E6B-8073-49D2-A3DD-B27143E12640}" presName="composite" presStyleCnt="0"/>
      <dgm:spPr/>
    </dgm:pt>
    <dgm:pt modelId="{ECB2DCAD-7F15-4557-A3EA-B6E5FB9660DD}" type="pres">
      <dgm:prSet presAssocID="{D25D9E6B-8073-49D2-A3DD-B27143E12640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D171487-8313-4ED7-82F4-4ACA31EB2A95}" type="pres">
      <dgm:prSet presAssocID="{D25D9E6B-8073-49D2-A3DD-B27143E12640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8557209-29C1-45BA-A309-C4266EF69399}" type="pres">
      <dgm:prSet presAssocID="{EF4D7453-F246-46C6-960C-49F850BC619B}" presName="space" presStyleCnt="0"/>
      <dgm:spPr/>
    </dgm:pt>
    <dgm:pt modelId="{1D6854D7-4DD3-47DD-9918-4DCEDC5498BF}" type="pres">
      <dgm:prSet presAssocID="{3C2605E9-A789-447C-AA5A-50D04BBFA692}" presName="composite" presStyleCnt="0"/>
      <dgm:spPr/>
    </dgm:pt>
    <dgm:pt modelId="{76E73AB7-E1CA-46AE-876D-54FFAA6B1073}" type="pres">
      <dgm:prSet presAssocID="{3C2605E9-A789-447C-AA5A-50D04BBFA692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7C7ABCC-0C44-4BFE-BD15-2E539FCCE363}" type="pres">
      <dgm:prSet presAssocID="{3C2605E9-A789-447C-AA5A-50D04BBFA692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E0BA760-6E03-4E39-9250-DE362D14E449}" type="presOf" srcId="{2EA457C1-779F-4C1C-B467-38A169C9CE52}" destId="{039A0C51-3901-45DE-828C-5A896F9EC14E}" srcOrd="0" destOrd="4" presId="urn:microsoft.com/office/officeart/2005/8/layout/hList1"/>
    <dgm:cxn modelId="{C022E764-FA55-49C4-831B-F021C7BE9F30}" type="presOf" srcId="{A1ED373C-241A-4A37-A7C7-38AC38BA4E44}" destId="{5D171487-8313-4ED7-82F4-4ACA31EB2A95}" srcOrd="0" destOrd="1" presId="urn:microsoft.com/office/officeart/2005/8/layout/hList1"/>
    <dgm:cxn modelId="{7BD0CAE7-E46B-4A99-9255-096A25AFC5B0}" type="presOf" srcId="{93AE80FB-778A-4267-A68A-7A59211CFC24}" destId="{039A0C51-3901-45DE-828C-5A896F9EC14E}" srcOrd="0" destOrd="3" presId="urn:microsoft.com/office/officeart/2005/8/layout/hList1"/>
    <dgm:cxn modelId="{FBC6BE7A-3207-49DA-BECD-1039A0AB030E}" srcId="{40D3411D-EA22-4EA0-B9B3-C52C9567CAA9}" destId="{F98831FB-22FA-4D8A-8434-894B71B8818E}" srcOrd="1" destOrd="0" parTransId="{9843CB68-D2F5-4AE3-889A-46F44CB2F52A}" sibTransId="{DD94D674-24B7-4D83-A0A1-21551F24E5D6}"/>
    <dgm:cxn modelId="{2ACE853E-2CCC-4AAD-8891-5AD1807264D1}" srcId="{40D3411D-EA22-4EA0-B9B3-C52C9567CAA9}" destId="{C91E13E3-3FE3-42BA-A1A0-49F209EFF182}" srcOrd="2" destOrd="0" parTransId="{FD422577-5216-4D2A-A56D-F715788E3678}" sibTransId="{7AFF1335-78F5-4968-B039-2D52136B6F04}"/>
    <dgm:cxn modelId="{494ED2C2-9719-4571-AA9E-62F44AA96260}" srcId="{40D3411D-EA22-4EA0-B9B3-C52C9567CAA9}" destId="{40EF3876-933D-45CA-A817-63B38FC7CCF3}" srcOrd="0" destOrd="0" parTransId="{9154BE74-E52D-4A43-AC16-09D57A3DF1CE}" sibTransId="{0386DF49-2248-4FFC-8DDF-88C035D1A713}"/>
    <dgm:cxn modelId="{F035B25F-7E25-4C80-B484-3FBEAA4DB859}" type="presOf" srcId="{3C2605E9-A789-447C-AA5A-50D04BBFA692}" destId="{76E73AB7-E1CA-46AE-876D-54FFAA6B1073}" srcOrd="0" destOrd="0" presId="urn:microsoft.com/office/officeart/2005/8/layout/hList1"/>
    <dgm:cxn modelId="{F913D5D7-BC92-41E7-AE1B-5F13CD2A856A}" type="presOf" srcId="{E790D22D-3843-4136-AB4F-2C8DAC3EB7EA}" destId="{E7C7ABCC-0C44-4BFE-BD15-2E539FCCE363}" srcOrd="0" destOrd="1" presId="urn:microsoft.com/office/officeart/2005/8/layout/hList1"/>
    <dgm:cxn modelId="{DAD93CAB-3B71-4423-8BF7-D2437C4A404E}" srcId="{3C2605E9-A789-447C-AA5A-50D04BBFA692}" destId="{902357F3-4659-4814-BC4B-2400D2BC2C14}" srcOrd="0" destOrd="0" parTransId="{3DB5F49A-1D6D-45EB-9DE0-AD00C0879DDA}" sibTransId="{CFC6A5FD-1B5F-42CC-9E83-7C3827894DF8}"/>
    <dgm:cxn modelId="{5A0FA2FD-4E05-42F6-A879-AE360AE73D45}" srcId="{3C2605E9-A789-447C-AA5A-50D04BBFA692}" destId="{D5E6E459-27BC-4FD1-93B5-3A4BB4811AE9}" srcOrd="2" destOrd="0" parTransId="{0E7470B1-FCF6-4C3E-B0F7-3AFF3B0383BB}" sibTransId="{E697E617-C86D-4B85-9A8B-8A71FC5CFDF3}"/>
    <dgm:cxn modelId="{C7F49D1B-CAD1-403F-B882-EC5ABA658CB8}" srcId="{D25D9E6B-8073-49D2-A3DD-B27143E12640}" destId="{9DB4A47C-D2C2-47EC-972B-26EF34A5D639}" srcOrd="4" destOrd="0" parTransId="{16AF2D21-551F-4954-9005-97F44CB6526C}" sibTransId="{40C4DC52-1E80-4A36-98D2-1EBB997D6776}"/>
    <dgm:cxn modelId="{25854091-5AA2-4068-A9CD-036AB224EA18}" srcId="{55EBB9A4-4383-49C6-B7DE-85FD72DBA743}" destId="{D25D9E6B-8073-49D2-A3DD-B27143E12640}" srcOrd="2" destOrd="0" parTransId="{AB685E44-2597-422D-BBAC-C9DF8415FDE4}" sibTransId="{EF4D7453-F246-46C6-960C-49F850BC619B}"/>
    <dgm:cxn modelId="{70B248A3-2164-4532-8E70-7E027E25EA48}" type="presOf" srcId="{586B417E-1973-4AC3-A7E1-C4D8F08204F9}" destId="{5D171487-8313-4ED7-82F4-4ACA31EB2A95}" srcOrd="0" destOrd="2" presId="urn:microsoft.com/office/officeart/2005/8/layout/hList1"/>
    <dgm:cxn modelId="{32E37753-BADB-4C31-BE7C-142ED160DA53}" type="presOf" srcId="{1DE94188-C530-49A0-98A5-F5657FE47484}" destId="{5D171487-8313-4ED7-82F4-4ACA31EB2A95}" srcOrd="0" destOrd="0" presId="urn:microsoft.com/office/officeart/2005/8/layout/hList1"/>
    <dgm:cxn modelId="{32EBB616-038C-44BB-9FB3-A005DDA05BB1}" srcId="{D25D9E6B-8073-49D2-A3DD-B27143E12640}" destId="{1DE94188-C530-49A0-98A5-F5657FE47484}" srcOrd="0" destOrd="0" parTransId="{41FB3D93-2325-4032-9963-7508B2653315}" sibTransId="{0AF1661A-CBC0-40CB-B933-37BB1C934417}"/>
    <dgm:cxn modelId="{8E17C034-DF61-49FA-BE86-E615A8F1BB24}" srcId="{40D3411D-EA22-4EA0-B9B3-C52C9567CAA9}" destId="{6FD431FE-099D-46BE-A4F7-779C72BA96E1}" srcOrd="3" destOrd="0" parTransId="{3B9F7A56-F0DD-49A5-B88E-83C220296573}" sibTransId="{35C9F448-5234-4C96-B897-E03811074874}"/>
    <dgm:cxn modelId="{DE6E24A7-B244-4B5B-8CA8-15FB7EB5D960}" type="presOf" srcId="{4ED1897A-E955-431B-8802-7E75271B251B}" destId="{7184B2E3-F892-4E5C-89F9-6D98459B99A0}" srcOrd="0" destOrd="0" presId="urn:microsoft.com/office/officeart/2005/8/layout/hList1"/>
    <dgm:cxn modelId="{3A62C1F1-B701-4A85-9BB7-3E68EFE52DBE}" type="presOf" srcId="{C91E13E3-3FE3-42BA-A1A0-49F209EFF182}" destId="{C27C6088-43FE-4B0B-BAE8-B68594F634EC}" srcOrd="0" destOrd="2" presId="urn:microsoft.com/office/officeart/2005/8/layout/hList1"/>
    <dgm:cxn modelId="{3689DF16-BE2C-4EA8-94BC-1FC903318616}" type="presOf" srcId="{3711324D-6D3B-49F6-BE28-5DABF8859F50}" destId="{039A0C51-3901-45DE-828C-5A896F9EC14E}" srcOrd="0" destOrd="0" presId="urn:microsoft.com/office/officeart/2005/8/layout/hList1"/>
    <dgm:cxn modelId="{3907F24A-AA4F-43AD-B349-B4BD0198FA73}" srcId="{55EBB9A4-4383-49C6-B7DE-85FD72DBA743}" destId="{4ED1897A-E955-431B-8802-7E75271B251B}" srcOrd="1" destOrd="0" parTransId="{22A2BCF9-EA50-4FC3-A982-4D67A8A53C05}" sibTransId="{299C2BC9-F1DE-4FDF-B689-969F7C709BA1}"/>
    <dgm:cxn modelId="{A51D4964-90FE-4882-91A4-3C6EC1B1ABF0}" type="presOf" srcId="{D25D9E6B-8073-49D2-A3DD-B27143E12640}" destId="{ECB2DCAD-7F15-4557-A3EA-B6E5FB9660DD}" srcOrd="0" destOrd="0" presId="urn:microsoft.com/office/officeart/2005/8/layout/hList1"/>
    <dgm:cxn modelId="{6FFE5EA8-AFD7-48DD-8BEE-42ED6052A668}" srcId="{5C931EDE-FABF-4D20-8304-FC9F0CBA19BA}" destId="{93AE80FB-778A-4267-A68A-7A59211CFC24}" srcOrd="1" destOrd="0" parTransId="{9EFB7F68-365E-442F-9071-EBD4AEFCC460}" sibTransId="{562329EB-A854-4676-908F-520E3E6273D4}"/>
    <dgm:cxn modelId="{5F219CF0-4905-4DC2-97A2-91B28A442B48}" srcId="{D25D9E6B-8073-49D2-A3DD-B27143E12640}" destId="{F52E15DB-6E6F-493E-A7C2-1C5EBCF82081}" srcOrd="3" destOrd="0" parTransId="{EB9F926E-CA60-4D8D-9986-DC30D91A8FCE}" sibTransId="{E629FD90-172B-40F3-8E75-4BB3BF0ED2EB}"/>
    <dgm:cxn modelId="{A1EEE058-BF8F-4D42-A521-D5DFA96AB34A}" srcId="{4ED1897A-E955-431B-8802-7E75271B251B}" destId="{5C931EDE-FABF-4D20-8304-FC9F0CBA19BA}" srcOrd="1" destOrd="0" parTransId="{FD7B3BC2-F551-4B09-A1B5-09DAB7DF997F}" sibTransId="{69483197-7854-4348-9B7A-135C56420DF3}"/>
    <dgm:cxn modelId="{0CE403B6-0CD5-4750-9ED8-02445180F268}" srcId="{4ED1897A-E955-431B-8802-7E75271B251B}" destId="{2EA457C1-779F-4C1C-B467-38A169C9CE52}" srcOrd="2" destOrd="0" parTransId="{50A7721C-7573-40C1-8881-BC7DC360C779}" sibTransId="{C531C116-9F56-4DA3-AFC2-C0E9FAFC15CC}"/>
    <dgm:cxn modelId="{1D365CFC-47A8-4C99-91B8-E035F505C7A0}" srcId="{55EBB9A4-4383-49C6-B7DE-85FD72DBA743}" destId="{3C2605E9-A789-447C-AA5A-50D04BBFA692}" srcOrd="3" destOrd="0" parTransId="{34CA6A95-376E-4B63-8DE3-B32DC8DF4391}" sibTransId="{A179918D-8E53-4A6F-AD73-D302B951FAB5}"/>
    <dgm:cxn modelId="{CAEB06D8-C2AE-4172-8625-508183E6F128}" srcId="{5C931EDE-FABF-4D20-8304-FC9F0CBA19BA}" destId="{9912CBEA-FB91-4B93-9263-D8EC61571717}" srcOrd="0" destOrd="0" parTransId="{426D316F-5E2D-4540-96FD-7F78566E299E}" sibTransId="{BDEAB01A-3AAC-4B90-A790-1E21808D2226}"/>
    <dgm:cxn modelId="{F5A70696-042F-4D06-996B-0ADA2298EE22}" type="presOf" srcId="{9DB4A47C-D2C2-47EC-972B-26EF34A5D639}" destId="{5D171487-8313-4ED7-82F4-4ACA31EB2A95}" srcOrd="0" destOrd="4" presId="urn:microsoft.com/office/officeart/2005/8/layout/hList1"/>
    <dgm:cxn modelId="{02CDAB10-F83A-4B8B-BC31-C97A40D535AC}" srcId="{4ED1897A-E955-431B-8802-7E75271B251B}" destId="{3711324D-6D3B-49F6-BE28-5DABF8859F50}" srcOrd="0" destOrd="0" parTransId="{93766C74-8C65-4657-9F69-92AE897531CD}" sibTransId="{D1E1B54A-788F-45B4-84E3-CBC4B6D8A2E2}"/>
    <dgm:cxn modelId="{25E02CFE-9EA2-4C8D-A92B-E2BFC3115975}" type="presOf" srcId="{40D3411D-EA22-4EA0-B9B3-C52C9567CAA9}" destId="{E673CD28-74A0-46BE-BB04-059AA49AC73D}" srcOrd="0" destOrd="0" presId="urn:microsoft.com/office/officeart/2005/8/layout/hList1"/>
    <dgm:cxn modelId="{ABB92DC4-B5E5-4687-82CD-6507E50DC232}" type="presOf" srcId="{5C931EDE-FABF-4D20-8304-FC9F0CBA19BA}" destId="{039A0C51-3901-45DE-828C-5A896F9EC14E}" srcOrd="0" destOrd="1" presId="urn:microsoft.com/office/officeart/2005/8/layout/hList1"/>
    <dgm:cxn modelId="{45E195A2-5369-4FDB-9786-E2581C0EA50C}" srcId="{55EBB9A4-4383-49C6-B7DE-85FD72DBA743}" destId="{40D3411D-EA22-4EA0-B9B3-C52C9567CAA9}" srcOrd="0" destOrd="0" parTransId="{9CA368B4-67AD-47EE-963E-729F9DAD00C4}" sibTransId="{F16ECA0F-2C74-47DA-AC8B-FF963A52CF27}"/>
    <dgm:cxn modelId="{CC82152E-1C30-4983-AE4A-CAA406F3122B}" type="presOf" srcId="{D5E6E459-27BC-4FD1-93B5-3A4BB4811AE9}" destId="{E7C7ABCC-0C44-4BFE-BD15-2E539FCCE363}" srcOrd="0" destOrd="2" presId="urn:microsoft.com/office/officeart/2005/8/layout/hList1"/>
    <dgm:cxn modelId="{4CC81B4B-9958-49C3-9D05-D89D171A384F}" type="presOf" srcId="{FDD2FDC2-BDB5-4C99-A052-9553CC9E1C12}" destId="{E7C7ABCC-0C44-4BFE-BD15-2E539FCCE363}" srcOrd="0" destOrd="3" presId="urn:microsoft.com/office/officeart/2005/8/layout/hList1"/>
    <dgm:cxn modelId="{766FB586-AFB8-4C2E-9BCA-2317B9CBB558}" type="presOf" srcId="{F98831FB-22FA-4D8A-8434-894B71B8818E}" destId="{C27C6088-43FE-4B0B-BAE8-B68594F634EC}" srcOrd="0" destOrd="1" presId="urn:microsoft.com/office/officeart/2005/8/layout/hList1"/>
    <dgm:cxn modelId="{815BAB29-398C-42AB-835A-5EF2284A432C}" srcId="{3C2605E9-A789-447C-AA5A-50D04BBFA692}" destId="{E790D22D-3843-4136-AB4F-2C8DAC3EB7EA}" srcOrd="1" destOrd="0" parTransId="{B0D80FCE-8A87-4E32-BD27-3F41CFB996CC}" sibTransId="{FED91CEC-71B2-4FE2-BF38-7FCB94F7CCE8}"/>
    <dgm:cxn modelId="{E26F16F4-00E2-4B5F-AA1C-8A3AC46DD1BC}" srcId="{40D3411D-EA22-4EA0-B9B3-C52C9567CAA9}" destId="{95C2E1E0-B0A6-43FA-9EAA-82C9BCD5A81A}" srcOrd="4" destOrd="0" parTransId="{2A5DEB66-D04B-42EF-A519-F3628F7163B4}" sibTransId="{769C2A62-0B4F-4F34-8350-1F74760CD581}"/>
    <dgm:cxn modelId="{23734B73-BC82-402C-A245-EEE7E173AC27}" type="presOf" srcId="{F52E15DB-6E6F-493E-A7C2-1C5EBCF82081}" destId="{5D171487-8313-4ED7-82F4-4ACA31EB2A95}" srcOrd="0" destOrd="3" presId="urn:microsoft.com/office/officeart/2005/8/layout/hList1"/>
    <dgm:cxn modelId="{6A5D0646-CB65-4E9E-8FE1-5538482F8402}" type="presOf" srcId="{55EBB9A4-4383-49C6-B7DE-85FD72DBA743}" destId="{820BB771-8F3F-496C-9C27-A434C06A1725}" srcOrd="0" destOrd="0" presId="urn:microsoft.com/office/officeart/2005/8/layout/hList1"/>
    <dgm:cxn modelId="{5289F3E4-5461-4F72-A946-989B30001CEA}" type="presOf" srcId="{6FD431FE-099D-46BE-A4F7-779C72BA96E1}" destId="{C27C6088-43FE-4B0B-BAE8-B68594F634EC}" srcOrd="0" destOrd="3" presId="urn:microsoft.com/office/officeart/2005/8/layout/hList1"/>
    <dgm:cxn modelId="{D67C2D62-74E3-44BF-BC61-C4BCC6A9CD47}" srcId="{D25D9E6B-8073-49D2-A3DD-B27143E12640}" destId="{586B417E-1973-4AC3-A7E1-C4D8F08204F9}" srcOrd="2" destOrd="0" parTransId="{AC089E07-EFF5-4AE8-9D55-91FB08565EB6}" sibTransId="{3538C58E-E522-4159-B096-8874354AD1F7}"/>
    <dgm:cxn modelId="{E97B1A06-9060-4854-A804-F0571C5E4C4A}" srcId="{D25D9E6B-8073-49D2-A3DD-B27143E12640}" destId="{A1ED373C-241A-4A37-A7C7-38AC38BA4E44}" srcOrd="1" destOrd="0" parTransId="{DD65A3E9-B69F-4CA8-9661-ACE004F7FEFD}" sibTransId="{994531BE-3499-4C5A-8BD7-D71C3F297E9C}"/>
    <dgm:cxn modelId="{0EAB50AA-4B7C-4AE0-A428-B790128DE9A7}" type="presOf" srcId="{9912CBEA-FB91-4B93-9263-D8EC61571717}" destId="{039A0C51-3901-45DE-828C-5A896F9EC14E}" srcOrd="0" destOrd="2" presId="urn:microsoft.com/office/officeart/2005/8/layout/hList1"/>
    <dgm:cxn modelId="{744F33BC-A60B-44DF-9623-36DD17645BFA}" srcId="{D5E6E459-27BC-4FD1-93B5-3A4BB4811AE9}" destId="{FDD2FDC2-BDB5-4C99-A052-9553CC9E1C12}" srcOrd="0" destOrd="0" parTransId="{1230FD54-09DD-4C26-A82F-F482E83D5574}" sibTransId="{9925AAF6-FDEE-4C87-83E9-EF43127C18DC}"/>
    <dgm:cxn modelId="{9E7D4004-0BC7-435F-9D04-E2C3586C38DB}" type="presOf" srcId="{40EF3876-933D-45CA-A817-63B38FC7CCF3}" destId="{C27C6088-43FE-4B0B-BAE8-B68594F634EC}" srcOrd="0" destOrd="0" presId="urn:microsoft.com/office/officeart/2005/8/layout/hList1"/>
    <dgm:cxn modelId="{660AB8CB-30A8-452C-B23D-ED1FAB24F26A}" type="presOf" srcId="{902357F3-4659-4814-BC4B-2400D2BC2C14}" destId="{E7C7ABCC-0C44-4BFE-BD15-2E539FCCE363}" srcOrd="0" destOrd="0" presId="urn:microsoft.com/office/officeart/2005/8/layout/hList1"/>
    <dgm:cxn modelId="{6B8B8580-0818-4709-9D35-74E1C26F57AC}" type="presOf" srcId="{95C2E1E0-B0A6-43FA-9EAA-82C9BCD5A81A}" destId="{C27C6088-43FE-4B0B-BAE8-B68594F634EC}" srcOrd="0" destOrd="4" presId="urn:microsoft.com/office/officeart/2005/8/layout/hList1"/>
    <dgm:cxn modelId="{1A898170-6BAE-409C-823F-AE249AC9FD14}" srcId="{D5E6E459-27BC-4FD1-93B5-3A4BB4811AE9}" destId="{74456773-417E-4043-91C4-F8275087E669}" srcOrd="1" destOrd="0" parTransId="{26C4F06C-2DCD-472F-A3A0-15C7092CDA97}" sibTransId="{321E2822-404F-4878-8B45-C2156B8706B9}"/>
    <dgm:cxn modelId="{07BE062D-BE54-4D64-BCD9-DDBE41BB9B7A}" type="presOf" srcId="{74456773-417E-4043-91C4-F8275087E669}" destId="{E7C7ABCC-0C44-4BFE-BD15-2E539FCCE363}" srcOrd="0" destOrd="4" presId="urn:microsoft.com/office/officeart/2005/8/layout/hList1"/>
    <dgm:cxn modelId="{D4310279-DD54-4152-BF0F-D3AA92176106}" type="presParOf" srcId="{820BB771-8F3F-496C-9C27-A434C06A1725}" destId="{EBFF2627-5AAB-4F91-BF72-70C8ED5F4669}" srcOrd="0" destOrd="0" presId="urn:microsoft.com/office/officeart/2005/8/layout/hList1"/>
    <dgm:cxn modelId="{CDE03098-76DF-403C-AD6A-8D6ACFE96628}" type="presParOf" srcId="{EBFF2627-5AAB-4F91-BF72-70C8ED5F4669}" destId="{E673CD28-74A0-46BE-BB04-059AA49AC73D}" srcOrd="0" destOrd="0" presId="urn:microsoft.com/office/officeart/2005/8/layout/hList1"/>
    <dgm:cxn modelId="{FCD4F53C-A996-49D2-A634-D05EFB789A41}" type="presParOf" srcId="{EBFF2627-5AAB-4F91-BF72-70C8ED5F4669}" destId="{C27C6088-43FE-4B0B-BAE8-B68594F634EC}" srcOrd="1" destOrd="0" presId="urn:microsoft.com/office/officeart/2005/8/layout/hList1"/>
    <dgm:cxn modelId="{2522A61F-AD6E-40CF-971A-C64E0A347049}" type="presParOf" srcId="{820BB771-8F3F-496C-9C27-A434C06A1725}" destId="{567D6358-3436-4516-8424-941DE6CCD63C}" srcOrd="1" destOrd="0" presId="urn:microsoft.com/office/officeart/2005/8/layout/hList1"/>
    <dgm:cxn modelId="{652C29B9-17AE-4E85-AE47-149D401FAD51}" type="presParOf" srcId="{820BB771-8F3F-496C-9C27-A434C06A1725}" destId="{0108A950-9F48-4EE8-AC4D-6EF9888C0DD4}" srcOrd="2" destOrd="0" presId="urn:microsoft.com/office/officeart/2005/8/layout/hList1"/>
    <dgm:cxn modelId="{4DB50687-E3AC-4809-A1BF-722036484E4F}" type="presParOf" srcId="{0108A950-9F48-4EE8-AC4D-6EF9888C0DD4}" destId="{7184B2E3-F892-4E5C-89F9-6D98459B99A0}" srcOrd="0" destOrd="0" presId="urn:microsoft.com/office/officeart/2005/8/layout/hList1"/>
    <dgm:cxn modelId="{8DE6A656-28B2-4A70-BC94-C84B32D5BED9}" type="presParOf" srcId="{0108A950-9F48-4EE8-AC4D-6EF9888C0DD4}" destId="{039A0C51-3901-45DE-828C-5A896F9EC14E}" srcOrd="1" destOrd="0" presId="urn:microsoft.com/office/officeart/2005/8/layout/hList1"/>
    <dgm:cxn modelId="{1D5684D9-D6DE-417B-A5FA-755194D3711A}" type="presParOf" srcId="{820BB771-8F3F-496C-9C27-A434C06A1725}" destId="{7ECE278C-B22E-4BB3-B3A6-1DBCD4685162}" srcOrd="3" destOrd="0" presId="urn:microsoft.com/office/officeart/2005/8/layout/hList1"/>
    <dgm:cxn modelId="{72B96038-F264-403F-9AEA-0689336A1B7A}" type="presParOf" srcId="{820BB771-8F3F-496C-9C27-A434C06A1725}" destId="{2E930DAA-4BBA-4907-AAC0-10A08D642E08}" srcOrd="4" destOrd="0" presId="urn:microsoft.com/office/officeart/2005/8/layout/hList1"/>
    <dgm:cxn modelId="{A6872248-4C35-4BA1-8700-0D5F1BAC9A9D}" type="presParOf" srcId="{2E930DAA-4BBA-4907-AAC0-10A08D642E08}" destId="{ECB2DCAD-7F15-4557-A3EA-B6E5FB9660DD}" srcOrd="0" destOrd="0" presId="urn:microsoft.com/office/officeart/2005/8/layout/hList1"/>
    <dgm:cxn modelId="{F33C68F8-F9E3-415F-B9CB-CCED5F31E5DD}" type="presParOf" srcId="{2E930DAA-4BBA-4907-AAC0-10A08D642E08}" destId="{5D171487-8313-4ED7-82F4-4ACA31EB2A95}" srcOrd="1" destOrd="0" presId="urn:microsoft.com/office/officeart/2005/8/layout/hList1"/>
    <dgm:cxn modelId="{DB1127C7-562F-439E-A5A6-4D0D03917BE5}" type="presParOf" srcId="{820BB771-8F3F-496C-9C27-A434C06A1725}" destId="{58557209-29C1-45BA-A309-C4266EF69399}" srcOrd="5" destOrd="0" presId="urn:microsoft.com/office/officeart/2005/8/layout/hList1"/>
    <dgm:cxn modelId="{55DE9046-87F8-4FBF-8D9C-F6F64911A648}" type="presParOf" srcId="{820BB771-8F3F-496C-9C27-A434C06A1725}" destId="{1D6854D7-4DD3-47DD-9918-4DCEDC5498BF}" srcOrd="6" destOrd="0" presId="urn:microsoft.com/office/officeart/2005/8/layout/hList1"/>
    <dgm:cxn modelId="{DF01B664-D69A-4BC9-95BF-C324D355FE91}" type="presParOf" srcId="{1D6854D7-4DD3-47DD-9918-4DCEDC5498BF}" destId="{76E73AB7-E1CA-46AE-876D-54FFAA6B1073}" srcOrd="0" destOrd="0" presId="urn:microsoft.com/office/officeart/2005/8/layout/hList1"/>
    <dgm:cxn modelId="{AFF0FEE3-7321-4B99-9155-1AA086A64612}" type="presParOf" srcId="{1D6854D7-4DD3-47DD-9918-4DCEDC5498BF}" destId="{E7C7ABCC-0C44-4BFE-BD15-2E539FCCE36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D87C1C-4F63-479F-AC81-EFF03577F79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F2C0F70D-1023-4CDC-A5D4-2A5051FA3E06}">
      <dgm:prSet/>
      <dgm:spPr/>
      <dgm:t>
        <a:bodyPr/>
        <a:lstStyle/>
        <a:p>
          <a:pPr rtl="0"/>
          <a:r>
            <a:rPr lang="en-US" smtClean="0">
              <a:latin typeface="EC Square Sans Pro" panose="020B0506040000020004"/>
            </a:rPr>
            <a:t>Maintaining agricultural employment &amp; </a:t>
          </a:r>
          <a:r>
            <a:rPr lang="en-US" b="0" u="none" smtClean="0">
              <a:latin typeface="EC Square Sans Pro" panose="020B0506040000020004"/>
            </a:rPr>
            <a:t>preventing outmigration</a:t>
          </a:r>
          <a:endParaRPr lang="es-ES" b="0" u="none" dirty="0">
            <a:latin typeface="EC Square Sans Pro" panose="020B0506040000020004"/>
          </a:endParaRPr>
        </a:p>
      </dgm:t>
    </dgm:pt>
    <dgm:pt modelId="{FE7E0CE7-0128-4D9D-A54C-B43E3022180C}" type="parTrans" cxnId="{2D94AAF3-C556-4758-B6E9-9D939749B6FC}">
      <dgm:prSet/>
      <dgm:spPr/>
      <dgm:t>
        <a:bodyPr/>
        <a:lstStyle/>
        <a:p>
          <a:endParaRPr lang="es-ES"/>
        </a:p>
      </dgm:t>
    </dgm:pt>
    <dgm:pt modelId="{5850EBB1-490A-41D9-AAA5-21BA4530607C}" type="sibTrans" cxnId="{2D94AAF3-C556-4758-B6E9-9D939749B6FC}">
      <dgm:prSet/>
      <dgm:spPr/>
      <dgm:t>
        <a:bodyPr/>
        <a:lstStyle/>
        <a:p>
          <a:endParaRPr lang="es-ES"/>
        </a:p>
      </dgm:t>
    </dgm:pt>
    <dgm:pt modelId="{23F898E4-706F-40ED-929D-92BCDDCD3947}">
      <dgm:prSet/>
      <dgm:spPr/>
      <dgm:t>
        <a:bodyPr/>
        <a:lstStyle/>
        <a:p>
          <a:pPr rtl="0"/>
          <a:r>
            <a:rPr lang="en-US" dirty="0" smtClean="0">
              <a:latin typeface="EC Square Sans Pro" panose="020B0506040000020004"/>
            </a:rPr>
            <a:t>Impact of SF dynamics </a:t>
          </a:r>
          <a:r>
            <a:rPr lang="en-US" b="0" u="none" dirty="0" smtClean="0">
              <a:latin typeface="EC Square Sans Pro" panose="020B0506040000020004"/>
            </a:rPr>
            <a:t>in land occupation</a:t>
          </a:r>
          <a:endParaRPr lang="es-ES" b="0" u="none" dirty="0">
            <a:latin typeface="EC Square Sans Pro" panose="020B0506040000020004"/>
          </a:endParaRPr>
        </a:p>
      </dgm:t>
    </dgm:pt>
    <dgm:pt modelId="{FB975E8D-5B79-4290-A58E-FED551B2179D}" type="parTrans" cxnId="{4F7ECC75-E2AA-4FA6-B9BB-5ACF1E9A24E5}">
      <dgm:prSet/>
      <dgm:spPr/>
      <dgm:t>
        <a:bodyPr/>
        <a:lstStyle/>
        <a:p>
          <a:endParaRPr lang="es-ES"/>
        </a:p>
      </dgm:t>
    </dgm:pt>
    <dgm:pt modelId="{17B4FFC9-BCC1-4769-9BE0-9F45501759DB}" type="sibTrans" cxnId="{4F7ECC75-E2AA-4FA6-B9BB-5ACF1E9A24E5}">
      <dgm:prSet/>
      <dgm:spPr/>
      <dgm:t>
        <a:bodyPr/>
        <a:lstStyle/>
        <a:p>
          <a:endParaRPr lang="es-ES"/>
        </a:p>
      </dgm:t>
    </dgm:pt>
    <dgm:pt modelId="{A7AF9A88-36A6-45BA-B0B4-8CEB86041F71}">
      <dgm:prSet/>
      <dgm:spPr/>
      <dgm:t>
        <a:bodyPr/>
        <a:lstStyle/>
        <a:p>
          <a:pPr rtl="0"/>
          <a:r>
            <a:rPr lang="en-US" dirty="0" smtClean="0">
              <a:latin typeface="EC Square Sans Pro" panose="020B0506040000020004"/>
            </a:rPr>
            <a:t>Preservation of </a:t>
          </a:r>
          <a:r>
            <a:rPr lang="en-US" b="0" u="none" dirty="0" smtClean="0">
              <a:latin typeface="EC Square Sans Pro" panose="020B0506040000020004"/>
            </a:rPr>
            <a:t>traditional landscapes </a:t>
          </a:r>
          <a:r>
            <a:rPr lang="en-US" dirty="0" smtClean="0">
              <a:latin typeface="EC Square Sans Pro" panose="020B0506040000020004"/>
            </a:rPr>
            <a:t>and environmental quality</a:t>
          </a:r>
          <a:endParaRPr lang="es-ES" dirty="0">
            <a:latin typeface="EC Square Sans Pro" panose="020B0506040000020004"/>
          </a:endParaRPr>
        </a:p>
      </dgm:t>
    </dgm:pt>
    <dgm:pt modelId="{5E23E146-3E46-40FC-93AE-52C5822B6539}" type="parTrans" cxnId="{01532CEF-6B98-45D9-B052-4396A98B0E37}">
      <dgm:prSet/>
      <dgm:spPr/>
      <dgm:t>
        <a:bodyPr/>
        <a:lstStyle/>
        <a:p>
          <a:endParaRPr lang="es-ES"/>
        </a:p>
      </dgm:t>
    </dgm:pt>
    <dgm:pt modelId="{53785808-6718-4383-B74C-2D5F2BA410C6}" type="sibTrans" cxnId="{01532CEF-6B98-45D9-B052-4396A98B0E37}">
      <dgm:prSet/>
      <dgm:spPr/>
      <dgm:t>
        <a:bodyPr/>
        <a:lstStyle/>
        <a:p>
          <a:endParaRPr lang="es-ES"/>
        </a:p>
      </dgm:t>
    </dgm:pt>
    <dgm:pt modelId="{08373AB3-F4C3-4C9E-8C4D-42FFC75F9E7A}">
      <dgm:prSet/>
      <dgm:spPr/>
      <dgm:t>
        <a:bodyPr/>
        <a:lstStyle/>
        <a:p>
          <a:pPr rtl="0"/>
          <a:r>
            <a:rPr lang="en-US" smtClean="0">
              <a:latin typeface="EC Square Sans Pro" panose="020B0506040000020004"/>
            </a:rPr>
            <a:t>Synergies that stimulate </a:t>
          </a:r>
          <a:r>
            <a:rPr lang="en-US" b="0" u="none" smtClean="0">
              <a:latin typeface="EC Square Sans Pro" panose="020B0506040000020004"/>
            </a:rPr>
            <a:t>broader economic activity</a:t>
          </a:r>
          <a:endParaRPr lang="es-ES" b="0" u="none" dirty="0">
            <a:latin typeface="EC Square Sans Pro" panose="020B0506040000020004"/>
          </a:endParaRPr>
        </a:p>
      </dgm:t>
    </dgm:pt>
    <dgm:pt modelId="{2A3658D4-E966-43C0-A32A-ED8661D6C149}" type="parTrans" cxnId="{F008FC2C-6C82-4DD6-9C5A-95CA290B22B6}">
      <dgm:prSet/>
      <dgm:spPr/>
      <dgm:t>
        <a:bodyPr/>
        <a:lstStyle/>
        <a:p>
          <a:endParaRPr lang="es-ES"/>
        </a:p>
      </dgm:t>
    </dgm:pt>
    <dgm:pt modelId="{5F2C429D-57D8-4832-8A47-2AC921F7EC71}" type="sibTrans" cxnId="{F008FC2C-6C82-4DD6-9C5A-95CA290B22B6}">
      <dgm:prSet/>
      <dgm:spPr/>
      <dgm:t>
        <a:bodyPr/>
        <a:lstStyle/>
        <a:p>
          <a:endParaRPr lang="es-ES"/>
        </a:p>
      </dgm:t>
    </dgm:pt>
    <dgm:pt modelId="{CBF09861-6594-48EF-B1C4-5E8C34431663}" type="pres">
      <dgm:prSet presAssocID="{04D87C1C-4F63-479F-AC81-EFF03577F79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10A7053-5FAE-4BA9-816D-F4254E2D5BC0}" type="pres">
      <dgm:prSet presAssocID="{F2C0F70D-1023-4CDC-A5D4-2A5051FA3E0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52E1A0-755B-4405-8FAB-B9D3AA289328}" type="pres">
      <dgm:prSet presAssocID="{5850EBB1-490A-41D9-AAA5-21BA4530607C}" presName="sibTrans" presStyleCnt="0"/>
      <dgm:spPr/>
      <dgm:t>
        <a:bodyPr/>
        <a:lstStyle/>
        <a:p>
          <a:endParaRPr lang="es-ES"/>
        </a:p>
      </dgm:t>
    </dgm:pt>
    <dgm:pt modelId="{A10CB1BA-934B-4B9F-84DB-0257B96CA0BF}" type="pres">
      <dgm:prSet presAssocID="{23F898E4-706F-40ED-929D-92BCDDCD394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31E2DCD-CDBB-4EB7-9A63-52656408C7AF}" type="pres">
      <dgm:prSet presAssocID="{17B4FFC9-BCC1-4769-9BE0-9F45501759DB}" presName="sibTrans" presStyleCnt="0"/>
      <dgm:spPr/>
      <dgm:t>
        <a:bodyPr/>
        <a:lstStyle/>
        <a:p>
          <a:endParaRPr lang="es-ES"/>
        </a:p>
      </dgm:t>
    </dgm:pt>
    <dgm:pt modelId="{BB5D241F-C72E-4FAA-930A-80215A3809B2}" type="pres">
      <dgm:prSet presAssocID="{A7AF9A88-36A6-45BA-B0B4-8CEB86041F7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0C957C-161E-4570-9CFD-78FF7DD73E76}" type="pres">
      <dgm:prSet presAssocID="{53785808-6718-4383-B74C-2D5F2BA410C6}" presName="sibTrans" presStyleCnt="0"/>
      <dgm:spPr/>
      <dgm:t>
        <a:bodyPr/>
        <a:lstStyle/>
        <a:p>
          <a:endParaRPr lang="es-ES"/>
        </a:p>
      </dgm:t>
    </dgm:pt>
    <dgm:pt modelId="{530AAF48-9305-49E7-B57A-F4DEFAC16A80}" type="pres">
      <dgm:prSet presAssocID="{08373AB3-F4C3-4C9E-8C4D-42FFC75F9E7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0917D5F-DE04-422C-8441-EBD20D605305}" type="presOf" srcId="{04D87C1C-4F63-479F-AC81-EFF03577F791}" destId="{CBF09861-6594-48EF-B1C4-5E8C34431663}" srcOrd="0" destOrd="0" presId="urn:microsoft.com/office/officeart/2005/8/layout/default"/>
    <dgm:cxn modelId="{305F1CCB-91BA-42E0-B9E1-A6760A679EF5}" type="presOf" srcId="{08373AB3-F4C3-4C9E-8C4D-42FFC75F9E7A}" destId="{530AAF48-9305-49E7-B57A-F4DEFAC16A80}" srcOrd="0" destOrd="0" presId="urn:microsoft.com/office/officeart/2005/8/layout/default"/>
    <dgm:cxn modelId="{3397A8C6-5106-46D1-B0C2-D06894222D30}" type="presOf" srcId="{F2C0F70D-1023-4CDC-A5D4-2A5051FA3E06}" destId="{210A7053-5FAE-4BA9-816D-F4254E2D5BC0}" srcOrd="0" destOrd="0" presId="urn:microsoft.com/office/officeart/2005/8/layout/default"/>
    <dgm:cxn modelId="{ACF16406-D151-44B6-B304-6843380725C3}" type="presOf" srcId="{23F898E4-706F-40ED-929D-92BCDDCD3947}" destId="{A10CB1BA-934B-4B9F-84DB-0257B96CA0BF}" srcOrd="0" destOrd="0" presId="urn:microsoft.com/office/officeart/2005/8/layout/default"/>
    <dgm:cxn modelId="{F008FC2C-6C82-4DD6-9C5A-95CA290B22B6}" srcId="{04D87C1C-4F63-479F-AC81-EFF03577F791}" destId="{08373AB3-F4C3-4C9E-8C4D-42FFC75F9E7A}" srcOrd="3" destOrd="0" parTransId="{2A3658D4-E966-43C0-A32A-ED8661D6C149}" sibTransId="{5F2C429D-57D8-4832-8A47-2AC921F7EC71}"/>
    <dgm:cxn modelId="{2D94AAF3-C556-4758-B6E9-9D939749B6FC}" srcId="{04D87C1C-4F63-479F-AC81-EFF03577F791}" destId="{F2C0F70D-1023-4CDC-A5D4-2A5051FA3E06}" srcOrd="0" destOrd="0" parTransId="{FE7E0CE7-0128-4D9D-A54C-B43E3022180C}" sibTransId="{5850EBB1-490A-41D9-AAA5-21BA4530607C}"/>
    <dgm:cxn modelId="{97BE7869-F28D-449F-B253-6370DEB67C60}" type="presOf" srcId="{A7AF9A88-36A6-45BA-B0B4-8CEB86041F71}" destId="{BB5D241F-C72E-4FAA-930A-80215A3809B2}" srcOrd="0" destOrd="0" presId="urn:microsoft.com/office/officeart/2005/8/layout/default"/>
    <dgm:cxn modelId="{01532CEF-6B98-45D9-B052-4396A98B0E37}" srcId="{04D87C1C-4F63-479F-AC81-EFF03577F791}" destId="{A7AF9A88-36A6-45BA-B0B4-8CEB86041F71}" srcOrd="2" destOrd="0" parTransId="{5E23E146-3E46-40FC-93AE-52C5822B6539}" sibTransId="{53785808-6718-4383-B74C-2D5F2BA410C6}"/>
    <dgm:cxn modelId="{4F7ECC75-E2AA-4FA6-B9BB-5ACF1E9A24E5}" srcId="{04D87C1C-4F63-479F-AC81-EFF03577F791}" destId="{23F898E4-706F-40ED-929D-92BCDDCD3947}" srcOrd="1" destOrd="0" parTransId="{FB975E8D-5B79-4290-A58E-FED551B2179D}" sibTransId="{17B4FFC9-BCC1-4769-9BE0-9F45501759DB}"/>
    <dgm:cxn modelId="{90DD01A7-7FF8-4538-BE0B-2D9AF84A9364}" type="presParOf" srcId="{CBF09861-6594-48EF-B1C4-5E8C34431663}" destId="{210A7053-5FAE-4BA9-816D-F4254E2D5BC0}" srcOrd="0" destOrd="0" presId="urn:microsoft.com/office/officeart/2005/8/layout/default"/>
    <dgm:cxn modelId="{2E203A21-2411-4482-8442-42C0D3BE6F64}" type="presParOf" srcId="{CBF09861-6594-48EF-B1C4-5E8C34431663}" destId="{DA52E1A0-755B-4405-8FAB-B9D3AA289328}" srcOrd="1" destOrd="0" presId="urn:microsoft.com/office/officeart/2005/8/layout/default"/>
    <dgm:cxn modelId="{7B4699E8-97BE-42CF-A1F2-2A567CA251E8}" type="presParOf" srcId="{CBF09861-6594-48EF-B1C4-5E8C34431663}" destId="{A10CB1BA-934B-4B9F-84DB-0257B96CA0BF}" srcOrd="2" destOrd="0" presId="urn:microsoft.com/office/officeart/2005/8/layout/default"/>
    <dgm:cxn modelId="{B987A10B-5521-4BE5-818E-C66ED63E58F5}" type="presParOf" srcId="{CBF09861-6594-48EF-B1C4-5E8C34431663}" destId="{131E2DCD-CDBB-4EB7-9A63-52656408C7AF}" srcOrd="3" destOrd="0" presId="urn:microsoft.com/office/officeart/2005/8/layout/default"/>
    <dgm:cxn modelId="{8912AC21-B038-4907-A11D-F6AA7E56B603}" type="presParOf" srcId="{CBF09861-6594-48EF-B1C4-5E8C34431663}" destId="{BB5D241F-C72E-4FAA-930A-80215A3809B2}" srcOrd="4" destOrd="0" presId="urn:microsoft.com/office/officeart/2005/8/layout/default"/>
    <dgm:cxn modelId="{64328322-EA51-4F12-A889-5B4440F79D41}" type="presParOf" srcId="{CBF09861-6594-48EF-B1C4-5E8C34431663}" destId="{690C957C-161E-4570-9CFD-78FF7DD73E76}" srcOrd="5" destOrd="0" presId="urn:microsoft.com/office/officeart/2005/8/layout/default"/>
    <dgm:cxn modelId="{8160DDA8-CCBC-488F-911A-E395FD8459D7}" type="presParOf" srcId="{CBF09861-6594-48EF-B1C4-5E8C34431663}" destId="{530AAF48-9305-49E7-B57A-F4DEFAC16A8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776C2-FBE9-4557-AC62-E220BA6A7DF8}">
      <dsp:nvSpPr>
        <dsp:cNvPr id="0" name=""/>
        <dsp:cNvSpPr/>
      </dsp:nvSpPr>
      <dsp:spPr>
        <a:xfrm>
          <a:off x="2069099" y="1479908"/>
          <a:ext cx="976243" cy="97624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latin typeface="EC Square Sans Pro" panose="020B0506040000020004"/>
            </a:rPr>
            <a:t>Multi-method</a:t>
          </a:r>
          <a:endParaRPr lang="es-ES" sz="1800" kern="1200" dirty="0">
            <a:latin typeface="EC Square Sans Pro" panose="020B0506040000020004"/>
          </a:endParaRPr>
        </a:p>
      </dsp:txBody>
      <dsp:txXfrm>
        <a:off x="2212066" y="1622875"/>
        <a:ext cx="690309" cy="690309"/>
      </dsp:txXfrm>
    </dsp:sp>
    <dsp:sp modelId="{DC005121-9918-4D0F-B61E-8109FC9294B8}">
      <dsp:nvSpPr>
        <dsp:cNvPr id="0" name=""/>
        <dsp:cNvSpPr/>
      </dsp:nvSpPr>
      <dsp:spPr>
        <a:xfrm rot="16200000">
          <a:off x="2356593" y="1262101"/>
          <a:ext cx="401256" cy="34358"/>
        </a:xfrm>
        <a:custGeom>
          <a:avLst/>
          <a:gdLst/>
          <a:ahLst/>
          <a:cxnLst/>
          <a:rect l="0" t="0" r="0" b="0"/>
          <a:pathLst>
            <a:path>
              <a:moveTo>
                <a:pt x="0" y="17179"/>
              </a:moveTo>
              <a:lnTo>
                <a:pt x="401256" y="1717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>
            <a:latin typeface="EC Square Sans Pro" panose="020B0506040000020004"/>
          </a:endParaRPr>
        </a:p>
      </dsp:txBody>
      <dsp:txXfrm>
        <a:off x="2547190" y="1269249"/>
        <a:ext cx="20062" cy="20062"/>
      </dsp:txXfrm>
    </dsp:sp>
    <dsp:sp modelId="{0F3D02FC-04FE-4BF9-8DC0-00E4103B59DA}">
      <dsp:nvSpPr>
        <dsp:cNvPr id="0" name=""/>
        <dsp:cNvSpPr/>
      </dsp:nvSpPr>
      <dsp:spPr>
        <a:xfrm>
          <a:off x="2028170" y="-73218"/>
          <a:ext cx="1058102" cy="11518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EC Square Sans Pro" panose="020B0506040000020004"/>
            </a:rPr>
            <a:t>Food system mapping</a:t>
          </a:r>
          <a:endParaRPr lang="es-ES" sz="1200" kern="1200" dirty="0">
            <a:latin typeface="EC Square Sans Pro" panose="020B0506040000020004"/>
          </a:endParaRPr>
        </a:p>
      </dsp:txBody>
      <dsp:txXfrm>
        <a:off x="2183125" y="95469"/>
        <a:ext cx="748192" cy="814496"/>
      </dsp:txXfrm>
    </dsp:sp>
    <dsp:sp modelId="{0EF23683-37D8-4110-862C-A4FB0D087155}">
      <dsp:nvSpPr>
        <dsp:cNvPr id="0" name=""/>
        <dsp:cNvSpPr/>
      </dsp:nvSpPr>
      <dsp:spPr>
        <a:xfrm rot="19285714">
          <a:off x="2891801" y="1512053"/>
          <a:ext cx="431309" cy="34358"/>
        </a:xfrm>
        <a:custGeom>
          <a:avLst/>
          <a:gdLst/>
          <a:ahLst/>
          <a:cxnLst/>
          <a:rect l="0" t="0" r="0" b="0"/>
          <a:pathLst>
            <a:path>
              <a:moveTo>
                <a:pt x="0" y="17179"/>
              </a:moveTo>
              <a:lnTo>
                <a:pt x="431309" y="1717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>
            <a:latin typeface="EC Square Sans Pro" panose="020B0506040000020004"/>
          </a:endParaRPr>
        </a:p>
      </dsp:txBody>
      <dsp:txXfrm>
        <a:off x="3096673" y="1518450"/>
        <a:ext cx="21565" cy="21565"/>
      </dsp:txXfrm>
    </dsp:sp>
    <dsp:sp modelId="{D97FAD7A-315D-4E6D-825E-1D0142556E21}">
      <dsp:nvSpPr>
        <dsp:cNvPr id="0" name=""/>
        <dsp:cNvSpPr/>
      </dsp:nvSpPr>
      <dsp:spPr>
        <a:xfrm>
          <a:off x="3173799" y="478487"/>
          <a:ext cx="1058102" cy="1151870"/>
        </a:xfrm>
        <a:prstGeom prst="ellipse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EC Square Sans Pro" panose="020B0506040000020004"/>
            </a:rPr>
            <a:t>Interviews </a:t>
          </a:r>
          <a:endParaRPr lang="es-ES" sz="1200" kern="1200" dirty="0">
            <a:latin typeface="EC Square Sans Pro" panose="020B0506040000020004"/>
          </a:endParaRPr>
        </a:p>
      </dsp:txBody>
      <dsp:txXfrm>
        <a:off x="3328754" y="647174"/>
        <a:ext cx="748192" cy="814496"/>
      </dsp:txXfrm>
    </dsp:sp>
    <dsp:sp modelId="{179B4315-5B4A-4199-86B7-42100A3D99FB}">
      <dsp:nvSpPr>
        <dsp:cNvPr id="0" name=""/>
        <dsp:cNvSpPr/>
      </dsp:nvSpPr>
      <dsp:spPr>
        <a:xfrm rot="771429">
          <a:off x="3027513" y="2109100"/>
          <a:ext cx="446083" cy="34358"/>
        </a:xfrm>
        <a:custGeom>
          <a:avLst/>
          <a:gdLst/>
          <a:ahLst/>
          <a:cxnLst/>
          <a:rect l="0" t="0" r="0" b="0"/>
          <a:pathLst>
            <a:path>
              <a:moveTo>
                <a:pt x="0" y="17179"/>
              </a:moveTo>
              <a:lnTo>
                <a:pt x="446083" y="1717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>
            <a:latin typeface="EC Square Sans Pro" panose="020B0506040000020004"/>
          </a:endParaRPr>
        </a:p>
      </dsp:txBody>
      <dsp:txXfrm>
        <a:off x="3239402" y="2115127"/>
        <a:ext cx="22304" cy="22304"/>
      </dsp:txXfrm>
    </dsp:sp>
    <dsp:sp modelId="{2EE033A0-EC1F-42A9-BF2E-5F0627D3E714}">
      <dsp:nvSpPr>
        <dsp:cNvPr id="0" name=""/>
        <dsp:cNvSpPr/>
      </dsp:nvSpPr>
      <dsp:spPr>
        <a:xfrm>
          <a:off x="3456745" y="1718158"/>
          <a:ext cx="1058102" cy="1151870"/>
        </a:xfrm>
        <a:prstGeom prst="ellipse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EC Square Sans Pro" panose="020B0506040000020004"/>
            </a:rPr>
            <a:t>Participatory foresight analysis </a:t>
          </a:r>
          <a:endParaRPr lang="es-ES" sz="1200" kern="1200" dirty="0">
            <a:latin typeface="EC Square Sans Pro" panose="020B0506040000020004"/>
          </a:endParaRPr>
        </a:p>
      </dsp:txBody>
      <dsp:txXfrm>
        <a:off x="3611700" y="1886845"/>
        <a:ext cx="748192" cy="814496"/>
      </dsp:txXfrm>
    </dsp:sp>
    <dsp:sp modelId="{F2311238-475E-44B0-B09A-31184DDA1CF8}">
      <dsp:nvSpPr>
        <dsp:cNvPr id="0" name=""/>
        <dsp:cNvSpPr/>
      </dsp:nvSpPr>
      <dsp:spPr>
        <a:xfrm rot="3857143">
          <a:off x="2652662" y="2575799"/>
          <a:ext cx="411036" cy="34358"/>
        </a:xfrm>
        <a:custGeom>
          <a:avLst/>
          <a:gdLst/>
          <a:ahLst/>
          <a:cxnLst/>
          <a:rect l="0" t="0" r="0" b="0"/>
          <a:pathLst>
            <a:path>
              <a:moveTo>
                <a:pt x="0" y="17179"/>
              </a:moveTo>
              <a:lnTo>
                <a:pt x="411036" y="1717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>
            <a:latin typeface="EC Square Sans Pro" panose="020B0506040000020004"/>
          </a:endParaRPr>
        </a:p>
      </dsp:txBody>
      <dsp:txXfrm>
        <a:off x="2847904" y="2582703"/>
        <a:ext cx="20551" cy="20551"/>
      </dsp:txXfrm>
    </dsp:sp>
    <dsp:sp modelId="{D3792A7F-56D0-4A89-9ECA-B048F70FD894}">
      <dsp:nvSpPr>
        <dsp:cNvPr id="0" name=""/>
        <dsp:cNvSpPr/>
      </dsp:nvSpPr>
      <dsp:spPr>
        <a:xfrm>
          <a:off x="2663946" y="2712297"/>
          <a:ext cx="1058102" cy="1151870"/>
        </a:xfrm>
        <a:prstGeom prst="ellipse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EC Square Sans Pro" panose="020B0506040000020004"/>
            </a:rPr>
            <a:t>Statistics</a:t>
          </a:r>
          <a:endParaRPr lang="es-ES" sz="1200" kern="1200" dirty="0">
            <a:latin typeface="EC Square Sans Pro" panose="020B0506040000020004"/>
          </a:endParaRPr>
        </a:p>
      </dsp:txBody>
      <dsp:txXfrm>
        <a:off x="2818901" y="2880984"/>
        <a:ext cx="748192" cy="814496"/>
      </dsp:txXfrm>
    </dsp:sp>
    <dsp:sp modelId="{14687A3F-C2D2-496F-8024-254612D0F8F2}">
      <dsp:nvSpPr>
        <dsp:cNvPr id="0" name=""/>
        <dsp:cNvSpPr/>
      </dsp:nvSpPr>
      <dsp:spPr>
        <a:xfrm rot="6942857">
          <a:off x="2050744" y="2575799"/>
          <a:ext cx="411036" cy="34358"/>
        </a:xfrm>
        <a:custGeom>
          <a:avLst/>
          <a:gdLst/>
          <a:ahLst/>
          <a:cxnLst/>
          <a:rect l="0" t="0" r="0" b="0"/>
          <a:pathLst>
            <a:path>
              <a:moveTo>
                <a:pt x="0" y="17179"/>
              </a:moveTo>
              <a:lnTo>
                <a:pt x="411036" y="1717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>
            <a:latin typeface="EC Square Sans Pro" panose="020B0506040000020004"/>
          </a:endParaRPr>
        </a:p>
      </dsp:txBody>
      <dsp:txXfrm rot="10800000">
        <a:off x="2245986" y="2582703"/>
        <a:ext cx="20551" cy="20551"/>
      </dsp:txXfrm>
    </dsp:sp>
    <dsp:sp modelId="{DF37A844-C402-48BD-A6A8-15A3F2B6CF38}">
      <dsp:nvSpPr>
        <dsp:cNvPr id="0" name=""/>
        <dsp:cNvSpPr/>
      </dsp:nvSpPr>
      <dsp:spPr>
        <a:xfrm>
          <a:off x="1392394" y="2712297"/>
          <a:ext cx="1058102" cy="1151870"/>
        </a:xfrm>
        <a:prstGeom prst="ellipse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>
              <a:latin typeface="EC Square Sans Pro" panose="020B0506040000020004"/>
            </a:rPr>
            <a:t>Trans-disciplinary </a:t>
          </a:r>
          <a:endParaRPr lang="es-ES" sz="1200" kern="1200" dirty="0">
            <a:latin typeface="EC Square Sans Pro" panose="020B0506040000020004"/>
          </a:endParaRPr>
        </a:p>
      </dsp:txBody>
      <dsp:txXfrm>
        <a:off x="1547349" y="2880984"/>
        <a:ext cx="748192" cy="814496"/>
      </dsp:txXfrm>
    </dsp:sp>
    <dsp:sp modelId="{7EF78AEE-70FF-4EFA-86A3-4BF5318C4ABA}">
      <dsp:nvSpPr>
        <dsp:cNvPr id="0" name=""/>
        <dsp:cNvSpPr/>
      </dsp:nvSpPr>
      <dsp:spPr>
        <a:xfrm rot="10028571">
          <a:off x="1640846" y="2109100"/>
          <a:ext cx="446083" cy="34358"/>
        </a:xfrm>
        <a:custGeom>
          <a:avLst/>
          <a:gdLst/>
          <a:ahLst/>
          <a:cxnLst/>
          <a:rect l="0" t="0" r="0" b="0"/>
          <a:pathLst>
            <a:path>
              <a:moveTo>
                <a:pt x="0" y="17179"/>
              </a:moveTo>
              <a:lnTo>
                <a:pt x="446083" y="1717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>
            <a:latin typeface="EC Square Sans Pro" panose="020B0506040000020004"/>
          </a:endParaRPr>
        </a:p>
      </dsp:txBody>
      <dsp:txXfrm rot="10800000">
        <a:off x="1852736" y="2115127"/>
        <a:ext cx="22304" cy="22304"/>
      </dsp:txXfrm>
    </dsp:sp>
    <dsp:sp modelId="{CC6C7A2A-806E-495C-82E6-F8BAC35601B6}">
      <dsp:nvSpPr>
        <dsp:cNvPr id="0" name=""/>
        <dsp:cNvSpPr/>
      </dsp:nvSpPr>
      <dsp:spPr>
        <a:xfrm>
          <a:off x="599595" y="1718158"/>
          <a:ext cx="1058102" cy="1151870"/>
        </a:xfrm>
        <a:prstGeom prst="ellipse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EC Square Sans Pro" panose="020B0506040000020004"/>
            </a:rPr>
            <a:t>Communities of Practice</a:t>
          </a:r>
          <a:endParaRPr lang="es-ES" sz="1200" kern="1200" dirty="0">
            <a:latin typeface="EC Square Sans Pro" panose="020B0506040000020004"/>
          </a:endParaRPr>
        </a:p>
      </dsp:txBody>
      <dsp:txXfrm>
        <a:off x="754550" y="1886845"/>
        <a:ext cx="748192" cy="814496"/>
      </dsp:txXfrm>
    </dsp:sp>
    <dsp:sp modelId="{470D7C53-7177-434D-B4D9-26E483416FB3}">
      <dsp:nvSpPr>
        <dsp:cNvPr id="0" name=""/>
        <dsp:cNvSpPr/>
      </dsp:nvSpPr>
      <dsp:spPr>
        <a:xfrm rot="13114286">
          <a:off x="1791331" y="1512053"/>
          <a:ext cx="431309" cy="34358"/>
        </a:xfrm>
        <a:custGeom>
          <a:avLst/>
          <a:gdLst/>
          <a:ahLst/>
          <a:cxnLst/>
          <a:rect l="0" t="0" r="0" b="0"/>
          <a:pathLst>
            <a:path>
              <a:moveTo>
                <a:pt x="0" y="17179"/>
              </a:moveTo>
              <a:lnTo>
                <a:pt x="431309" y="1717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>
            <a:latin typeface="EC Square Sans Pro" panose="020B0506040000020004"/>
          </a:endParaRPr>
        </a:p>
      </dsp:txBody>
      <dsp:txXfrm rot="10800000">
        <a:off x="1996203" y="1518450"/>
        <a:ext cx="21565" cy="21565"/>
      </dsp:txXfrm>
    </dsp:sp>
    <dsp:sp modelId="{14D46A29-94B7-4BCA-9940-8F2ABC57989E}">
      <dsp:nvSpPr>
        <dsp:cNvPr id="0" name=""/>
        <dsp:cNvSpPr/>
      </dsp:nvSpPr>
      <dsp:spPr>
        <a:xfrm>
          <a:off x="882541" y="478487"/>
          <a:ext cx="1058102" cy="1151870"/>
        </a:xfrm>
        <a:prstGeom prst="ellips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EC Square Sans Pro" panose="020B0506040000020004"/>
            </a:rPr>
            <a:t>Focus groups</a:t>
          </a:r>
          <a:endParaRPr lang="es-ES" sz="1200" kern="1200" dirty="0">
            <a:latin typeface="EC Square Sans Pro" panose="020B0506040000020004"/>
          </a:endParaRPr>
        </a:p>
      </dsp:txBody>
      <dsp:txXfrm>
        <a:off x="1037496" y="647174"/>
        <a:ext cx="748192" cy="814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62F62F-74EC-4991-824E-8843EA223D70}">
      <dsp:nvSpPr>
        <dsp:cNvPr id="0" name=""/>
        <dsp:cNvSpPr/>
      </dsp:nvSpPr>
      <dsp:spPr>
        <a:xfrm>
          <a:off x="0" y="276543"/>
          <a:ext cx="2492093" cy="149525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noProof="0" dirty="0" smtClean="0">
              <a:latin typeface="EC Square Sans Pro" panose="020B0506040000020004"/>
            </a:rPr>
            <a:t>SF play important &amp; diverse roles within the food system</a:t>
          </a:r>
          <a:endParaRPr lang="en-GB" sz="1800" b="0" kern="1200" noProof="0" dirty="0">
            <a:latin typeface="EC Square Sans Pro" panose="020B0506040000020004"/>
          </a:endParaRPr>
        </a:p>
      </dsp:txBody>
      <dsp:txXfrm>
        <a:off x="0" y="276543"/>
        <a:ext cx="2492093" cy="1495255"/>
      </dsp:txXfrm>
    </dsp:sp>
    <dsp:sp modelId="{B3BE94B4-B38C-4F45-A870-7C3D97CFCD35}">
      <dsp:nvSpPr>
        <dsp:cNvPr id="0" name=""/>
        <dsp:cNvSpPr/>
      </dsp:nvSpPr>
      <dsp:spPr>
        <a:xfrm>
          <a:off x="2741302" y="276543"/>
          <a:ext cx="2492093" cy="1495255"/>
        </a:xfrm>
        <a:prstGeom prst="rect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noProof="0" dirty="0" smtClean="0">
              <a:latin typeface="EC Square Sans Pro" panose="020B0506040000020004"/>
            </a:rPr>
            <a:t>In some regions and products, significant SF contributions to food production and availability</a:t>
          </a:r>
          <a:endParaRPr lang="en-GB" sz="1800" b="0" kern="1200" noProof="0" dirty="0">
            <a:latin typeface="EC Square Sans Pro" panose="020B0506040000020004"/>
          </a:endParaRPr>
        </a:p>
      </dsp:txBody>
      <dsp:txXfrm>
        <a:off x="2741302" y="276543"/>
        <a:ext cx="2492093" cy="1495255"/>
      </dsp:txXfrm>
    </dsp:sp>
    <dsp:sp modelId="{EB106A0B-3EDD-4A43-8CA4-0DF669959797}">
      <dsp:nvSpPr>
        <dsp:cNvPr id="0" name=""/>
        <dsp:cNvSpPr/>
      </dsp:nvSpPr>
      <dsp:spPr>
        <a:xfrm>
          <a:off x="5482604" y="276543"/>
          <a:ext cx="2492093" cy="1495255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noProof="0" dirty="0" smtClean="0">
              <a:latin typeface="EC Square Sans Pro" panose="020B0506040000020004"/>
            </a:rPr>
            <a:t>Non-market food flows can be crucial for farm households and their communities </a:t>
          </a:r>
          <a:endParaRPr lang="en-GB" sz="1800" b="0" kern="1200" noProof="0" dirty="0">
            <a:latin typeface="EC Square Sans Pro" panose="020B0506040000020004"/>
          </a:endParaRPr>
        </a:p>
      </dsp:txBody>
      <dsp:txXfrm>
        <a:off x="5482604" y="276543"/>
        <a:ext cx="2492093" cy="1495255"/>
      </dsp:txXfrm>
    </dsp:sp>
    <dsp:sp modelId="{7B52F9A8-52A9-4A2D-AE7C-61F0E786262D}">
      <dsp:nvSpPr>
        <dsp:cNvPr id="0" name=""/>
        <dsp:cNvSpPr/>
      </dsp:nvSpPr>
      <dsp:spPr>
        <a:xfrm>
          <a:off x="1370651" y="2021009"/>
          <a:ext cx="2492093" cy="1495255"/>
        </a:xfrm>
        <a:prstGeom prst="rect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noProof="0" dirty="0" smtClean="0">
              <a:latin typeface="EC Square Sans Pro" panose="020B0506040000020004"/>
            </a:rPr>
            <a:t>Income generated by SF contributes to food access and poverty alleviation</a:t>
          </a:r>
          <a:endParaRPr lang="en-GB" sz="1800" b="0" kern="1200" noProof="0" dirty="0">
            <a:latin typeface="EC Square Sans Pro" panose="020B0506040000020004"/>
          </a:endParaRPr>
        </a:p>
      </dsp:txBody>
      <dsp:txXfrm>
        <a:off x="1370651" y="2021009"/>
        <a:ext cx="2492093" cy="1495255"/>
      </dsp:txXfrm>
    </dsp:sp>
    <dsp:sp modelId="{D7EAB25F-10DC-4DD6-AF21-B15AD37D640E}">
      <dsp:nvSpPr>
        <dsp:cNvPr id="0" name=""/>
        <dsp:cNvSpPr/>
      </dsp:nvSpPr>
      <dsp:spPr>
        <a:xfrm>
          <a:off x="4111953" y="2021009"/>
          <a:ext cx="2492093" cy="1495255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noProof="0" dirty="0" smtClean="0">
              <a:latin typeface="EC Square Sans Pro" panose="020B0506040000020004"/>
            </a:rPr>
            <a:t>SF safeguard the stability, diversity &amp; resilience of food systems</a:t>
          </a:r>
          <a:endParaRPr lang="en-GB" sz="1800" b="0" kern="1200" noProof="0" dirty="0">
            <a:latin typeface="EC Square Sans Pro" panose="020B0506040000020004"/>
          </a:endParaRPr>
        </a:p>
      </dsp:txBody>
      <dsp:txXfrm>
        <a:off x="4111953" y="2021009"/>
        <a:ext cx="2492093" cy="14952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73CD28-74A0-46BE-BB04-059AA49AC73D}">
      <dsp:nvSpPr>
        <dsp:cNvPr id="0" name=""/>
        <dsp:cNvSpPr/>
      </dsp:nvSpPr>
      <dsp:spPr>
        <a:xfrm>
          <a:off x="3830" y="328835"/>
          <a:ext cx="2302974" cy="9211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Enabling conditions to exist and produce</a:t>
          </a:r>
          <a:endParaRPr lang="es-ES" sz="1800" b="1" kern="1200" dirty="0"/>
        </a:p>
      </dsp:txBody>
      <dsp:txXfrm>
        <a:off x="3830" y="328835"/>
        <a:ext cx="2302974" cy="921189"/>
      </dsp:txXfrm>
    </dsp:sp>
    <dsp:sp modelId="{C27C6088-43FE-4B0B-BAE8-B68594F634EC}">
      <dsp:nvSpPr>
        <dsp:cNvPr id="0" name=""/>
        <dsp:cNvSpPr/>
      </dsp:nvSpPr>
      <dsp:spPr>
        <a:xfrm>
          <a:off x="3830" y="1250025"/>
          <a:ext cx="2302974" cy="28548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 rtl="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sz="1400" kern="1200" dirty="0" smtClean="0"/>
            <a:t>Incentives to </a:t>
          </a:r>
          <a:r>
            <a:rPr lang="en-US" sz="1400" b="1" kern="1200" dirty="0" smtClean="0"/>
            <a:t>remain in rural areas</a:t>
          </a:r>
          <a:endParaRPr lang="es-ES" sz="1400" b="1" kern="1200" dirty="0"/>
        </a:p>
        <a:p>
          <a:pPr marL="114300" lvl="1" indent="-114300" algn="l" defTabSz="622300" rtl="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sz="1400" b="1" kern="1200" dirty="0" smtClean="0"/>
            <a:t>Generational renewal </a:t>
          </a:r>
          <a:r>
            <a:rPr lang="en-US" sz="1400" kern="1200" dirty="0" smtClean="0"/>
            <a:t>and support to </a:t>
          </a:r>
          <a:r>
            <a:rPr lang="en-US" sz="1400" b="1" kern="1200" dirty="0" smtClean="0"/>
            <a:t>new entrants</a:t>
          </a:r>
          <a:endParaRPr lang="es-ES" sz="1400" b="1" kern="1200" dirty="0"/>
        </a:p>
        <a:p>
          <a:pPr marL="114300" lvl="1" indent="-114300" algn="l" defTabSz="6223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Improved </a:t>
          </a:r>
          <a:r>
            <a:rPr lang="en-US" sz="1400" b="1" kern="1200" dirty="0" smtClean="0"/>
            <a:t>access to land </a:t>
          </a:r>
          <a:r>
            <a:rPr lang="en-US" sz="1400" kern="1200" dirty="0" smtClean="0"/>
            <a:t>and land tenure security</a:t>
          </a:r>
          <a:endParaRPr lang="es-ES" sz="1400" kern="1200" dirty="0"/>
        </a:p>
        <a:p>
          <a:pPr marL="114300" lvl="1" indent="-114300" algn="l" defTabSz="6223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Access to </a:t>
          </a:r>
          <a:r>
            <a:rPr lang="en-US" sz="1400" b="1" kern="1200" dirty="0" smtClean="0"/>
            <a:t>finance</a:t>
          </a:r>
          <a:endParaRPr lang="es-ES" sz="1400" b="1" kern="1200" dirty="0"/>
        </a:p>
        <a:p>
          <a:pPr marL="114300" lvl="1" indent="-114300" algn="l" defTabSz="6223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CC adaptation </a:t>
          </a:r>
          <a:endParaRPr lang="es-ES" sz="1400" b="1" kern="1200" dirty="0"/>
        </a:p>
      </dsp:txBody>
      <dsp:txXfrm>
        <a:off x="3830" y="1250025"/>
        <a:ext cx="2302974" cy="2854800"/>
      </dsp:txXfrm>
    </dsp:sp>
    <dsp:sp modelId="{7184B2E3-F892-4E5C-89F9-6D98459B99A0}">
      <dsp:nvSpPr>
        <dsp:cNvPr id="0" name=""/>
        <dsp:cNvSpPr/>
      </dsp:nvSpPr>
      <dsp:spPr>
        <a:xfrm>
          <a:off x="2629220" y="328835"/>
          <a:ext cx="2302974" cy="921189"/>
        </a:xfrm>
        <a:prstGeom prst="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Enabling conditions to market</a:t>
          </a:r>
          <a:endParaRPr lang="es-ES" sz="1800" b="1" kern="1200" dirty="0"/>
        </a:p>
      </dsp:txBody>
      <dsp:txXfrm>
        <a:off x="2629220" y="328835"/>
        <a:ext cx="2302974" cy="921189"/>
      </dsp:txXfrm>
    </dsp:sp>
    <dsp:sp modelId="{039A0C51-3901-45DE-828C-5A896F9EC14E}">
      <dsp:nvSpPr>
        <dsp:cNvPr id="0" name=""/>
        <dsp:cNvSpPr/>
      </dsp:nvSpPr>
      <dsp:spPr>
        <a:xfrm>
          <a:off x="2629220" y="1250025"/>
          <a:ext cx="2302974" cy="2854800"/>
        </a:xfrm>
        <a:prstGeom prst="rect">
          <a:avLst/>
        </a:prstGeom>
        <a:solidFill>
          <a:schemeClr val="accent5">
            <a:tint val="40000"/>
            <a:alpha val="90000"/>
            <a:hueOff val="-2463918"/>
            <a:satOff val="-4272"/>
            <a:lumOff val="-43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463918"/>
              <a:satOff val="-4272"/>
              <a:lumOff val="-4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sz="1400" b="1" kern="1200" dirty="0" smtClean="0"/>
            <a:t>Collective action </a:t>
          </a:r>
          <a:r>
            <a:rPr lang="en-US" sz="1400" kern="1200" dirty="0" smtClean="0"/>
            <a:t>and </a:t>
          </a:r>
          <a:r>
            <a:rPr lang="en-US" sz="1400" b="1" kern="1200" dirty="0" smtClean="0"/>
            <a:t>cooperation </a:t>
          </a:r>
          <a:endParaRPr lang="es-ES" sz="1400" b="1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Access to </a:t>
          </a:r>
          <a:r>
            <a:rPr lang="en-US" sz="1400" b="1" kern="1200" dirty="0" smtClean="0"/>
            <a:t>diversity of value chains</a:t>
          </a:r>
          <a:endParaRPr lang="es-ES" sz="1400" b="1" kern="1200" dirty="0"/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Innovative approaches to traditional markets</a:t>
          </a:r>
          <a:endParaRPr lang="es-ES" sz="1400" kern="1200" dirty="0"/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Higher value-added supply chains</a:t>
          </a:r>
          <a:endParaRPr lang="es-ES" sz="1400" kern="1200" dirty="0"/>
        </a:p>
        <a:p>
          <a:pPr marL="114300" lvl="1" indent="-114300" algn="l" defTabSz="6223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Consumers</a:t>
          </a:r>
          <a:r>
            <a:rPr lang="en-US" sz="1400" kern="1200" dirty="0" smtClean="0"/>
            <a:t> involvement</a:t>
          </a:r>
          <a:endParaRPr lang="es-ES" sz="1400" kern="1200" dirty="0"/>
        </a:p>
      </dsp:txBody>
      <dsp:txXfrm>
        <a:off x="2629220" y="1250025"/>
        <a:ext cx="2302974" cy="2854800"/>
      </dsp:txXfrm>
    </dsp:sp>
    <dsp:sp modelId="{ECB2DCAD-7F15-4557-A3EA-B6E5FB9660DD}">
      <dsp:nvSpPr>
        <dsp:cNvPr id="0" name=""/>
        <dsp:cNvSpPr/>
      </dsp:nvSpPr>
      <dsp:spPr>
        <a:xfrm>
          <a:off x="5254611" y="328835"/>
          <a:ext cx="2302974" cy="921189"/>
        </a:xfrm>
        <a:prstGeom prst="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Knowledge and Innovation </a:t>
          </a:r>
        </a:p>
      </dsp:txBody>
      <dsp:txXfrm>
        <a:off x="5254611" y="328835"/>
        <a:ext cx="2302974" cy="921189"/>
      </dsp:txXfrm>
    </dsp:sp>
    <dsp:sp modelId="{5D171487-8313-4ED7-82F4-4ACA31EB2A95}">
      <dsp:nvSpPr>
        <dsp:cNvPr id="0" name=""/>
        <dsp:cNvSpPr/>
      </dsp:nvSpPr>
      <dsp:spPr>
        <a:xfrm>
          <a:off x="5254611" y="1250025"/>
          <a:ext cx="2302974" cy="2854800"/>
        </a:xfrm>
        <a:prstGeom prst="rect">
          <a:avLst/>
        </a:prstGeom>
        <a:solidFill>
          <a:schemeClr val="accent5">
            <a:tint val="40000"/>
            <a:alpha val="90000"/>
            <a:hueOff val="-4927837"/>
            <a:satOff val="-8544"/>
            <a:lumOff val="-85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927837"/>
              <a:satOff val="-8544"/>
              <a:lumOff val="-8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Source of </a:t>
          </a:r>
          <a:r>
            <a:rPr lang="en-US" sz="1400" b="1" kern="1200" dirty="0" smtClean="0"/>
            <a:t>resilience</a:t>
          </a:r>
          <a:endParaRPr lang="es-ES" sz="1400" b="1" kern="1200" dirty="0"/>
        </a:p>
        <a:p>
          <a:pPr marL="114300" lvl="1" indent="-114300" algn="l" defTabSz="6223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Key for CC adaptation</a:t>
          </a:r>
          <a:endParaRPr lang="es-ES" sz="1400" kern="1200" dirty="0"/>
        </a:p>
        <a:p>
          <a:pPr marL="114300" lvl="1" indent="-114300" algn="l" defTabSz="6223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Room for retro-innovation</a:t>
          </a:r>
          <a:endParaRPr lang="es-E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sz="1400" kern="1200" dirty="0" smtClean="0"/>
            <a:t>Greater </a:t>
          </a:r>
          <a:r>
            <a:rPr lang="en-US" sz="1400" b="1" kern="1200" dirty="0" smtClean="0"/>
            <a:t>access to information and training</a:t>
          </a:r>
          <a:endParaRPr lang="es-ES" sz="1400" b="1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Building softer skills &amp; </a:t>
          </a:r>
          <a:r>
            <a:rPr lang="en-US" sz="1400" b="1" kern="1200" dirty="0" smtClean="0"/>
            <a:t>networking</a:t>
          </a:r>
          <a:endParaRPr lang="es-ES" sz="1400" b="1" kern="1200" dirty="0"/>
        </a:p>
      </dsp:txBody>
      <dsp:txXfrm>
        <a:off x="5254611" y="1250025"/>
        <a:ext cx="2302974" cy="2854800"/>
      </dsp:txXfrm>
    </dsp:sp>
    <dsp:sp modelId="{76E73AB7-E1CA-46AE-876D-54FFAA6B1073}">
      <dsp:nvSpPr>
        <dsp:cNvPr id="0" name=""/>
        <dsp:cNvSpPr/>
      </dsp:nvSpPr>
      <dsp:spPr>
        <a:xfrm>
          <a:off x="7880002" y="328835"/>
          <a:ext cx="2302974" cy="921189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Tailored policy and regulatory frameworks </a:t>
          </a:r>
        </a:p>
      </dsp:txBody>
      <dsp:txXfrm>
        <a:off x="7880002" y="328835"/>
        <a:ext cx="2302974" cy="921189"/>
      </dsp:txXfrm>
    </dsp:sp>
    <dsp:sp modelId="{E7C7ABCC-0C44-4BFE-BD15-2E539FCCE363}">
      <dsp:nvSpPr>
        <dsp:cNvPr id="0" name=""/>
        <dsp:cNvSpPr/>
      </dsp:nvSpPr>
      <dsp:spPr>
        <a:xfrm>
          <a:off x="7880002" y="1250025"/>
          <a:ext cx="2302974" cy="2854800"/>
        </a:xfrm>
        <a:prstGeom prst="rect">
          <a:avLst/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More </a:t>
          </a:r>
          <a:r>
            <a:rPr lang="en-US" sz="1400" b="1" kern="1200" dirty="0" smtClean="0"/>
            <a:t>territorially</a:t>
          </a:r>
          <a:r>
            <a:rPr lang="en-US" sz="1400" kern="1200" dirty="0" smtClean="0"/>
            <a:t> based</a:t>
          </a:r>
          <a:endParaRPr lang="es-ES" sz="1400" kern="1200" dirty="0"/>
        </a:p>
        <a:p>
          <a:pPr marL="114300" lvl="1" indent="-114300" algn="l" defTabSz="6223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b="1" kern="1200" noProof="0" dirty="0" smtClean="0"/>
            <a:t>Small–scale</a:t>
          </a:r>
          <a:r>
            <a:rPr lang="en-GB" sz="1400" kern="1200" noProof="0" dirty="0" smtClean="0"/>
            <a:t> adapted</a:t>
          </a:r>
          <a:endParaRPr lang="en-GB" sz="1400" kern="1200" noProof="0" dirty="0"/>
        </a:p>
        <a:p>
          <a:pPr marL="114300" lvl="1" indent="-114300" algn="l" defTabSz="6223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Must consider:</a:t>
          </a:r>
          <a:endParaRPr lang="es-ES" sz="1400" kern="1200" dirty="0"/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characteristics of </a:t>
          </a:r>
          <a:r>
            <a:rPr lang="en-US" sz="1400" b="1" kern="1200" dirty="0" smtClean="0"/>
            <a:t>regional food systems</a:t>
          </a:r>
          <a:endParaRPr lang="es-ES" sz="1400" b="1" kern="1200" dirty="0"/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different </a:t>
          </a:r>
          <a:r>
            <a:rPr lang="en-US" sz="1400" b="1" kern="1200" dirty="0" smtClean="0"/>
            <a:t>types of SF</a:t>
          </a:r>
          <a:endParaRPr lang="es-ES" sz="1400" b="1" kern="1200" dirty="0"/>
        </a:p>
      </dsp:txBody>
      <dsp:txXfrm>
        <a:off x="7880002" y="1250025"/>
        <a:ext cx="2302974" cy="2854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0A7053-5FAE-4BA9-816D-F4254E2D5BC0}">
      <dsp:nvSpPr>
        <dsp:cNvPr id="0" name=""/>
        <dsp:cNvSpPr/>
      </dsp:nvSpPr>
      <dsp:spPr>
        <a:xfrm>
          <a:off x="2605" y="130470"/>
          <a:ext cx="2066882" cy="124012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>
              <a:latin typeface="EC Square Sans Pro" panose="020B0506040000020004"/>
            </a:rPr>
            <a:t>Maintaining agricultural employment &amp; </a:t>
          </a:r>
          <a:r>
            <a:rPr lang="en-US" sz="1700" b="0" u="none" kern="1200" smtClean="0">
              <a:latin typeface="EC Square Sans Pro" panose="020B0506040000020004"/>
            </a:rPr>
            <a:t>preventing outmigration</a:t>
          </a:r>
          <a:endParaRPr lang="es-ES" sz="1700" b="0" u="none" kern="1200" dirty="0">
            <a:latin typeface="EC Square Sans Pro" panose="020B0506040000020004"/>
          </a:endParaRPr>
        </a:p>
      </dsp:txBody>
      <dsp:txXfrm>
        <a:off x="2605" y="130470"/>
        <a:ext cx="2066882" cy="1240129"/>
      </dsp:txXfrm>
    </dsp:sp>
    <dsp:sp modelId="{A10CB1BA-934B-4B9F-84DB-0257B96CA0BF}">
      <dsp:nvSpPr>
        <dsp:cNvPr id="0" name=""/>
        <dsp:cNvSpPr/>
      </dsp:nvSpPr>
      <dsp:spPr>
        <a:xfrm>
          <a:off x="2276176" y="130470"/>
          <a:ext cx="2066882" cy="1240129"/>
        </a:xfrm>
        <a:prstGeom prst="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EC Square Sans Pro" panose="020B0506040000020004"/>
            </a:rPr>
            <a:t>Impact of SF dynamics </a:t>
          </a:r>
          <a:r>
            <a:rPr lang="en-US" sz="1700" b="0" u="none" kern="1200" dirty="0" smtClean="0">
              <a:latin typeface="EC Square Sans Pro" panose="020B0506040000020004"/>
            </a:rPr>
            <a:t>in land occupation</a:t>
          </a:r>
          <a:endParaRPr lang="es-ES" sz="1700" b="0" u="none" kern="1200" dirty="0">
            <a:latin typeface="EC Square Sans Pro" panose="020B0506040000020004"/>
          </a:endParaRPr>
        </a:p>
      </dsp:txBody>
      <dsp:txXfrm>
        <a:off x="2276176" y="130470"/>
        <a:ext cx="2066882" cy="1240129"/>
      </dsp:txXfrm>
    </dsp:sp>
    <dsp:sp modelId="{BB5D241F-C72E-4FAA-930A-80215A3809B2}">
      <dsp:nvSpPr>
        <dsp:cNvPr id="0" name=""/>
        <dsp:cNvSpPr/>
      </dsp:nvSpPr>
      <dsp:spPr>
        <a:xfrm>
          <a:off x="4549747" y="130470"/>
          <a:ext cx="2066882" cy="1240129"/>
        </a:xfrm>
        <a:prstGeom prst="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EC Square Sans Pro" panose="020B0506040000020004"/>
            </a:rPr>
            <a:t>Preservation of </a:t>
          </a:r>
          <a:r>
            <a:rPr lang="en-US" sz="1700" b="0" u="none" kern="1200" dirty="0" smtClean="0">
              <a:latin typeface="EC Square Sans Pro" panose="020B0506040000020004"/>
            </a:rPr>
            <a:t>traditional landscapes </a:t>
          </a:r>
          <a:r>
            <a:rPr lang="en-US" sz="1700" kern="1200" dirty="0" smtClean="0">
              <a:latin typeface="EC Square Sans Pro" panose="020B0506040000020004"/>
            </a:rPr>
            <a:t>and environmental quality</a:t>
          </a:r>
          <a:endParaRPr lang="es-ES" sz="1700" kern="1200" dirty="0">
            <a:latin typeface="EC Square Sans Pro" panose="020B0506040000020004"/>
          </a:endParaRPr>
        </a:p>
      </dsp:txBody>
      <dsp:txXfrm>
        <a:off x="4549747" y="130470"/>
        <a:ext cx="2066882" cy="1240129"/>
      </dsp:txXfrm>
    </dsp:sp>
    <dsp:sp modelId="{530AAF48-9305-49E7-B57A-F4DEFAC16A80}">
      <dsp:nvSpPr>
        <dsp:cNvPr id="0" name=""/>
        <dsp:cNvSpPr/>
      </dsp:nvSpPr>
      <dsp:spPr>
        <a:xfrm>
          <a:off x="6823318" y="130470"/>
          <a:ext cx="2066882" cy="1240129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>
              <a:latin typeface="EC Square Sans Pro" panose="020B0506040000020004"/>
            </a:rPr>
            <a:t>Synergies that stimulate </a:t>
          </a:r>
          <a:r>
            <a:rPr lang="en-US" sz="1700" b="0" u="none" kern="1200" smtClean="0">
              <a:latin typeface="EC Square Sans Pro" panose="020B0506040000020004"/>
            </a:rPr>
            <a:t>broader economic activity</a:t>
          </a:r>
          <a:endParaRPr lang="es-ES" sz="1700" b="0" u="none" kern="1200" dirty="0">
            <a:latin typeface="EC Square Sans Pro" panose="020B0506040000020004"/>
          </a:endParaRPr>
        </a:p>
      </dsp:txBody>
      <dsp:txXfrm>
        <a:off x="6823318" y="130470"/>
        <a:ext cx="2066882" cy="1240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F1499-360A-43DC-83BA-9CC51B1A473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13F67-51C8-4CFB-9E3C-6CC6536DE695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119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113F67-51C8-4CFB-9E3C-6CC6536DE695}" type="slidenum">
              <a:rPr kumimoji="0" lang="fr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208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7207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2418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48029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08023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33eaacf4e0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133eaacf4e0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71233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0146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63044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10909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32556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26610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3779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1261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4163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63043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8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2606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9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6057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06690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449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77534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9" name="Google Shape;1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0" name="Google Shape;2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4557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9818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1" name="Google Shape;31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2" name="Google Shape;32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5927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8" name="Google Shape;3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9" name="Google Shape;3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2776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7" name="Google Shape;4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8" name="Google Shape;4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6845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2" name="Google Shape;5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4696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6" name="Google Shape;5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7" name="Google Shape;5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2139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3" name="Google Shape;6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4" name="Google Shape;6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9618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8602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0" name="Google Shape;70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1" name="Google Shape;71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9292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6" name="Google Shape;7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7" name="Google Shape;7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8609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2" name="Google Shape;82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3" name="Google Shape;8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5423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8049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1809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3708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3482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2144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4631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0990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5532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86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6114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8157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462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64410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649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49841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84719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8432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69766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456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243649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66171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514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7612" y="1321472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MAINTAINING AND ENHANCING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THE CONTRIBUTION OF SMALL FARMS TO FOOD AND NUTRITION SECURITY</a:t>
            </a:r>
          </a:p>
        </p:txBody>
      </p:sp>
      <p:graphicFrame>
        <p:nvGraphicFramePr>
          <p:cNvPr id="4" name="Diagrama 3"/>
          <p:cNvGraphicFramePr/>
          <p:nvPr>
            <p:extLst/>
          </p:nvPr>
        </p:nvGraphicFramePr>
        <p:xfrm>
          <a:off x="899204" y="2324189"/>
          <a:ext cx="10186807" cy="4433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2947892" y="2026311"/>
            <a:ext cx="6211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SMALL 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FARMS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NEED A FAVOURABLE ENABLING ENVIRONMENT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847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731" y="1314151"/>
            <a:ext cx="10026869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CONTRIBUTION OF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SMALL FARMS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TO EUROPEAN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RURAL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AREAS</a:t>
            </a:r>
            <a:r>
              <a:rPr lang="en-US" sz="2000" dirty="0" smtClean="0">
                <a:latin typeface="EC Square Sans Pro" panose="020B0506040000020004"/>
              </a:rPr>
              <a:t> </a:t>
            </a:r>
            <a:r>
              <a:rPr lang="en-US" sz="2000" dirty="0">
                <a:latin typeface="EC Square Sans Pro" panose="020B0506040000020004"/>
              </a:rPr>
              <a:t>farms’ role in rural areas: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88731" y="2017475"/>
            <a:ext cx="75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Challenges for small farms have an impact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on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their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broader rural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settings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</p:txBody>
      </p:sp>
      <p:graphicFrame>
        <p:nvGraphicFramePr>
          <p:cNvPr id="8" name="Diagrama 7"/>
          <p:cNvGraphicFramePr/>
          <p:nvPr>
            <p:extLst/>
          </p:nvPr>
        </p:nvGraphicFramePr>
        <p:xfrm>
          <a:off x="1304931" y="3036095"/>
          <a:ext cx="8892806" cy="1501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ctángulo 8"/>
          <p:cNvSpPr/>
          <p:nvPr/>
        </p:nvSpPr>
        <p:spPr>
          <a:xfrm>
            <a:off x="792479" y="5484881"/>
            <a:ext cx="8238309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Beyond small farms’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role as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food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producers,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their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role in supporting rural communities and the rural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environment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066358" y="2683671"/>
            <a:ext cx="2871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SMALL FARMS’ RURAL LINKAGE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203" y="4819650"/>
            <a:ext cx="2717798" cy="203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862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811215" y="2250831"/>
            <a:ext cx="8387862" cy="38332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96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127738" y="3105835"/>
            <a:ext cx="807133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more information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Website : www.salsa.uevora.pt/en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Laura Arnalte Mur - lauarmur@upv.es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2699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90958748-EBD3-4A80-B6E3-E679DECC95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2848"/>
            <a:ext cx="12191999" cy="6843231"/>
          </a:xfrm>
          <a:prstGeom prst="rect">
            <a:avLst/>
          </a:prstGeom>
        </p:spPr>
      </p:pic>
      <p:sp>
        <p:nvSpPr>
          <p:cNvPr id="7" name="Rectangle 23">
            <a:extLst>
              <a:ext uri="{FF2B5EF4-FFF2-40B4-BE49-F238E27FC236}">
                <a16:creationId xmlns:a16="http://schemas.microsoft.com/office/drawing/2014/main" id="{753B2CBA-ABE8-C845-97DC-6F8EAA211F1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1" y="1958975"/>
            <a:ext cx="12192000" cy="1893834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GB" sz="73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FARMING FOR FIBER AND FUTURE</a:t>
            </a:r>
            <a: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/>
            </a:r>
            <a:b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</a:br>
            <a: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carbon-wise productive use of</a:t>
            </a:r>
            <a:b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</a:br>
            <a: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rewetted peatlands</a:t>
            </a: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894684EF-AB3F-DE41-9ED7-C7AD43394B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71143"/>
            <a:ext cx="12192000" cy="1066800"/>
          </a:xfrm>
        </p:spPr>
        <p:txBody>
          <a:bodyPr>
            <a:normAutofit/>
          </a:bodyPr>
          <a:lstStyle/>
          <a:p>
            <a:pPr eaLnBrk="1" hangingPunct="1"/>
            <a:endParaRPr lang="en-GB" sz="2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  <a:p>
            <a:pPr eaLnBrk="1" hangingPunct="1"/>
            <a:endParaRPr lang="en-GB" sz="2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  <a:p>
            <a:pPr eaLnBrk="1" hangingPunct="1"/>
            <a:endParaRPr lang="en-GB" sz="2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  <a:p>
            <a:pPr eaLnBrk="1" hangingPunct="1"/>
            <a:endParaRPr lang="en-GB" sz="40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  <a:p>
            <a:pPr eaLnBrk="1" hangingPunct="1"/>
            <a:endParaRPr lang="en-GB" sz="2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D22CFA5-877C-43DB-A23C-EBEB9F4F27B3}"/>
              </a:ext>
            </a:extLst>
          </p:cNvPr>
          <p:cNvSpPr txBox="1"/>
          <p:nvPr/>
        </p:nvSpPr>
        <p:spPr>
          <a:xfrm>
            <a:off x="87682" y="5611660"/>
            <a:ext cx="12104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WETLAND PRODUCTS FOUNDATION                                                                  BRUSSEL 16 JUNE 2022 </a:t>
            </a:r>
          </a:p>
        </p:txBody>
      </p:sp>
    </p:spTree>
    <p:extLst>
      <p:ext uri="{BB962C8B-B14F-4D97-AF65-F5344CB8AC3E}">
        <p14:creationId xmlns:p14="http://schemas.microsoft.com/office/powerpoint/2010/main" val="2309981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6D0D35E3-4064-4D9F-88ED-5DA6473F7C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655" y="0"/>
            <a:ext cx="8642959" cy="5994992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90A35A4-88D8-4742-B187-1650CF2D79DF}"/>
              </a:ext>
            </a:extLst>
          </p:cNvPr>
          <p:cNvSpPr/>
          <p:nvPr/>
        </p:nvSpPr>
        <p:spPr>
          <a:xfrm>
            <a:off x="1277655" y="4572000"/>
            <a:ext cx="107702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Peatlands and organic soils in the European Union: 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 EU is globally the second largest emitter of greenhouse gases from drained peatlands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(220 Mt CO2/year = 15 % of total global peatland CO2 emissions).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8211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AB4BF56-C361-43EA-A18F-5BF6CBAC35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08" y="-294362"/>
            <a:ext cx="11077184" cy="631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0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48810022-A729-438C-81E6-BD76A2F502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693" y="0"/>
            <a:ext cx="7199307" cy="6003773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2A554F5-84E4-48C3-B0F6-ED9B8AF2D6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519" y="-1"/>
            <a:ext cx="6346519" cy="600377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7393EEC4-1F0B-46DF-81C9-B6DD4E741221}"/>
              </a:ext>
            </a:extLst>
          </p:cNvPr>
          <p:cNvSpPr txBox="1"/>
          <p:nvPr/>
        </p:nvSpPr>
        <p:spPr>
          <a:xfrm>
            <a:off x="6288066" y="5523978"/>
            <a:ext cx="5599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Fresh peat moss harvest Germany</a:t>
            </a:r>
          </a:p>
        </p:txBody>
      </p:sp>
    </p:spTree>
    <p:extLst>
      <p:ext uri="{BB962C8B-B14F-4D97-AF65-F5344CB8AC3E}">
        <p14:creationId xmlns:p14="http://schemas.microsoft.com/office/powerpoint/2010/main" val="184551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5EAEC62-5979-4152-9D82-D0BBB1FA9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6312"/>
            <a:ext cx="12192000" cy="842062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9EE3C53-429A-474D-9FE2-B58A4F1EB7CA}"/>
              </a:ext>
            </a:extLst>
          </p:cNvPr>
          <p:cNvSpPr txBox="1"/>
          <p:nvPr/>
        </p:nvSpPr>
        <p:spPr>
          <a:xfrm>
            <a:off x="0" y="4058433"/>
            <a:ext cx="121919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DRAINED PEATLANDS IN NORTHERN GERMANY EMITTING UP TO 15 TONS CO2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LOW  BIODIVERSITY  AND INFRASTRUCTURAL DAMAGE (Soil Subsidence)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HEAVY NUTRIENT LOAD ( imported manure)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GRASS HARVEST FOR BIOGAS…….....but that’s no bio when from drained Peat!  </a:t>
            </a:r>
          </a:p>
        </p:txBody>
      </p:sp>
    </p:spTree>
    <p:extLst>
      <p:ext uri="{BB962C8B-B14F-4D97-AF65-F5344CB8AC3E}">
        <p14:creationId xmlns:p14="http://schemas.microsoft.com/office/powerpoint/2010/main" val="181012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A977C3D0-94D1-4763-AA9B-63F3412F8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4421"/>
            <a:ext cx="12221227" cy="6974945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A418AC8D-1E8A-4FC1-BE64-F79A81412ED7}"/>
              </a:ext>
            </a:extLst>
          </p:cNvPr>
          <p:cNvSpPr/>
          <p:nvPr/>
        </p:nvSpPr>
        <p:spPr>
          <a:xfrm>
            <a:off x="513566" y="0"/>
            <a:ext cx="1119409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EU nature restoration targets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capture and store carbon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prevent and reduce the impact of natural disasters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deliver further benefits, such as soil health and pollination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improve knowledge and monitoring of ecosystems and their services</a:t>
            </a:r>
          </a:p>
        </p:txBody>
      </p:sp>
    </p:spTree>
    <p:extLst>
      <p:ext uri="{BB962C8B-B14F-4D97-AF65-F5344CB8AC3E}">
        <p14:creationId xmlns:p14="http://schemas.microsoft.com/office/powerpoint/2010/main" val="484812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CA9E5B0-630D-43EE-9F59-58C3DA7F8D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2774" y="-639819"/>
            <a:ext cx="9525000" cy="535686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F8A6148-17A9-4FA2-8F7A-E3417135A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890" y="-876821"/>
            <a:ext cx="3857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19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3">
            <a:extLst>
              <a:ext uri="{FF2B5EF4-FFF2-40B4-BE49-F238E27FC236}">
                <a16:creationId xmlns:a16="http://schemas.microsoft.com/office/drawing/2014/main" id="{753B2CBA-ABE8-C845-97DC-6F8EAA211F1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400594" y="383177"/>
            <a:ext cx="12192000" cy="1470025"/>
          </a:xfrm>
        </p:spPr>
        <p:txBody>
          <a:bodyPr/>
          <a:lstStyle/>
          <a:p>
            <a:pPr algn="ctr" eaLnBrk="1" hangingPunct="1"/>
            <a:r>
              <a:rPr lang="en-US" sz="4400" dirty="0" smtClean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Welcome and Introduction</a:t>
            </a:r>
            <a:endParaRPr lang="en-GB" sz="4400" dirty="0"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894684EF-AB3F-DE41-9ED7-C7AD43394B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2637794"/>
            <a:ext cx="12192000" cy="1066800"/>
          </a:xfrm>
        </p:spPr>
        <p:txBody>
          <a:bodyPr>
            <a:normAutofit fontScale="85000" lnSpcReduction="20000"/>
          </a:bodyPr>
          <a:lstStyle/>
          <a:p>
            <a:r>
              <a:rPr lang="it-IT" sz="2800" dirty="0" smtClean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Mr</a:t>
            </a:r>
            <a:r>
              <a:rPr lang="it-IT" sz="2800" dirty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. Fabien </a:t>
            </a:r>
            <a:r>
              <a:rPr lang="it-IT" sz="2800" dirty="0" smtClean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SANTINI, </a:t>
            </a:r>
            <a:r>
              <a:rPr lang="en-US" sz="2800" dirty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Deputy Head of Unit, Directorate-General for Agriculture and Rural Development, European Commission</a:t>
            </a:r>
            <a:r>
              <a:rPr lang="it-IT" sz="2800" dirty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 </a:t>
            </a:r>
          </a:p>
          <a:p>
            <a:r>
              <a:rPr lang="it-IT" sz="2800" dirty="0" smtClean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Ms</a:t>
            </a:r>
            <a:r>
              <a:rPr lang="it-IT" sz="2800" dirty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. Chiara </a:t>
            </a:r>
            <a:r>
              <a:rPr lang="it-IT" sz="2800" dirty="0" smtClean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MICELLI, </a:t>
            </a:r>
            <a:r>
              <a:rPr lang="en-US" sz="2800" dirty="0">
                <a:solidFill>
                  <a:srgbClr val="485F43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Policy officer, Directorate-General for Climate Action, European Commission</a:t>
            </a:r>
            <a:endParaRPr lang="en-GB" sz="2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26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F588297-2828-4F0F-9B9F-774DC11AF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23" y="-500259"/>
            <a:ext cx="11624153" cy="653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35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73B9B087-C0AE-4CD0-AC89-D356FD104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296" y="-150312"/>
            <a:ext cx="10914344" cy="6139319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E6CAF6B-6918-49C1-B377-36575A3C1374}"/>
              </a:ext>
            </a:extLst>
          </p:cNvPr>
          <p:cNvSpPr txBox="1"/>
          <p:nvPr/>
        </p:nvSpPr>
        <p:spPr>
          <a:xfrm>
            <a:off x="5874707" y="5257800"/>
            <a:ext cx="5452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REED FOR THATCHING ( 90% is imported)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6A46228-4CA2-497C-97CC-A4E986555B4A}"/>
              </a:ext>
            </a:extLst>
          </p:cNvPr>
          <p:cNvSpPr txBox="1"/>
          <p:nvPr/>
        </p:nvSpPr>
        <p:spPr>
          <a:xfrm>
            <a:off x="776614" y="2567836"/>
            <a:ext cx="4734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MICROFIBRILATED PLANTFIBERS FOR MDF/HDF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OR SINGLE USE TABLEWARE</a:t>
            </a:r>
          </a:p>
        </p:txBody>
      </p:sp>
    </p:spTree>
    <p:extLst>
      <p:ext uri="{BB962C8B-B14F-4D97-AF65-F5344CB8AC3E}">
        <p14:creationId xmlns:p14="http://schemas.microsoft.com/office/powerpoint/2010/main" val="2239737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C46D03FA-A000-4D5B-8C37-04A323BBCD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79" y="-501040"/>
            <a:ext cx="10746641" cy="648848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5E2AF73E-A343-4322-9B3A-DA4D345905D6}"/>
              </a:ext>
            </a:extLst>
          </p:cNvPr>
          <p:cNvSpPr txBox="1"/>
          <p:nvPr/>
        </p:nvSpPr>
        <p:spPr>
          <a:xfrm>
            <a:off x="914400" y="2091847"/>
            <a:ext cx="103715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STARTED HERE WITH THE PROMISE OF THE GOVERNMENT TO BE ABLE TO PRACTISE PALUDICULTURE IN A PEAT-REWETTINGE AREA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BUT OVERNIGHT THE PROMISE WAS TAKEN BACK AND THE EAREA WAS A ECOLOGICAL Nordstream 2 compensation ( without any additional effect on nature or biodicersity……</a:t>
            </a:r>
          </a:p>
        </p:txBody>
      </p:sp>
    </p:spTree>
    <p:extLst>
      <p:ext uri="{BB962C8B-B14F-4D97-AF65-F5344CB8AC3E}">
        <p14:creationId xmlns:p14="http://schemas.microsoft.com/office/powerpoint/2010/main" val="77828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B00A450-8248-4C09-A639-5A18D01E0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52" y="-324110"/>
            <a:ext cx="11227496" cy="631546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3D4F330-9552-4999-B4B5-6E642EF242DA}"/>
              </a:ext>
            </a:extLst>
          </p:cNvPr>
          <p:cNvSpPr txBox="1"/>
          <p:nvPr/>
        </p:nvSpPr>
        <p:spPr>
          <a:xfrm>
            <a:off x="0" y="5511452"/>
            <a:ext cx="1206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 A NEXT OPPORTUNITY WITH THE CITY OF AMSTERDAM WHO WANTED TO TAKE THE LEAD </a:t>
            </a:r>
          </a:p>
        </p:txBody>
      </p:sp>
    </p:spTree>
    <p:extLst>
      <p:ext uri="{BB962C8B-B14F-4D97-AF65-F5344CB8AC3E}">
        <p14:creationId xmlns:p14="http://schemas.microsoft.com/office/powerpoint/2010/main" val="1705292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D698732-1936-4575-8522-288EC6207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72" y="-115083"/>
            <a:ext cx="11415387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56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240230D-DD4A-4F01-BB5D-CDB347C42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4421"/>
            <a:ext cx="12221227" cy="697494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8834BFB-74D5-4AFF-8C45-425853EF8F6B}"/>
              </a:ext>
            </a:extLst>
          </p:cNvPr>
          <p:cNvSpPr txBox="1"/>
          <p:nvPr/>
        </p:nvSpPr>
        <p:spPr>
          <a:xfrm>
            <a:off x="0" y="87930"/>
            <a:ext cx="120124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OVERAL PROBLEM FOR A PARIDIGMA CHANGE FROM DRAINED TO REWETTED PEAT: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FADING OUT OF GAP SUBVENTIONS ON DRAINED PEAT(we pay for the emitted carbon)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DEPRECIATION/LOS OF VALUE 90% emitting peat 50.000 € per hectare , rewetted carbon stock only 5.000  €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PAYMENT SCHEMES FOR WET BIODIVERSITY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PAYMENT FOR WATERETENTION AND WATERFILTRATION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REAL KICKOFF-STRCUTURE TO START THE BIOBASED CIRCULAR ECONOMY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298B08B-51BD-4F39-92FF-6069738CDD1D}"/>
              </a:ext>
            </a:extLst>
          </p:cNvPr>
          <p:cNvSpPr txBox="1"/>
          <p:nvPr/>
        </p:nvSpPr>
        <p:spPr>
          <a:xfrm>
            <a:off x="237995" y="5511452"/>
            <a:ext cx="1183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CONTACT                                                                                                                                 ALDERT@WETLANDPRODUCTS.COM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035E66D-1117-4706-8F8C-D255479F525B}"/>
              </a:ext>
            </a:extLst>
          </p:cNvPr>
          <p:cNvSpPr txBox="1"/>
          <p:nvPr/>
        </p:nvSpPr>
        <p:spPr>
          <a:xfrm>
            <a:off x="237995" y="3429000"/>
            <a:ext cx="1117321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</a:t>
            </a:r>
            <a:r>
              <a:rPr kumimoji="0" lang="en-GB" sz="6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 LETS TALK</a:t>
            </a:r>
          </a:p>
        </p:txBody>
      </p:sp>
    </p:spTree>
    <p:extLst>
      <p:ext uri="{BB962C8B-B14F-4D97-AF65-F5344CB8AC3E}">
        <p14:creationId xmlns:p14="http://schemas.microsoft.com/office/powerpoint/2010/main" val="1486155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50987"/>
            <a:ext cx="12192000" cy="14700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15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134812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/>
        </p:nvSpPr>
        <p:spPr>
          <a:xfrm>
            <a:off x="2128021" y="2098629"/>
            <a:ext cx="64008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it-IT" sz="3000" dirty="0" smtClean="0">
                <a:solidFill>
                  <a:srgbClr val="00B050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  <a:t>The experience of Italian biodistricts</a:t>
            </a:r>
            <a:endParaRPr sz="3000" dirty="0">
              <a:solidFill>
                <a:srgbClr val="00B050"/>
              </a:solidFill>
              <a:latin typeface="EC Square Sans Pro" panose="020B0506040000020004" pitchFamily="34" charset="0"/>
              <a:cs typeface="Circular Std Black Italic" panose="020B0A04020101010102" pitchFamily="34" charset="0"/>
              <a:sym typeface="Arial"/>
            </a:endParaRPr>
          </a:p>
        </p:txBody>
      </p:sp>
      <p:sp>
        <p:nvSpPr>
          <p:cNvPr id="93" name="Google Shape;93;p2"/>
          <p:cNvSpPr txBox="1">
            <a:spLocks noGrp="1"/>
          </p:cNvSpPr>
          <p:nvPr>
            <p:ph type="ctrTitle"/>
          </p:nvPr>
        </p:nvSpPr>
        <p:spPr>
          <a:xfrm>
            <a:off x="868271" y="628604"/>
            <a:ext cx="9063037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kern="1200" dirty="0">
                <a:solidFill>
                  <a:schemeClr val="tx1"/>
                </a:solidFill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  <a:sym typeface="Arial"/>
              </a:rPr>
              <a:t>The strategic role of rural areas for climate and food security</a:t>
            </a:r>
            <a:endParaRPr sz="4500" kern="1200" dirty="0">
              <a:solidFill>
                <a:schemeClr val="tx1"/>
              </a:solidFill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  <p:sp>
        <p:nvSpPr>
          <p:cNvPr id="94" name="Google Shape;94;p2"/>
          <p:cNvSpPr txBox="1"/>
          <p:nvPr/>
        </p:nvSpPr>
        <p:spPr>
          <a:xfrm>
            <a:off x="511628" y="5084313"/>
            <a:ext cx="912767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Monica Coletta – AIAB – Associazione italiana per l’agricoltura biologica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4523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/>
          <p:nvPr/>
        </p:nvSpPr>
        <p:spPr>
          <a:xfrm>
            <a:off x="1116623" y="2228484"/>
            <a:ext cx="927588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“ A biodistrict is a geographical area where farmers, citizens, associations and local  administrations </a:t>
            </a:r>
            <a:r>
              <a:rPr kumimoji="0" lang="it-IT" sz="18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make a deal for sustainable resources management</a:t>
            </a: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where organic farming and food consumption represent a starting point for a new model of local development.”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AIAB – biodistricts guidelines)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" name="Google Shape;100;p3"/>
          <p:cNvSpPr/>
          <p:nvPr/>
        </p:nvSpPr>
        <p:spPr>
          <a:xfrm>
            <a:off x="1178169" y="1350450"/>
            <a:ext cx="417646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What is a biodistrict?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" name="Google Shape;101;p3"/>
          <p:cNvSpPr txBox="1"/>
          <p:nvPr/>
        </p:nvSpPr>
        <p:spPr>
          <a:xfrm>
            <a:off x="180974" y="3683124"/>
            <a:ext cx="11777663" cy="2492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ORGANIC FARMING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 certified production method based on IFOAM’s principles  of health, ecology, fairness and care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Creates community and becomes a  driver for local rural development 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Protecting environment, natural resources  and biodiversity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Promoting transition to responsible consumption  and production patterns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Safeguarding health of workers and local communities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3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kumimoji="0" sz="1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5910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/>
          <p:nvPr/>
        </p:nvSpPr>
        <p:spPr>
          <a:xfrm>
            <a:off x="1879855" y="958826"/>
            <a:ext cx="67653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AIAB Guidelines and criteria</a:t>
            </a:r>
            <a:endParaRPr kumimoji="0" sz="3200" b="1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/>
        </p:nvSpPr>
        <p:spPr>
          <a:xfrm>
            <a:off x="784453" y="2180900"/>
            <a:ext cx="10120312" cy="3508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Bottom up </a:t>
            </a: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partecipatory approach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  <a:tabLst/>
              <a:defRPr/>
            </a:pP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Representativeness of the </a:t>
            </a: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organic sector</a:t>
            </a:r>
            <a:endParaRPr kumimoji="0" sz="24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Prevalence  of organic farmers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  <a:tabLst/>
              <a:defRPr/>
            </a:pP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Leading role of the private sector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High environmental values</a:t>
            </a:r>
            <a:endParaRPr kumimoji="0" sz="24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  <a:tabLst/>
              <a:defRPr/>
            </a:pP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Appropriate </a:t>
            </a: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territory scale </a:t>
            </a: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foster collaborations with local communities and institutions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Networking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9" name="Google Shape;109;p4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kumimoji="0" sz="1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1215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8613AFDF-2715-DB48-AE67-BB460F32D1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5329" y="4087568"/>
            <a:ext cx="11329987" cy="8676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LAURA ARNALTE MUR</a:t>
            </a:r>
          </a:p>
          <a:p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Researcher at the Department of Economics and Social Sciences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- Polytechnic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University of Valencia (Spain)</a:t>
            </a: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70A4A0BB-5C52-474C-AAB1-2C9E018D70C4}"/>
              </a:ext>
            </a:extLst>
          </p:cNvPr>
          <p:cNvSpPr txBox="1">
            <a:spLocks noChangeArrowheads="1"/>
          </p:cNvSpPr>
          <p:nvPr/>
        </p:nvSpPr>
        <p:spPr>
          <a:xfrm>
            <a:off x="425329" y="2185009"/>
            <a:ext cx="64008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Circular Std Black Italic" panose="020B0A04020101010102" pitchFamily="34" charset="0"/>
              </a:rPr>
              <a:t>Results from the SALSA project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C787F81A-AC51-974B-9793-2A898D1E6BF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42912" y="475760"/>
            <a:ext cx="9444037" cy="1470025"/>
          </a:xfrm>
        </p:spPr>
        <p:txBody>
          <a:bodyPr>
            <a:normAutofit/>
          </a:bodyPr>
          <a:lstStyle/>
          <a:p>
            <a:pPr algn="l"/>
            <a:r>
              <a:rPr lang="en-US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The role of European </a:t>
            </a:r>
            <a:r>
              <a:rPr lang="en-GB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s</a:t>
            </a:r>
            <a:r>
              <a:rPr lang="en-US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mall farms in sustainable </a:t>
            </a:r>
            <a:r>
              <a:rPr lang="en-US" sz="4500" dirty="0" smtClean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Food and Nutrition Security</a:t>
            </a:r>
            <a:endParaRPr lang="en-GB" sz="4500" dirty="0"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29" y="5036555"/>
            <a:ext cx="1750071" cy="61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96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2589" y="1133513"/>
            <a:ext cx="6523078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5"/>
          <p:cNvPicPr preferRelativeResize="0"/>
          <p:nvPr/>
        </p:nvPicPr>
        <p:blipFill rotWithShape="1">
          <a:blip r:embed="rId5">
            <a:alphaModFix/>
          </a:blip>
          <a:srcRect l="42914" t="20737" r="21648" b="9402"/>
          <a:stretch/>
        </p:blipFill>
        <p:spPr>
          <a:xfrm>
            <a:off x="7719614" y="2513378"/>
            <a:ext cx="3324623" cy="3686782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5"/>
          <p:cNvSpPr txBox="1"/>
          <p:nvPr/>
        </p:nvSpPr>
        <p:spPr>
          <a:xfrm>
            <a:off x="7913856" y="1532910"/>
            <a:ext cx="4572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4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AIAB biodistrict network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17" name="Google Shape;117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92589" y="5222794"/>
            <a:ext cx="1139642" cy="107713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5"/>
          <p:cNvSpPr txBox="1"/>
          <p:nvPr/>
        </p:nvSpPr>
        <p:spPr>
          <a:xfrm>
            <a:off x="2614211" y="5489415"/>
            <a:ext cx="276111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23 biodistricts based on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AIAB guidelines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19" name="Google Shape;119;p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65839" y="1133513"/>
            <a:ext cx="1331890" cy="2759731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5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kumimoji="0" sz="1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2888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"/>
          <p:cNvSpPr txBox="1"/>
          <p:nvPr/>
        </p:nvSpPr>
        <p:spPr>
          <a:xfrm>
            <a:off x="0" y="1840557"/>
            <a:ext cx="12121116" cy="424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100" marR="0" lvl="1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SHARE knowhow  locally</a:t>
            </a: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 fill the gap and build capacity to support organics with dissemination, demonstration activities and high level </a:t>
            </a: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AKIS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CONTEXTUALIZE SOLUTIONS and PRACTICES  - </a:t>
            </a: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partecipated research and innovation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CREATE SINERGIES and REDUCE EMISSIONS </a:t>
            </a: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:  develop local vocations, enhance circular economy, soil-based carbon sequestration practices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SUPPORT YOUNG and SHORT SUPPLY CHAIN INITIATIVES </a:t>
            </a: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: lively territories, green public procurement, local food supply chains, food education initiatives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SUPPORT BIODIVERSITY : </a:t>
            </a:r>
            <a:r>
              <a:rPr kumimoji="0" lang="it-IT" sz="2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Pollinators, agrobiodiversity and crop diversification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1" indent="0" algn="ctr" defTabSz="914400" rtl="0" eaLnBrk="1" fontAlgn="auto" latinLnBrk="0" hangingPunct="1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PROMOTE RESILIENT LOCAL ORGANIC FARMING AND FOOD SYSTEM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190500" algn="l" defTabSz="914400" rtl="0" eaLnBrk="1" fontAlgn="auto" latinLnBrk="0" hangingPunct="1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1879855" y="958826"/>
            <a:ext cx="67653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Reasons to  promote biodistricts</a:t>
            </a:r>
            <a:endParaRPr kumimoji="0" sz="3200" b="1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kumimoji="0" sz="1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8314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/>
          <p:nvPr/>
        </p:nvSpPr>
        <p:spPr>
          <a:xfrm>
            <a:off x="1574910" y="908697"/>
            <a:ext cx="72740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 network to up-scale organics</a:t>
            </a:r>
            <a:endParaRPr kumimoji="0" sz="3200" b="1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3" name="Google Shape;133;p7"/>
          <p:cNvGrpSpPr/>
          <p:nvPr/>
        </p:nvGrpSpPr>
        <p:grpSpPr>
          <a:xfrm>
            <a:off x="1219200" y="1493472"/>
            <a:ext cx="7762875" cy="4947697"/>
            <a:chOff x="6268975" y="1629754"/>
            <a:chExt cx="5138785" cy="4199007"/>
          </a:xfrm>
        </p:grpSpPr>
        <p:sp>
          <p:nvSpPr>
            <p:cNvPr id="134" name="Google Shape;134;p7"/>
            <p:cNvSpPr/>
            <p:nvPr/>
          </p:nvSpPr>
          <p:spPr>
            <a:xfrm>
              <a:off x="8738392" y="2399573"/>
              <a:ext cx="2055514" cy="2831330"/>
            </a:xfrm>
            <a:custGeom>
              <a:avLst/>
              <a:gdLst/>
              <a:ahLst/>
              <a:cxnLst/>
              <a:rect l="l" t="t" r="r" b="b"/>
              <a:pathLst>
                <a:path w="513" h="706" extrusionOk="0">
                  <a:moveTo>
                    <a:pt x="353" y="643"/>
                  </a:moveTo>
                  <a:cubicBezTo>
                    <a:pt x="336" y="639"/>
                    <a:pt x="319" y="636"/>
                    <a:pt x="302" y="633"/>
                  </a:cubicBezTo>
                  <a:cubicBezTo>
                    <a:pt x="300" y="633"/>
                    <a:pt x="298" y="632"/>
                    <a:pt x="296" y="632"/>
                  </a:cubicBezTo>
                  <a:cubicBezTo>
                    <a:pt x="306" y="608"/>
                    <a:pt x="316" y="584"/>
                    <a:pt x="327" y="561"/>
                  </a:cubicBezTo>
                  <a:cubicBezTo>
                    <a:pt x="336" y="539"/>
                    <a:pt x="345" y="518"/>
                    <a:pt x="354" y="497"/>
                  </a:cubicBezTo>
                  <a:cubicBezTo>
                    <a:pt x="354" y="496"/>
                    <a:pt x="354" y="495"/>
                    <a:pt x="355" y="495"/>
                  </a:cubicBezTo>
                  <a:cubicBezTo>
                    <a:pt x="352" y="494"/>
                    <a:pt x="349" y="492"/>
                    <a:pt x="346" y="491"/>
                  </a:cubicBezTo>
                  <a:cubicBezTo>
                    <a:pt x="346" y="491"/>
                    <a:pt x="346" y="491"/>
                    <a:pt x="346" y="491"/>
                  </a:cubicBezTo>
                  <a:cubicBezTo>
                    <a:pt x="339" y="506"/>
                    <a:pt x="333" y="521"/>
                    <a:pt x="327" y="536"/>
                  </a:cubicBezTo>
                  <a:cubicBezTo>
                    <a:pt x="317" y="558"/>
                    <a:pt x="308" y="580"/>
                    <a:pt x="299" y="602"/>
                  </a:cubicBezTo>
                  <a:cubicBezTo>
                    <a:pt x="295" y="610"/>
                    <a:pt x="286" y="630"/>
                    <a:pt x="286" y="630"/>
                  </a:cubicBezTo>
                  <a:cubicBezTo>
                    <a:pt x="286" y="630"/>
                    <a:pt x="278" y="628"/>
                    <a:pt x="275" y="628"/>
                  </a:cubicBezTo>
                  <a:cubicBezTo>
                    <a:pt x="278" y="618"/>
                    <a:pt x="280" y="609"/>
                    <a:pt x="282" y="599"/>
                  </a:cubicBezTo>
                  <a:cubicBezTo>
                    <a:pt x="287" y="581"/>
                    <a:pt x="291" y="563"/>
                    <a:pt x="296" y="544"/>
                  </a:cubicBezTo>
                  <a:cubicBezTo>
                    <a:pt x="299" y="535"/>
                    <a:pt x="311" y="491"/>
                    <a:pt x="311" y="491"/>
                  </a:cubicBezTo>
                  <a:cubicBezTo>
                    <a:pt x="311" y="491"/>
                    <a:pt x="332" y="480"/>
                    <a:pt x="335" y="480"/>
                  </a:cubicBezTo>
                  <a:cubicBezTo>
                    <a:pt x="333" y="477"/>
                    <a:pt x="331" y="473"/>
                    <a:pt x="330" y="470"/>
                  </a:cubicBezTo>
                  <a:cubicBezTo>
                    <a:pt x="325" y="472"/>
                    <a:pt x="320" y="474"/>
                    <a:pt x="314" y="477"/>
                  </a:cubicBezTo>
                  <a:cubicBezTo>
                    <a:pt x="316" y="467"/>
                    <a:pt x="318" y="459"/>
                    <a:pt x="320" y="450"/>
                  </a:cubicBezTo>
                  <a:cubicBezTo>
                    <a:pt x="324" y="451"/>
                    <a:pt x="326" y="452"/>
                    <a:pt x="329" y="453"/>
                  </a:cubicBezTo>
                  <a:cubicBezTo>
                    <a:pt x="329" y="453"/>
                    <a:pt x="329" y="453"/>
                    <a:pt x="330" y="453"/>
                  </a:cubicBezTo>
                  <a:cubicBezTo>
                    <a:pt x="330" y="450"/>
                    <a:pt x="331" y="447"/>
                    <a:pt x="333" y="444"/>
                  </a:cubicBezTo>
                  <a:cubicBezTo>
                    <a:pt x="332" y="444"/>
                    <a:pt x="331" y="444"/>
                    <a:pt x="330" y="443"/>
                  </a:cubicBezTo>
                  <a:cubicBezTo>
                    <a:pt x="328" y="442"/>
                    <a:pt x="326" y="441"/>
                    <a:pt x="323" y="440"/>
                  </a:cubicBezTo>
                  <a:cubicBezTo>
                    <a:pt x="325" y="433"/>
                    <a:pt x="327" y="425"/>
                    <a:pt x="328" y="418"/>
                  </a:cubicBezTo>
                  <a:cubicBezTo>
                    <a:pt x="335" y="393"/>
                    <a:pt x="341" y="367"/>
                    <a:pt x="348" y="342"/>
                  </a:cubicBezTo>
                  <a:cubicBezTo>
                    <a:pt x="348" y="341"/>
                    <a:pt x="349" y="340"/>
                    <a:pt x="349" y="340"/>
                  </a:cubicBezTo>
                  <a:cubicBezTo>
                    <a:pt x="346" y="339"/>
                    <a:pt x="342" y="338"/>
                    <a:pt x="339" y="337"/>
                  </a:cubicBezTo>
                  <a:cubicBezTo>
                    <a:pt x="339" y="338"/>
                    <a:pt x="339" y="339"/>
                    <a:pt x="339" y="340"/>
                  </a:cubicBezTo>
                  <a:cubicBezTo>
                    <a:pt x="334" y="357"/>
                    <a:pt x="330" y="375"/>
                    <a:pt x="325" y="392"/>
                  </a:cubicBezTo>
                  <a:cubicBezTo>
                    <a:pt x="322" y="406"/>
                    <a:pt x="318" y="420"/>
                    <a:pt x="315" y="434"/>
                  </a:cubicBezTo>
                  <a:cubicBezTo>
                    <a:pt x="314" y="435"/>
                    <a:pt x="314" y="436"/>
                    <a:pt x="313" y="437"/>
                  </a:cubicBezTo>
                  <a:cubicBezTo>
                    <a:pt x="305" y="434"/>
                    <a:pt x="296" y="431"/>
                    <a:pt x="288" y="428"/>
                  </a:cubicBezTo>
                  <a:cubicBezTo>
                    <a:pt x="269" y="422"/>
                    <a:pt x="250" y="415"/>
                    <a:pt x="231" y="409"/>
                  </a:cubicBezTo>
                  <a:cubicBezTo>
                    <a:pt x="215" y="403"/>
                    <a:pt x="199" y="397"/>
                    <a:pt x="183" y="391"/>
                  </a:cubicBezTo>
                  <a:cubicBezTo>
                    <a:pt x="182" y="391"/>
                    <a:pt x="181" y="389"/>
                    <a:pt x="181" y="388"/>
                  </a:cubicBezTo>
                  <a:cubicBezTo>
                    <a:pt x="181" y="375"/>
                    <a:pt x="182" y="363"/>
                    <a:pt x="183" y="350"/>
                  </a:cubicBezTo>
                  <a:cubicBezTo>
                    <a:pt x="183" y="349"/>
                    <a:pt x="184" y="347"/>
                    <a:pt x="186" y="347"/>
                  </a:cubicBezTo>
                  <a:cubicBezTo>
                    <a:pt x="196" y="344"/>
                    <a:pt x="206" y="342"/>
                    <a:pt x="216" y="340"/>
                  </a:cubicBezTo>
                  <a:cubicBezTo>
                    <a:pt x="227" y="338"/>
                    <a:pt x="239" y="335"/>
                    <a:pt x="250" y="333"/>
                  </a:cubicBezTo>
                  <a:cubicBezTo>
                    <a:pt x="267" y="329"/>
                    <a:pt x="284" y="325"/>
                    <a:pt x="302" y="321"/>
                  </a:cubicBezTo>
                  <a:cubicBezTo>
                    <a:pt x="308" y="320"/>
                    <a:pt x="314" y="319"/>
                    <a:pt x="320" y="317"/>
                  </a:cubicBezTo>
                  <a:cubicBezTo>
                    <a:pt x="319" y="314"/>
                    <a:pt x="318" y="311"/>
                    <a:pt x="317" y="308"/>
                  </a:cubicBezTo>
                  <a:cubicBezTo>
                    <a:pt x="273" y="318"/>
                    <a:pt x="228" y="328"/>
                    <a:pt x="184" y="337"/>
                  </a:cubicBezTo>
                  <a:cubicBezTo>
                    <a:pt x="184" y="329"/>
                    <a:pt x="184" y="320"/>
                    <a:pt x="184" y="312"/>
                  </a:cubicBezTo>
                  <a:cubicBezTo>
                    <a:pt x="185" y="296"/>
                    <a:pt x="186" y="280"/>
                    <a:pt x="187" y="264"/>
                  </a:cubicBezTo>
                  <a:cubicBezTo>
                    <a:pt x="187" y="260"/>
                    <a:pt x="188" y="257"/>
                    <a:pt x="190" y="254"/>
                  </a:cubicBezTo>
                  <a:cubicBezTo>
                    <a:pt x="211" y="230"/>
                    <a:pt x="232" y="206"/>
                    <a:pt x="253" y="182"/>
                  </a:cubicBezTo>
                  <a:cubicBezTo>
                    <a:pt x="254" y="182"/>
                    <a:pt x="254" y="181"/>
                    <a:pt x="255" y="180"/>
                  </a:cubicBezTo>
                  <a:cubicBezTo>
                    <a:pt x="265" y="194"/>
                    <a:pt x="318" y="266"/>
                    <a:pt x="327" y="279"/>
                  </a:cubicBezTo>
                  <a:cubicBezTo>
                    <a:pt x="327" y="279"/>
                    <a:pt x="327" y="279"/>
                    <a:pt x="327" y="279"/>
                  </a:cubicBezTo>
                  <a:cubicBezTo>
                    <a:pt x="330" y="277"/>
                    <a:pt x="332" y="275"/>
                    <a:pt x="335" y="273"/>
                  </a:cubicBezTo>
                  <a:cubicBezTo>
                    <a:pt x="322" y="256"/>
                    <a:pt x="286" y="205"/>
                    <a:pt x="279" y="197"/>
                  </a:cubicBezTo>
                  <a:cubicBezTo>
                    <a:pt x="273" y="189"/>
                    <a:pt x="268" y="181"/>
                    <a:pt x="262" y="173"/>
                  </a:cubicBezTo>
                  <a:cubicBezTo>
                    <a:pt x="270" y="163"/>
                    <a:pt x="279" y="153"/>
                    <a:pt x="287" y="143"/>
                  </a:cubicBezTo>
                  <a:cubicBezTo>
                    <a:pt x="296" y="134"/>
                    <a:pt x="304" y="124"/>
                    <a:pt x="313" y="115"/>
                  </a:cubicBezTo>
                  <a:cubicBezTo>
                    <a:pt x="314" y="113"/>
                    <a:pt x="317" y="112"/>
                    <a:pt x="318" y="112"/>
                  </a:cubicBezTo>
                  <a:cubicBezTo>
                    <a:pt x="328" y="114"/>
                    <a:pt x="338" y="116"/>
                    <a:pt x="347" y="117"/>
                  </a:cubicBezTo>
                  <a:cubicBezTo>
                    <a:pt x="359" y="119"/>
                    <a:pt x="389" y="125"/>
                    <a:pt x="389" y="125"/>
                  </a:cubicBezTo>
                  <a:cubicBezTo>
                    <a:pt x="389" y="125"/>
                    <a:pt x="377" y="178"/>
                    <a:pt x="375" y="187"/>
                  </a:cubicBezTo>
                  <a:cubicBezTo>
                    <a:pt x="369" y="210"/>
                    <a:pt x="364" y="233"/>
                    <a:pt x="359" y="256"/>
                  </a:cubicBezTo>
                  <a:cubicBezTo>
                    <a:pt x="358" y="260"/>
                    <a:pt x="357" y="264"/>
                    <a:pt x="356" y="268"/>
                  </a:cubicBezTo>
                  <a:cubicBezTo>
                    <a:pt x="359" y="269"/>
                    <a:pt x="362" y="269"/>
                    <a:pt x="365" y="270"/>
                  </a:cubicBezTo>
                  <a:cubicBezTo>
                    <a:pt x="366" y="269"/>
                    <a:pt x="366" y="268"/>
                    <a:pt x="366" y="265"/>
                  </a:cubicBezTo>
                  <a:cubicBezTo>
                    <a:pt x="372" y="241"/>
                    <a:pt x="377" y="217"/>
                    <a:pt x="383" y="193"/>
                  </a:cubicBezTo>
                  <a:cubicBezTo>
                    <a:pt x="384" y="187"/>
                    <a:pt x="386" y="180"/>
                    <a:pt x="387" y="174"/>
                  </a:cubicBezTo>
                  <a:cubicBezTo>
                    <a:pt x="388" y="172"/>
                    <a:pt x="398" y="127"/>
                    <a:pt x="398" y="127"/>
                  </a:cubicBezTo>
                  <a:cubicBezTo>
                    <a:pt x="404" y="128"/>
                    <a:pt x="431" y="132"/>
                    <a:pt x="436" y="133"/>
                  </a:cubicBezTo>
                  <a:cubicBezTo>
                    <a:pt x="457" y="137"/>
                    <a:pt x="478" y="140"/>
                    <a:pt x="499" y="144"/>
                  </a:cubicBezTo>
                  <a:cubicBezTo>
                    <a:pt x="503" y="145"/>
                    <a:pt x="508" y="146"/>
                    <a:pt x="512" y="147"/>
                  </a:cubicBezTo>
                  <a:cubicBezTo>
                    <a:pt x="512" y="144"/>
                    <a:pt x="512" y="140"/>
                    <a:pt x="513" y="137"/>
                  </a:cubicBezTo>
                  <a:cubicBezTo>
                    <a:pt x="489" y="133"/>
                    <a:pt x="401" y="117"/>
                    <a:pt x="401" y="117"/>
                  </a:cubicBezTo>
                  <a:cubicBezTo>
                    <a:pt x="401" y="117"/>
                    <a:pt x="407" y="88"/>
                    <a:pt x="410" y="75"/>
                  </a:cubicBezTo>
                  <a:cubicBezTo>
                    <a:pt x="415" y="55"/>
                    <a:pt x="419" y="34"/>
                    <a:pt x="424" y="13"/>
                  </a:cubicBezTo>
                  <a:cubicBezTo>
                    <a:pt x="424" y="13"/>
                    <a:pt x="424" y="13"/>
                    <a:pt x="424" y="12"/>
                  </a:cubicBezTo>
                  <a:cubicBezTo>
                    <a:pt x="421" y="12"/>
                    <a:pt x="418" y="11"/>
                    <a:pt x="415" y="10"/>
                  </a:cubicBezTo>
                  <a:cubicBezTo>
                    <a:pt x="415" y="11"/>
                    <a:pt x="415" y="11"/>
                    <a:pt x="415" y="11"/>
                  </a:cubicBezTo>
                  <a:cubicBezTo>
                    <a:pt x="408" y="38"/>
                    <a:pt x="403" y="65"/>
                    <a:pt x="396" y="92"/>
                  </a:cubicBezTo>
                  <a:cubicBezTo>
                    <a:pt x="395" y="100"/>
                    <a:pt x="393" y="107"/>
                    <a:pt x="391" y="115"/>
                  </a:cubicBezTo>
                  <a:cubicBezTo>
                    <a:pt x="369" y="111"/>
                    <a:pt x="346" y="107"/>
                    <a:pt x="323" y="103"/>
                  </a:cubicBezTo>
                  <a:cubicBezTo>
                    <a:pt x="328" y="97"/>
                    <a:pt x="332" y="92"/>
                    <a:pt x="337" y="87"/>
                  </a:cubicBezTo>
                  <a:cubicBezTo>
                    <a:pt x="360" y="60"/>
                    <a:pt x="383" y="34"/>
                    <a:pt x="407" y="7"/>
                  </a:cubicBezTo>
                  <a:cubicBezTo>
                    <a:pt x="407" y="7"/>
                    <a:pt x="407" y="7"/>
                    <a:pt x="408" y="7"/>
                  </a:cubicBezTo>
                  <a:cubicBezTo>
                    <a:pt x="405" y="5"/>
                    <a:pt x="403" y="3"/>
                    <a:pt x="400" y="0"/>
                  </a:cubicBezTo>
                  <a:cubicBezTo>
                    <a:pt x="388" y="15"/>
                    <a:pt x="375" y="30"/>
                    <a:pt x="361" y="45"/>
                  </a:cubicBezTo>
                  <a:cubicBezTo>
                    <a:pt x="346" y="62"/>
                    <a:pt x="331" y="80"/>
                    <a:pt x="315" y="97"/>
                  </a:cubicBezTo>
                  <a:cubicBezTo>
                    <a:pt x="313" y="100"/>
                    <a:pt x="310" y="101"/>
                    <a:pt x="307" y="101"/>
                  </a:cubicBezTo>
                  <a:cubicBezTo>
                    <a:pt x="293" y="98"/>
                    <a:pt x="280" y="95"/>
                    <a:pt x="266" y="93"/>
                  </a:cubicBezTo>
                  <a:cubicBezTo>
                    <a:pt x="253" y="91"/>
                    <a:pt x="241" y="89"/>
                    <a:pt x="228" y="86"/>
                  </a:cubicBezTo>
                  <a:cubicBezTo>
                    <a:pt x="228" y="86"/>
                    <a:pt x="228" y="86"/>
                    <a:pt x="228" y="86"/>
                  </a:cubicBezTo>
                  <a:cubicBezTo>
                    <a:pt x="227" y="89"/>
                    <a:pt x="227" y="92"/>
                    <a:pt x="226" y="95"/>
                  </a:cubicBezTo>
                  <a:cubicBezTo>
                    <a:pt x="227" y="95"/>
                    <a:pt x="228" y="96"/>
                    <a:pt x="229" y="96"/>
                  </a:cubicBezTo>
                  <a:cubicBezTo>
                    <a:pt x="249" y="100"/>
                    <a:pt x="269" y="103"/>
                    <a:pt x="289" y="107"/>
                  </a:cubicBezTo>
                  <a:cubicBezTo>
                    <a:pt x="294" y="108"/>
                    <a:pt x="299" y="109"/>
                    <a:pt x="304" y="110"/>
                  </a:cubicBezTo>
                  <a:cubicBezTo>
                    <a:pt x="288" y="128"/>
                    <a:pt x="272" y="146"/>
                    <a:pt x="256" y="165"/>
                  </a:cubicBezTo>
                  <a:cubicBezTo>
                    <a:pt x="251" y="158"/>
                    <a:pt x="246" y="152"/>
                    <a:pt x="242" y="146"/>
                  </a:cubicBezTo>
                  <a:cubicBezTo>
                    <a:pt x="233" y="134"/>
                    <a:pt x="225" y="123"/>
                    <a:pt x="217" y="112"/>
                  </a:cubicBezTo>
                  <a:cubicBezTo>
                    <a:pt x="216" y="111"/>
                    <a:pt x="216" y="111"/>
                    <a:pt x="216" y="110"/>
                  </a:cubicBezTo>
                  <a:cubicBezTo>
                    <a:pt x="213" y="112"/>
                    <a:pt x="210" y="114"/>
                    <a:pt x="207" y="116"/>
                  </a:cubicBezTo>
                  <a:cubicBezTo>
                    <a:pt x="209" y="116"/>
                    <a:pt x="210" y="118"/>
                    <a:pt x="212" y="121"/>
                  </a:cubicBezTo>
                  <a:cubicBezTo>
                    <a:pt x="225" y="138"/>
                    <a:pt x="237" y="155"/>
                    <a:pt x="249" y="172"/>
                  </a:cubicBezTo>
                  <a:cubicBezTo>
                    <a:pt x="229" y="195"/>
                    <a:pt x="209" y="218"/>
                    <a:pt x="188" y="242"/>
                  </a:cubicBezTo>
                  <a:cubicBezTo>
                    <a:pt x="189" y="227"/>
                    <a:pt x="189" y="213"/>
                    <a:pt x="190" y="199"/>
                  </a:cubicBezTo>
                  <a:cubicBezTo>
                    <a:pt x="191" y="187"/>
                    <a:pt x="191" y="175"/>
                    <a:pt x="192" y="163"/>
                  </a:cubicBezTo>
                  <a:cubicBezTo>
                    <a:pt x="193" y="149"/>
                    <a:pt x="194" y="136"/>
                    <a:pt x="194" y="122"/>
                  </a:cubicBezTo>
                  <a:cubicBezTo>
                    <a:pt x="194" y="121"/>
                    <a:pt x="194" y="120"/>
                    <a:pt x="195" y="119"/>
                  </a:cubicBezTo>
                  <a:cubicBezTo>
                    <a:pt x="194" y="119"/>
                    <a:pt x="193" y="119"/>
                    <a:pt x="192" y="119"/>
                  </a:cubicBezTo>
                  <a:cubicBezTo>
                    <a:pt x="189" y="119"/>
                    <a:pt x="187" y="119"/>
                    <a:pt x="184" y="118"/>
                  </a:cubicBezTo>
                  <a:cubicBezTo>
                    <a:pt x="185" y="120"/>
                    <a:pt x="185" y="121"/>
                    <a:pt x="185" y="123"/>
                  </a:cubicBezTo>
                  <a:cubicBezTo>
                    <a:pt x="183" y="150"/>
                    <a:pt x="182" y="178"/>
                    <a:pt x="180" y="205"/>
                  </a:cubicBezTo>
                  <a:cubicBezTo>
                    <a:pt x="180" y="220"/>
                    <a:pt x="179" y="236"/>
                    <a:pt x="178" y="251"/>
                  </a:cubicBezTo>
                  <a:cubicBezTo>
                    <a:pt x="178" y="253"/>
                    <a:pt x="177" y="255"/>
                    <a:pt x="176" y="256"/>
                  </a:cubicBezTo>
                  <a:cubicBezTo>
                    <a:pt x="154" y="282"/>
                    <a:pt x="131" y="307"/>
                    <a:pt x="108" y="333"/>
                  </a:cubicBezTo>
                  <a:cubicBezTo>
                    <a:pt x="108" y="333"/>
                    <a:pt x="108" y="333"/>
                    <a:pt x="107" y="334"/>
                  </a:cubicBezTo>
                  <a:cubicBezTo>
                    <a:pt x="110" y="336"/>
                    <a:pt x="113" y="338"/>
                    <a:pt x="115" y="341"/>
                  </a:cubicBezTo>
                  <a:cubicBezTo>
                    <a:pt x="115" y="339"/>
                    <a:pt x="117" y="338"/>
                    <a:pt x="119" y="335"/>
                  </a:cubicBezTo>
                  <a:cubicBezTo>
                    <a:pt x="138" y="314"/>
                    <a:pt x="157" y="292"/>
                    <a:pt x="176" y="270"/>
                  </a:cubicBezTo>
                  <a:cubicBezTo>
                    <a:pt x="176" y="275"/>
                    <a:pt x="176" y="280"/>
                    <a:pt x="176" y="284"/>
                  </a:cubicBezTo>
                  <a:cubicBezTo>
                    <a:pt x="175" y="301"/>
                    <a:pt x="174" y="318"/>
                    <a:pt x="174" y="335"/>
                  </a:cubicBezTo>
                  <a:cubicBezTo>
                    <a:pt x="173" y="338"/>
                    <a:pt x="173" y="340"/>
                    <a:pt x="170" y="340"/>
                  </a:cubicBezTo>
                  <a:cubicBezTo>
                    <a:pt x="154" y="344"/>
                    <a:pt x="138" y="348"/>
                    <a:pt x="122" y="351"/>
                  </a:cubicBezTo>
                  <a:cubicBezTo>
                    <a:pt x="122" y="351"/>
                    <a:pt x="121" y="351"/>
                    <a:pt x="121" y="351"/>
                  </a:cubicBezTo>
                  <a:cubicBezTo>
                    <a:pt x="122" y="354"/>
                    <a:pt x="123" y="357"/>
                    <a:pt x="123" y="361"/>
                  </a:cubicBezTo>
                  <a:cubicBezTo>
                    <a:pt x="124" y="360"/>
                    <a:pt x="125" y="360"/>
                    <a:pt x="126" y="360"/>
                  </a:cubicBezTo>
                  <a:cubicBezTo>
                    <a:pt x="137" y="358"/>
                    <a:pt x="149" y="355"/>
                    <a:pt x="160" y="352"/>
                  </a:cubicBezTo>
                  <a:cubicBezTo>
                    <a:pt x="164" y="351"/>
                    <a:pt x="168" y="351"/>
                    <a:pt x="173" y="350"/>
                  </a:cubicBezTo>
                  <a:cubicBezTo>
                    <a:pt x="172" y="363"/>
                    <a:pt x="172" y="374"/>
                    <a:pt x="171" y="387"/>
                  </a:cubicBezTo>
                  <a:cubicBezTo>
                    <a:pt x="163" y="384"/>
                    <a:pt x="156" y="382"/>
                    <a:pt x="148" y="379"/>
                  </a:cubicBezTo>
                  <a:cubicBezTo>
                    <a:pt x="140" y="377"/>
                    <a:pt x="133" y="374"/>
                    <a:pt x="125" y="371"/>
                  </a:cubicBezTo>
                  <a:cubicBezTo>
                    <a:pt x="124" y="371"/>
                    <a:pt x="123" y="371"/>
                    <a:pt x="123" y="370"/>
                  </a:cubicBezTo>
                  <a:cubicBezTo>
                    <a:pt x="122" y="374"/>
                    <a:pt x="121" y="377"/>
                    <a:pt x="119" y="380"/>
                  </a:cubicBezTo>
                  <a:cubicBezTo>
                    <a:pt x="120" y="380"/>
                    <a:pt x="120" y="380"/>
                    <a:pt x="121" y="380"/>
                  </a:cubicBezTo>
                  <a:cubicBezTo>
                    <a:pt x="136" y="385"/>
                    <a:pt x="151" y="391"/>
                    <a:pt x="167" y="396"/>
                  </a:cubicBezTo>
                  <a:cubicBezTo>
                    <a:pt x="170" y="397"/>
                    <a:pt x="170" y="399"/>
                    <a:pt x="170" y="401"/>
                  </a:cubicBezTo>
                  <a:cubicBezTo>
                    <a:pt x="168" y="437"/>
                    <a:pt x="166" y="473"/>
                    <a:pt x="165" y="509"/>
                  </a:cubicBezTo>
                  <a:cubicBezTo>
                    <a:pt x="165" y="509"/>
                    <a:pt x="165" y="510"/>
                    <a:pt x="165" y="510"/>
                  </a:cubicBezTo>
                  <a:cubicBezTo>
                    <a:pt x="166" y="510"/>
                    <a:pt x="167" y="510"/>
                    <a:pt x="168" y="510"/>
                  </a:cubicBezTo>
                  <a:cubicBezTo>
                    <a:pt x="170" y="510"/>
                    <a:pt x="172" y="510"/>
                    <a:pt x="174" y="511"/>
                  </a:cubicBezTo>
                  <a:cubicBezTo>
                    <a:pt x="176" y="474"/>
                    <a:pt x="178" y="438"/>
                    <a:pt x="180" y="402"/>
                  </a:cubicBezTo>
                  <a:cubicBezTo>
                    <a:pt x="180" y="402"/>
                    <a:pt x="180" y="401"/>
                    <a:pt x="180" y="401"/>
                  </a:cubicBezTo>
                  <a:cubicBezTo>
                    <a:pt x="224" y="416"/>
                    <a:pt x="267" y="431"/>
                    <a:pt x="311" y="447"/>
                  </a:cubicBezTo>
                  <a:cubicBezTo>
                    <a:pt x="308" y="458"/>
                    <a:pt x="306" y="469"/>
                    <a:pt x="303" y="480"/>
                  </a:cubicBezTo>
                  <a:cubicBezTo>
                    <a:pt x="302" y="481"/>
                    <a:pt x="301" y="483"/>
                    <a:pt x="299" y="483"/>
                  </a:cubicBezTo>
                  <a:cubicBezTo>
                    <a:pt x="277" y="493"/>
                    <a:pt x="254" y="503"/>
                    <a:pt x="231" y="513"/>
                  </a:cubicBezTo>
                  <a:cubicBezTo>
                    <a:pt x="220" y="518"/>
                    <a:pt x="209" y="522"/>
                    <a:pt x="198" y="527"/>
                  </a:cubicBezTo>
                  <a:cubicBezTo>
                    <a:pt x="200" y="530"/>
                    <a:pt x="201" y="533"/>
                    <a:pt x="202" y="536"/>
                  </a:cubicBezTo>
                  <a:cubicBezTo>
                    <a:pt x="202" y="536"/>
                    <a:pt x="203" y="536"/>
                    <a:pt x="203" y="536"/>
                  </a:cubicBezTo>
                  <a:cubicBezTo>
                    <a:pt x="227" y="525"/>
                    <a:pt x="250" y="515"/>
                    <a:pt x="274" y="505"/>
                  </a:cubicBezTo>
                  <a:cubicBezTo>
                    <a:pt x="282" y="501"/>
                    <a:pt x="290" y="498"/>
                    <a:pt x="299" y="494"/>
                  </a:cubicBezTo>
                  <a:cubicBezTo>
                    <a:pt x="288" y="538"/>
                    <a:pt x="277" y="582"/>
                    <a:pt x="266" y="626"/>
                  </a:cubicBezTo>
                  <a:cubicBezTo>
                    <a:pt x="249" y="623"/>
                    <a:pt x="234" y="620"/>
                    <a:pt x="218" y="617"/>
                  </a:cubicBezTo>
                  <a:cubicBezTo>
                    <a:pt x="213" y="616"/>
                    <a:pt x="201" y="614"/>
                    <a:pt x="201" y="614"/>
                  </a:cubicBezTo>
                  <a:cubicBezTo>
                    <a:pt x="201" y="614"/>
                    <a:pt x="190" y="589"/>
                    <a:pt x="188" y="585"/>
                  </a:cubicBezTo>
                  <a:cubicBezTo>
                    <a:pt x="187" y="582"/>
                    <a:pt x="186" y="579"/>
                    <a:pt x="186" y="576"/>
                  </a:cubicBezTo>
                  <a:cubicBezTo>
                    <a:pt x="183" y="578"/>
                    <a:pt x="180" y="580"/>
                    <a:pt x="176" y="580"/>
                  </a:cubicBezTo>
                  <a:cubicBezTo>
                    <a:pt x="176" y="581"/>
                    <a:pt x="177" y="581"/>
                    <a:pt x="177" y="582"/>
                  </a:cubicBezTo>
                  <a:cubicBezTo>
                    <a:pt x="178" y="586"/>
                    <a:pt x="189" y="612"/>
                    <a:pt x="189" y="612"/>
                  </a:cubicBezTo>
                  <a:cubicBezTo>
                    <a:pt x="189" y="612"/>
                    <a:pt x="155" y="605"/>
                    <a:pt x="149" y="604"/>
                  </a:cubicBezTo>
                  <a:cubicBezTo>
                    <a:pt x="129" y="601"/>
                    <a:pt x="110" y="597"/>
                    <a:pt x="90" y="593"/>
                  </a:cubicBezTo>
                  <a:cubicBezTo>
                    <a:pt x="72" y="590"/>
                    <a:pt x="54" y="586"/>
                    <a:pt x="36" y="582"/>
                  </a:cubicBezTo>
                  <a:cubicBezTo>
                    <a:pt x="25" y="580"/>
                    <a:pt x="14" y="578"/>
                    <a:pt x="3" y="576"/>
                  </a:cubicBezTo>
                  <a:cubicBezTo>
                    <a:pt x="3" y="580"/>
                    <a:pt x="2" y="583"/>
                    <a:pt x="0" y="586"/>
                  </a:cubicBezTo>
                  <a:cubicBezTo>
                    <a:pt x="5" y="586"/>
                    <a:pt x="10" y="587"/>
                    <a:pt x="14" y="588"/>
                  </a:cubicBezTo>
                  <a:cubicBezTo>
                    <a:pt x="34" y="592"/>
                    <a:pt x="53" y="595"/>
                    <a:pt x="73" y="599"/>
                  </a:cubicBezTo>
                  <a:cubicBezTo>
                    <a:pt x="86" y="602"/>
                    <a:pt x="99" y="604"/>
                    <a:pt x="112" y="607"/>
                  </a:cubicBezTo>
                  <a:cubicBezTo>
                    <a:pt x="124" y="609"/>
                    <a:pt x="137" y="611"/>
                    <a:pt x="149" y="614"/>
                  </a:cubicBezTo>
                  <a:cubicBezTo>
                    <a:pt x="151" y="614"/>
                    <a:pt x="193" y="623"/>
                    <a:pt x="193" y="623"/>
                  </a:cubicBezTo>
                  <a:cubicBezTo>
                    <a:pt x="193" y="623"/>
                    <a:pt x="206" y="656"/>
                    <a:pt x="212" y="671"/>
                  </a:cubicBezTo>
                  <a:cubicBezTo>
                    <a:pt x="217" y="682"/>
                    <a:pt x="221" y="692"/>
                    <a:pt x="225" y="703"/>
                  </a:cubicBezTo>
                  <a:cubicBezTo>
                    <a:pt x="228" y="702"/>
                    <a:pt x="231" y="701"/>
                    <a:pt x="234" y="700"/>
                  </a:cubicBezTo>
                  <a:cubicBezTo>
                    <a:pt x="234" y="699"/>
                    <a:pt x="233" y="697"/>
                    <a:pt x="232" y="695"/>
                  </a:cubicBezTo>
                  <a:cubicBezTo>
                    <a:pt x="223" y="672"/>
                    <a:pt x="214" y="649"/>
                    <a:pt x="205" y="627"/>
                  </a:cubicBezTo>
                  <a:cubicBezTo>
                    <a:pt x="205" y="626"/>
                    <a:pt x="204" y="624"/>
                    <a:pt x="204" y="624"/>
                  </a:cubicBezTo>
                  <a:cubicBezTo>
                    <a:pt x="204" y="624"/>
                    <a:pt x="243" y="632"/>
                    <a:pt x="263" y="635"/>
                  </a:cubicBezTo>
                  <a:cubicBezTo>
                    <a:pt x="261" y="643"/>
                    <a:pt x="260" y="650"/>
                    <a:pt x="258" y="657"/>
                  </a:cubicBezTo>
                  <a:cubicBezTo>
                    <a:pt x="254" y="671"/>
                    <a:pt x="251" y="685"/>
                    <a:pt x="247" y="699"/>
                  </a:cubicBezTo>
                  <a:cubicBezTo>
                    <a:pt x="247" y="699"/>
                    <a:pt x="247" y="699"/>
                    <a:pt x="247" y="699"/>
                  </a:cubicBezTo>
                  <a:cubicBezTo>
                    <a:pt x="250" y="700"/>
                    <a:pt x="253" y="700"/>
                    <a:pt x="256" y="702"/>
                  </a:cubicBezTo>
                  <a:cubicBezTo>
                    <a:pt x="257" y="696"/>
                    <a:pt x="261" y="684"/>
                    <a:pt x="262" y="680"/>
                  </a:cubicBezTo>
                  <a:cubicBezTo>
                    <a:pt x="265" y="668"/>
                    <a:pt x="273" y="637"/>
                    <a:pt x="273" y="637"/>
                  </a:cubicBezTo>
                  <a:cubicBezTo>
                    <a:pt x="283" y="639"/>
                    <a:pt x="283" y="639"/>
                    <a:pt x="283" y="639"/>
                  </a:cubicBezTo>
                  <a:cubicBezTo>
                    <a:pt x="283" y="639"/>
                    <a:pt x="260" y="693"/>
                    <a:pt x="256" y="702"/>
                  </a:cubicBezTo>
                  <a:cubicBezTo>
                    <a:pt x="259" y="703"/>
                    <a:pt x="262" y="705"/>
                    <a:pt x="264" y="706"/>
                  </a:cubicBezTo>
                  <a:cubicBezTo>
                    <a:pt x="264" y="706"/>
                    <a:pt x="265" y="706"/>
                    <a:pt x="265" y="706"/>
                  </a:cubicBezTo>
                  <a:cubicBezTo>
                    <a:pt x="273" y="687"/>
                    <a:pt x="280" y="668"/>
                    <a:pt x="289" y="650"/>
                  </a:cubicBezTo>
                  <a:cubicBezTo>
                    <a:pt x="293" y="640"/>
                    <a:pt x="293" y="641"/>
                    <a:pt x="303" y="643"/>
                  </a:cubicBezTo>
                  <a:cubicBezTo>
                    <a:pt x="323" y="647"/>
                    <a:pt x="342" y="650"/>
                    <a:pt x="362" y="654"/>
                  </a:cubicBezTo>
                  <a:cubicBezTo>
                    <a:pt x="375" y="656"/>
                    <a:pt x="388" y="659"/>
                    <a:pt x="401" y="662"/>
                  </a:cubicBezTo>
                  <a:cubicBezTo>
                    <a:pt x="405" y="662"/>
                    <a:pt x="410" y="663"/>
                    <a:pt x="414" y="664"/>
                  </a:cubicBezTo>
                  <a:cubicBezTo>
                    <a:pt x="415" y="664"/>
                    <a:pt x="415" y="664"/>
                    <a:pt x="416" y="664"/>
                  </a:cubicBezTo>
                  <a:cubicBezTo>
                    <a:pt x="416" y="661"/>
                    <a:pt x="417" y="658"/>
                    <a:pt x="418" y="655"/>
                  </a:cubicBezTo>
                  <a:cubicBezTo>
                    <a:pt x="418" y="655"/>
                    <a:pt x="417" y="655"/>
                    <a:pt x="417" y="655"/>
                  </a:cubicBezTo>
                  <a:cubicBezTo>
                    <a:pt x="395" y="651"/>
                    <a:pt x="374" y="647"/>
                    <a:pt x="353" y="64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7"/>
            <p:cNvSpPr/>
            <p:nvPr/>
          </p:nvSpPr>
          <p:spPr>
            <a:xfrm>
              <a:off x="10234038" y="4369106"/>
              <a:ext cx="283933" cy="585862"/>
            </a:xfrm>
            <a:custGeom>
              <a:avLst/>
              <a:gdLst/>
              <a:ahLst/>
              <a:cxnLst/>
              <a:rect l="l" t="t" r="r" b="b"/>
              <a:pathLst>
                <a:path w="71" h="146" extrusionOk="0">
                  <a:moveTo>
                    <a:pt x="67" y="137"/>
                  </a:moveTo>
                  <a:cubicBezTo>
                    <a:pt x="59" y="117"/>
                    <a:pt x="51" y="98"/>
                    <a:pt x="42" y="78"/>
                  </a:cubicBezTo>
                  <a:cubicBezTo>
                    <a:pt x="33" y="56"/>
                    <a:pt x="24" y="34"/>
                    <a:pt x="15" y="13"/>
                  </a:cubicBezTo>
                  <a:cubicBezTo>
                    <a:pt x="13" y="9"/>
                    <a:pt x="11" y="5"/>
                    <a:pt x="10" y="1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7" y="2"/>
                    <a:pt x="4" y="3"/>
                    <a:pt x="0" y="4"/>
                  </a:cubicBezTo>
                  <a:cubicBezTo>
                    <a:pt x="1" y="5"/>
                    <a:pt x="2" y="6"/>
                    <a:pt x="3" y="8"/>
                  </a:cubicBezTo>
                  <a:cubicBezTo>
                    <a:pt x="12" y="32"/>
                    <a:pt x="23" y="56"/>
                    <a:pt x="33" y="80"/>
                  </a:cubicBezTo>
                  <a:cubicBezTo>
                    <a:pt x="41" y="99"/>
                    <a:pt x="49" y="118"/>
                    <a:pt x="57" y="138"/>
                  </a:cubicBezTo>
                  <a:cubicBezTo>
                    <a:pt x="58" y="140"/>
                    <a:pt x="60" y="142"/>
                    <a:pt x="60" y="145"/>
                  </a:cubicBezTo>
                  <a:cubicBezTo>
                    <a:pt x="60" y="145"/>
                    <a:pt x="60" y="146"/>
                    <a:pt x="60" y="146"/>
                  </a:cubicBezTo>
                  <a:cubicBezTo>
                    <a:pt x="63" y="144"/>
                    <a:pt x="67" y="143"/>
                    <a:pt x="71" y="142"/>
                  </a:cubicBezTo>
                  <a:cubicBezTo>
                    <a:pt x="69" y="141"/>
                    <a:pt x="68" y="139"/>
                    <a:pt x="67" y="1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10342013" y="4185150"/>
              <a:ext cx="355916" cy="67984"/>
            </a:xfrm>
            <a:custGeom>
              <a:avLst/>
              <a:gdLst/>
              <a:ahLst/>
              <a:cxnLst/>
              <a:rect l="l" t="t" r="r" b="b"/>
              <a:pathLst>
                <a:path w="89" h="17" extrusionOk="0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3" y="17"/>
                    <a:pt x="6" y="16"/>
                    <a:pt x="8" y="16"/>
                  </a:cubicBezTo>
                  <a:cubicBezTo>
                    <a:pt x="29" y="14"/>
                    <a:pt x="50" y="12"/>
                    <a:pt x="71" y="11"/>
                  </a:cubicBezTo>
                  <a:cubicBezTo>
                    <a:pt x="77" y="10"/>
                    <a:pt x="83" y="10"/>
                    <a:pt x="89" y="9"/>
                  </a:cubicBezTo>
                  <a:cubicBezTo>
                    <a:pt x="88" y="7"/>
                    <a:pt x="88" y="4"/>
                    <a:pt x="88" y="2"/>
                  </a:cubicBezTo>
                  <a:cubicBezTo>
                    <a:pt x="88" y="1"/>
                    <a:pt x="88" y="0"/>
                    <a:pt x="88" y="0"/>
                  </a:cubicBezTo>
                  <a:cubicBezTo>
                    <a:pt x="87" y="0"/>
                    <a:pt x="85" y="0"/>
                    <a:pt x="83" y="0"/>
                  </a:cubicBezTo>
                  <a:cubicBezTo>
                    <a:pt x="56" y="2"/>
                    <a:pt x="28" y="5"/>
                    <a:pt x="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8750389" y="4585055"/>
              <a:ext cx="521877" cy="99976"/>
            </a:xfrm>
            <a:custGeom>
              <a:avLst/>
              <a:gdLst/>
              <a:ahLst/>
              <a:cxnLst/>
              <a:rect l="l" t="t" r="r" b="b"/>
              <a:pathLst>
                <a:path w="130" h="25" extrusionOk="0">
                  <a:moveTo>
                    <a:pt x="117" y="11"/>
                  </a:moveTo>
                  <a:cubicBezTo>
                    <a:pt x="121" y="11"/>
                    <a:pt x="125" y="10"/>
                    <a:pt x="130" y="10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29" y="7"/>
                    <a:pt x="129" y="4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6" y="2"/>
                    <a:pt x="104" y="3"/>
                    <a:pt x="91" y="5"/>
                  </a:cubicBezTo>
                  <a:cubicBezTo>
                    <a:pt x="76" y="7"/>
                    <a:pt x="61" y="8"/>
                    <a:pt x="47" y="10"/>
                  </a:cubicBezTo>
                  <a:cubicBezTo>
                    <a:pt x="31" y="12"/>
                    <a:pt x="15" y="14"/>
                    <a:pt x="0" y="15"/>
                  </a:cubicBezTo>
                  <a:cubicBezTo>
                    <a:pt x="1" y="18"/>
                    <a:pt x="1" y="21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2" y="24"/>
                    <a:pt x="23" y="23"/>
                    <a:pt x="34" y="21"/>
                  </a:cubicBezTo>
                  <a:cubicBezTo>
                    <a:pt x="62" y="18"/>
                    <a:pt x="89" y="14"/>
                    <a:pt x="117" y="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7"/>
            <p:cNvSpPr/>
            <p:nvPr/>
          </p:nvSpPr>
          <p:spPr>
            <a:xfrm>
              <a:off x="8666409" y="3971201"/>
              <a:ext cx="367913" cy="597859"/>
            </a:xfrm>
            <a:custGeom>
              <a:avLst/>
              <a:gdLst/>
              <a:ahLst/>
              <a:cxnLst/>
              <a:rect l="l" t="t" r="r" b="b"/>
              <a:pathLst>
                <a:path w="92" h="149" extrusionOk="0">
                  <a:moveTo>
                    <a:pt x="61" y="58"/>
                  </a:moveTo>
                  <a:cubicBezTo>
                    <a:pt x="71" y="40"/>
                    <a:pt x="82" y="22"/>
                    <a:pt x="92" y="5"/>
                  </a:cubicBezTo>
                  <a:cubicBezTo>
                    <a:pt x="89" y="4"/>
                    <a:pt x="86" y="2"/>
                    <a:pt x="84" y="0"/>
                  </a:cubicBezTo>
                  <a:cubicBezTo>
                    <a:pt x="84" y="0"/>
                    <a:pt x="84" y="0"/>
                    <a:pt x="83" y="1"/>
                  </a:cubicBezTo>
                  <a:cubicBezTo>
                    <a:pt x="76" y="13"/>
                    <a:pt x="69" y="25"/>
                    <a:pt x="62" y="37"/>
                  </a:cubicBezTo>
                  <a:cubicBezTo>
                    <a:pt x="49" y="59"/>
                    <a:pt x="36" y="82"/>
                    <a:pt x="23" y="104"/>
                  </a:cubicBezTo>
                  <a:cubicBezTo>
                    <a:pt x="15" y="117"/>
                    <a:pt x="8" y="131"/>
                    <a:pt x="0" y="144"/>
                  </a:cubicBezTo>
                  <a:cubicBezTo>
                    <a:pt x="3" y="145"/>
                    <a:pt x="6" y="147"/>
                    <a:pt x="8" y="149"/>
                  </a:cubicBezTo>
                  <a:cubicBezTo>
                    <a:pt x="15" y="137"/>
                    <a:pt x="22" y="124"/>
                    <a:pt x="30" y="112"/>
                  </a:cubicBezTo>
                  <a:cubicBezTo>
                    <a:pt x="40" y="94"/>
                    <a:pt x="50" y="76"/>
                    <a:pt x="61" y="5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10971863" y="3117402"/>
              <a:ext cx="255939" cy="521877"/>
            </a:xfrm>
            <a:custGeom>
              <a:avLst/>
              <a:gdLst/>
              <a:ahLst/>
              <a:cxnLst/>
              <a:rect l="l" t="t" r="r" b="b"/>
              <a:pathLst>
                <a:path w="64" h="130" extrusionOk="0">
                  <a:moveTo>
                    <a:pt x="2" y="6"/>
                  </a:moveTo>
                  <a:cubicBezTo>
                    <a:pt x="17" y="42"/>
                    <a:pt x="32" y="77"/>
                    <a:pt x="48" y="112"/>
                  </a:cubicBezTo>
                  <a:cubicBezTo>
                    <a:pt x="50" y="118"/>
                    <a:pt x="53" y="123"/>
                    <a:pt x="55" y="129"/>
                  </a:cubicBezTo>
                  <a:cubicBezTo>
                    <a:pt x="55" y="129"/>
                    <a:pt x="55" y="130"/>
                    <a:pt x="55" y="130"/>
                  </a:cubicBezTo>
                  <a:cubicBezTo>
                    <a:pt x="58" y="129"/>
                    <a:pt x="61" y="128"/>
                    <a:pt x="64" y="127"/>
                  </a:cubicBezTo>
                  <a:cubicBezTo>
                    <a:pt x="62" y="123"/>
                    <a:pt x="61" y="119"/>
                    <a:pt x="59" y="115"/>
                  </a:cubicBezTo>
                  <a:cubicBezTo>
                    <a:pt x="49" y="91"/>
                    <a:pt x="38" y="67"/>
                    <a:pt x="28" y="44"/>
                  </a:cubicBezTo>
                  <a:cubicBezTo>
                    <a:pt x="22" y="30"/>
                    <a:pt x="16" y="15"/>
                    <a:pt x="10" y="1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6" y="2"/>
                    <a:pt x="4" y="3"/>
                    <a:pt x="0" y="4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8746390" y="1761723"/>
              <a:ext cx="873794" cy="111974"/>
            </a:xfrm>
            <a:custGeom>
              <a:avLst/>
              <a:gdLst/>
              <a:ahLst/>
              <a:cxnLst/>
              <a:rect l="l" t="t" r="r" b="b"/>
              <a:pathLst>
                <a:path w="218" h="28" extrusionOk="0">
                  <a:moveTo>
                    <a:pt x="0" y="10"/>
                  </a:moveTo>
                  <a:cubicBezTo>
                    <a:pt x="72" y="16"/>
                    <a:pt x="145" y="22"/>
                    <a:pt x="217" y="28"/>
                  </a:cubicBezTo>
                  <a:cubicBezTo>
                    <a:pt x="217" y="27"/>
                    <a:pt x="217" y="27"/>
                    <a:pt x="217" y="26"/>
                  </a:cubicBezTo>
                  <a:cubicBezTo>
                    <a:pt x="217" y="23"/>
                    <a:pt x="217" y="20"/>
                    <a:pt x="218" y="18"/>
                  </a:cubicBezTo>
                  <a:cubicBezTo>
                    <a:pt x="217" y="18"/>
                    <a:pt x="216" y="18"/>
                    <a:pt x="215" y="18"/>
                  </a:cubicBezTo>
                  <a:cubicBezTo>
                    <a:pt x="195" y="16"/>
                    <a:pt x="175" y="15"/>
                    <a:pt x="156" y="13"/>
                  </a:cubicBezTo>
                  <a:cubicBezTo>
                    <a:pt x="136" y="12"/>
                    <a:pt x="117" y="10"/>
                    <a:pt x="98" y="9"/>
                  </a:cubicBezTo>
                  <a:cubicBezTo>
                    <a:pt x="67" y="6"/>
                    <a:pt x="36" y="3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5"/>
                    <a:pt x="1" y="8"/>
                    <a:pt x="0" y="1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9868124" y="1925684"/>
              <a:ext cx="477888" cy="317925"/>
            </a:xfrm>
            <a:custGeom>
              <a:avLst/>
              <a:gdLst/>
              <a:ahLst/>
              <a:cxnLst/>
              <a:rect l="l" t="t" r="r" b="b"/>
              <a:pathLst>
                <a:path w="119" h="79" extrusionOk="0">
                  <a:moveTo>
                    <a:pt x="1" y="9"/>
                  </a:moveTo>
                  <a:cubicBezTo>
                    <a:pt x="21" y="22"/>
                    <a:pt x="42" y="35"/>
                    <a:pt x="62" y="48"/>
                  </a:cubicBezTo>
                  <a:cubicBezTo>
                    <a:pt x="78" y="58"/>
                    <a:pt x="94" y="68"/>
                    <a:pt x="111" y="78"/>
                  </a:cubicBezTo>
                  <a:cubicBezTo>
                    <a:pt x="111" y="78"/>
                    <a:pt x="112" y="79"/>
                    <a:pt x="113" y="79"/>
                  </a:cubicBezTo>
                  <a:cubicBezTo>
                    <a:pt x="114" y="76"/>
                    <a:pt x="116" y="73"/>
                    <a:pt x="119" y="71"/>
                  </a:cubicBezTo>
                  <a:cubicBezTo>
                    <a:pt x="116" y="70"/>
                    <a:pt x="113" y="69"/>
                    <a:pt x="110" y="67"/>
                  </a:cubicBezTo>
                  <a:cubicBezTo>
                    <a:pt x="75" y="44"/>
                    <a:pt x="40" y="23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3" y="3"/>
                    <a:pt x="2" y="6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10246035" y="3699265"/>
              <a:ext cx="495883" cy="417902"/>
            </a:xfrm>
            <a:custGeom>
              <a:avLst/>
              <a:gdLst/>
              <a:ahLst/>
              <a:cxnLst/>
              <a:rect l="l" t="t" r="r" b="b"/>
              <a:pathLst>
                <a:path w="124" h="104" extrusionOk="0">
                  <a:moveTo>
                    <a:pt x="8" y="1"/>
                  </a:moveTo>
                  <a:cubicBezTo>
                    <a:pt x="7" y="1"/>
                    <a:pt x="7" y="0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ubicBezTo>
                    <a:pt x="8" y="13"/>
                    <a:pt x="15" y="19"/>
                    <a:pt x="22" y="25"/>
                  </a:cubicBezTo>
                  <a:cubicBezTo>
                    <a:pt x="54" y="51"/>
                    <a:pt x="85" y="76"/>
                    <a:pt x="116" y="102"/>
                  </a:cubicBezTo>
                  <a:cubicBezTo>
                    <a:pt x="117" y="103"/>
                    <a:pt x="117" y="103"/>
                    <a:pt x="118" y="104"/>
                  </a:cubicBezTo>
                  <a:cubicBezTo>
                    <a:pt x="119" y="101"/>
                    <a:pt x="121" y="98"/>
                    <a:pt x="124" y="96"/>
                  </a:cubicBezTo>
                  <a:cubicBezTo>
                    <a:pt x="124" y="96"/>
                    <a:pt x="123" y="96"/>
                    <a:pt x="123" y="96"/>
                  </a:cubicBezTo>
                  <a:cubicBezTo>
                    <a:pt x="85" y="64"/>
                    <a:pt x="46" y="32"/>
                    <a:pt x="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7"/>
            <p:cNvSpPr/>
            <p:nvPr/>
          </p:nvSpPr>
          <p:spPr>
            <a:xfrm>
              <a:off x="7768620" y="3667273"/>
              <a:ext cx="1205716" cy="973770"/>
            </a:xfrm>
            <a:custGeom>
              <a:avLst/>
              <a:gdLst/>
              <a:ahLst/>
              <a:cxnLst/>
              <a:rect l="l" t="t" r="r" b="b"/>
              <a:pathLst>
                <a:path w="301" h="243" extrusionOk="0">
                  <a:moveTo>
                    <a:pt x="105" y="179"/>
                  </a:moveTo>
                  <a:cubicBezTo>
                    <a:pt x="105" y="177"/>
                    <a:pt x="106" y="175"/>
                    <a:pt x="108" y="174"/>
                  </a:cubicBezTo>
                  <a:cubicBezTo>
                    <a:pt x="153" y="149"/>
                    <a:pt x="199" y="124"/>
                    <a:pt x="244" y="99"/>
                  </a:cubicBezTo>
                  <a:cubicBezTo>
                    <a:pt x="263" y="89"/>
                    <a:pt x="282" y="79"/>
                    <a:pt x="301" y="69"/>
                  </a:cubicBezTo>
                  <a:cubicBezTo>
                    <a:pt x="299" y="66"/>
                    <a:pt x="297" y="63"/>
                    <a:pt x="296" y="60"/>
                  </a:cubicBezTo>
                  <a:cubicBezTo>
                    <a:pt x="296" y="60"/>
                    <a:pt x="296" y="61"/>
                    <a:pt x="296" y="61"/>
                  </a:cubicBezTo>
                  <a:cubicBezTo>
                    <a:pt x="281" y="68"/>
                    <a:pt x="267" y="76"/>
                    <a:pt x="252" y="84"/>
                  </a:cubicBezTo>
                  <a:cubicBezTo>
                    <a:pt x="230" y="96"/>
                    <a:pt x="208" y="108"/>
                    <a:pt x="186" y="120"/>
                  </a:cubicBezTo>
                  <a:cubicBezTo>
                    <a:pt x="162" y="133"/>
                    <a:pt x="138" y="146"/>
                    <a:pt x="115" y="159"/>
                  </a:cubicBezTo>
                  <a:cubicBezTo>
                    <a:pt x="111" y="161"/>
                    <a:pt x="107" y="163"/>
                    <a:pt x="103" y="165"/>
                  </a:cubicBezTo>
                  <a:cubicBezTo>
                    <a:pt x="100" y="139"/>
                    <a:pt x="97" y="113"/>
                    <a:pt x="93" y="87"/>
                  </a:cubicBezTo>
                  <a:cubicBezTo>
                    <a:pt x="90" y="63"/>
                    <a:pt x="87" y="39"/>
                    <a:pt x="83" y="15"/>
                  </a:cubicBezTo>
                  <a:cubicBezTo>
                    <a:pt x="83" y="10"/>
                    <a:pt x="82" y="6"/>
                    <a:pt x="82" y="1"/>
                  </a:cubicBezTo>
                  <a:cubicBezTo>
                    <a:pt x="82" y="1"/>
                    <a:pt x="82" y="1"/>
                    <a:pt x="82" y="0"/>
                  </a:cubicBezTo>
                  <a:cubicBezTo>
                    <a:pt x="79" y="1"/>
                    <a:pt x="75" y="2"/>
                    <a:pt x="72" y="2"/>
                  </a:cubicBezTo>
                  <a:cubicBezTo>
                    <a:pt x="72" y="2"/>
                    <a:pt x="72" y="3"/>
                    <a:pt x="72" y="3"/>
                  </a:cubicBezTo>
                  <a:cubicBezTo>
                    <a:pt x="74" y="19"/>
                    <a:pt x="76" y="34"/>
                    <a:pt x="78" y="50"/>
                  </a:cubicBezTo>
                  <a:cubicBezTo>
                    <a:pt x="82" y="74"/>
                    <a:pt x="85" y="99"/>
                    <a:pt x="88" y="123"/>
                  </a:cubicBezTo>
                  <a:cubicBezTo>
                    <a:pt x="90" y="139"/>
                    <a:pt x="92" y="154"/>
                    <a:pt x="94" y="170"/>
                  </a:cubicBezTo>
                  <a:cubicBezTo>
                    <a:pt x="63" y="187"/>
                    <a:pt x="32" y="204"/>
                    <a:pt x="0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2" y="224"/>
                    <a:pt x="3" y="227"/>
                    <a:pt x="5" y="230"/>
                  </a:cubicBezTo>
                  <a:cubicBezTo>
                    <a:pt x="35" y="214"/>
                    <a:pt x="65" y="197"/>
                    <a:pt x="96" y="181"/>
                  </a:cubicBezTo>
                  <a:cubicBezTo>
                    <a:pt x="98" y="202"/>
                    <a:pt x="101" y="222"/>
                    <a:pt x="104" y="243"/>
                  </a:cubicBezTo>
                  <a:cubicBezTo>
                    <a:pt x="107" y="242"/>
                    <a:pt x="110" y="241"/>
                    <a:pt x="113" y="241"/>
                  </a:cubicBezTo>
                  <a:cubicBezTo>
                    <a:pt x="113" y="241"/>
                    <a:pt x="113" y="241"/>
                    <a:pt x="113" y="240"/>
                  </a:cubicBezTo>
                  <a:cubicBezTo>
                    <a:pt x="110" y="220"/>
                    <a:pt x="108" y="199"/>
                    <a:pt x="105" y="1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10290025" y="3133398"/>
              <a:ext cx="837803" cy="919782"/>
            </a:xfrm>
            <a:custGeom>
              <a:avLst/>
              <a:gdLst/>
              <a:ahLst/>
              <a:cxnLst/>
              <a:rect l="l" t="t" r="r" b="b"/>
              <a:pathLst>
                <a:path w="209" h="229" extrusionOk="0">
                  <a:moveTo>
                    <a:pt x="156" y="141"/>
                  </a:moveTo>
                  <a:cubicBezTo>
                    <a:pt x="152" y="141"/>
                    <a:pt x="152" y="139"/>
                    <a:pt x="152" y="136"/>
                  </a:cubicBezTo>
                  <a:cubicBezTo>
                    <a:pt x="154" y="107"/>
                    <a:pt x="157" y="78"/>
                    <a:pt x="159" y="50"/>
                  </a:cubicBezTo>
                  <a:cubicBezTo>
                    <a:pt x="160" y="33"/>
                    <a:pt x="162" y="17"/>
                    <a:pt x="163" y="1"/>
                  </a:cubicBezTo>
                  <a:cubicBezTo>
                    <a:pt x="162" y="1"/>
                    <a:pt x="161" y="1"/>
                    <a:pt x="160" y="1"/>
                  </a:cubicBezTo>
                  <a:cubicBezTo>
                    <a:pt x="158" y="1"/>
                    <a:pt x="156" y="1"/>
                    <a:pt x="153" y="0"/>
                  </a:cubicBezTo>
                  <a:cubicBezTo>
                    <a:pt x="150" y="46"/>
                    <a:pt x="146" y="92"/>
                    <a:pt x="142" y="139"/>
                  </a:cubicBezTo>
                  <a:cubicBezTo>
                    <a:pt x="95" y="134"/>
                    <a:pt x="48" y="128"/>
                    <a:pt x="2" y="122"/>
                  </a:cubicBezTo>
                  <a:cubicBezTo>
                    <a:pt x="2" y="125"/>
                    <a:pt x="1" y="128"/>
                    <a:pt x="0" y="131"/>
                  </a:cubicBezTo>
                  <a:cubicBezTo>
                    <a:pt x="9" y="132"/>
                    <a:pt x="18" y="133"/>
                    <a:pt x="26" y="134"/>
                  </a:cubicBezTo>
                  <a:cubicBezTo>
                    <a:pt x="41" y="136"/>
                    <a:pt x="55" y="138"/>
                    <a:pt x="69" y="140"/>
                  </a:cubicBezTo>
                  <a:cubicBezTo>
                    <a:pt x="81" y="141"/>
                    <a:pt x="93" y="143"/>
                    <a:pt x="105" y="144"/>
                  </a:cubicBezTo>
                  <a:cubicBezTo>
                    <a:pt x="116" y="146"/>
                    <a:pt x="127" y="147"/>
                    <a:pt x="138" y="148"/>
                  </a:cubicBezTo>
                  <a:cubicBezTo>
                    <a:pt x="141" y="148"/>
                    <a:pt x="142" y="149"/>
                    <a:pt x="142" y="152"/>
                  </a:cubicBezTo>
                  <a:cubicBezTo>
                    <a:pt x="140" y="173"/>
                    <a:pt x="138" y="195"/>
                    <a:pt x="136" y="216"/>
                  </a:cubicBezTo>
                  <a:cubicBezTo>
                    <a:pt x="136" y="219"/>
                    <a:pt x="136" y="222"/>
                    <a:pt x="136" y="226"/>
                  </a:cubicBezTo>
                  <a:cubicBezTo>
                    <a:pt x="136" y="227"/>
                    <a:pt x="135" y="227"/>
                    <a:pt x="135" y="228"/>
                  </a:cubicBezTo>
                  <a:cubicBezTo>
                    <a:pt x="136" y="228"/>
                    <a:pt x="136" y="228"/>
                    <a:pt x="137" y="228"/>
                  </a:cubicBezTo>
                  <a:cubicBezTo>
                    <a:pt x="140" y="228"/>
                    <a:pt x="142" y="228"/>
                    <a:pt x="145" y="229"/>
                  </a:cubicBezTo>
                  <a:cubicBezTo>
                    <a:pt x="147" y="203"/>
                    <a:pt x="149" y="177"/>
                    <a:pt x="151" y="150"/>
                  </a:cubicBezTo>
                  <a:cubicBezTo>
                    <a:pt x="168" y="152"/>
                    <a:pt x="184" y="154"/>
                    <a:pt x="200" y="156"/>
                  </a:cubicBezTo>
                  <a:cubicBezTo>
                    <a:pt x="203" y="156"/>
                    <a:pt x="205" y="156"/>
                    <a:pt x="207" y="157"/>
                  </a:cubicBezTo>
                  <a:cubicBezTo>
                    <a:pt x="207" y="154"/>
                    <a:pt x="208" y="151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191" y="145"/>
                    <a:pt x="174" y="143"/>
                    <a:pt x="156" y="14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6540911" y="2299596"/>
              <a:ext cx="1291695" cy="777817"/>
            </a:xfrm>
            <a:custGeom>
              <a:avLst/>
              <a:gdLst/>
              <a:ahLst/>
              <a:cxnLst/>
              <a:rect l="l" t="t" r="r" b="b"/>
              <a:pathLst>
                <a:path w="322" h="194" extrusionOk="0">
                  <a:moveTo>
                    <a:pt x="153" y="193"/>
                  </a:moveTo>
                  <a:cubicBezTo>
                    <a:pt x="154" y="193"/>
                    <a:pt x="154" y="193"/>
                    <a:pt x="155" y="193"/>
                  </a:cubicBezTo>
                  <a:cubicBezTo>
                    <a:pt x="158" y="193"/>
                    <a:pt x="160" y="193"/>
                    <a:pt x="163" y="194"/>
                  </a:cubicBezTo>
                  <a:cubicBezTo>
                    <a:pt x="164" y="185"/>
                    <a:pt x="164" y="176"/>
                    <a:pt x="165" y="167"/>
                  </a:cubicBezTo>
                  <a:cubicBezTo>
                    <a:pt x="166" y="160"/>
                    <a:pt x="167" y="152"/>
                    <a:pt x="167" y="145"/>
                  </a:cubicBezTo>
                  <a:cubicBezTo>
                    <a:pt x="167" y="141"/>
                    <a:pt x="168" y="139"/>
                    <a:pt x="172" y="138"/>
                  </a:cubicBezTo>
                  <a:cubicBezTo>
                    <a:pt x="185" y="134"/>
                    <a:pt x="198" y="130"/>
                    <a:pt x="211" y="126"/>
                  </a:cubicBezTo>
                  <a:cubicBezTo>
                    <a:pt x="226" y="122"/>
                    <a:pt x="240" y="117"/>
                    <a:pt x="254" y="113"/>
                  </a:cubicBezTo>
                  <a:cubicBezTo>
                    <a:pt x="275" y="107"/>
                    <a:pt x="295" y="100"/>
                    <a:pt x="316" y="94"/>
                  </a:cubicBezTo>
                  <a:cubicBezTo>
                    <a:pt x="318" y="93"/>
                    <a:pt x="320" y="93"/>
                    <a:pt x="322" y="92"/>
                  </a:cubicBezTo>
                  <a:cubicBezTo>
                    <a:pt x="320" y="89"/>
                    <a:pt x="319" y="86"/>
                    <a:pt x="319" y="83"/>
                  </a:cubicBezTo>
                  <a:cubicBezTo>
                    <a:pt x="291" y="91"/>
                    <a:pt x="263" y="100"/>
                    <a:pt x="235" y="109"/>
                  </a:cubicBezTo>
                  <a:cubicBezTo>
                    <a:pt x="215" y="115"/>
                    <a:pt x="195" y="122"/>
                    <a:pt x="174" y="128"/>
                  </a:cubicBezTo>
                  <a:cubicBezTo>
                    <a:pt x="173" y="128"/>
                    <a:pt x="171" y="129"/>
                    <a:pt x="169" y="129"/>
                  </a:cubicBezTo>
                  <a:cubicBezTo>
                    <a:pt x="169" y="120"/>
                    <a:pt x="170" y="111"/>
                    <a:pt x="171" y="103"/>
                  </a:cubicBezTo>
                  <a:cubicBezTo>
                    <a:pt x="172" y="84"/>
                    <a:pt x="174" y="65"/>
                    <a:pt x="176" y="45"/>
                  </a:cubicBezTo>
                  <a:cubicBezTo>
                    <a:pt x="177" y="31"/>
                    <a:pt x="178" y="16"/>
                    <a:pt x="180" y="2"/>
                  </a:cubicBezTo>
                  <a:cubicBezTo>
                    <a:pt x="180" y="2"/>
                    <a:pt x="179" y="2"/>
                    <a:pt x="178" y="2"/>
                  </a:cubicBezTo>
                  <a:cubicBezTo>
                    <a:pt x="175" y="2"/>
                    <a:pt x="172" y="1"/>
                    <a:pt x="169" y="0"/>
                  </a:cubicBezTo>
                  <a:cubicBezTo>
                    <a:pt x="169" y="2"/>
                    <a:pt x="170" y="3"/>
                    <a:pt x="170" y="4"/>
                  </a:cubicBezTo>
                  <a:cubicBezTo>
                    <a:pt x="170" y="6"/>
                    <a:pt x="170" y="9"/>
                    <a:pt x="170" y="11"/>
                  </a:cubicBezTo>
                  <a:cubicBezTo>
                    <a:pt x="166" y="51"/>
                    <a:pt x="162" y="90"/>
                    <a:pt x="159" y="129"/>
                  </a:cubicBezTo>
                  <a:cubicBezTo>
                    <a:pt x="159" y="133"/>
                    <a:pt x="157" y="133"/>
                    <a:pt x="154" y="134"/>
                  </a:cubicBezTo>
                  <a:cubicBezTo>
                    <a:pt x="137" y="140"/>
                    <a:pt x="120" y="145"/>
                    <a:pt x="102" y="150"/>
                  </a:cubicBezTo>
                  <a:cubicBezTo>
                    <a:pt x="79" y="157"/>
                    <a:pt x="55" y="165"/>
                    <a:pt x="32" y="172"/>
                  </a:cubicBezTo>
                  <a:cubicBezTo>
                    <a:pt x="21" y="175"/>
                    <a:pt x="11" y="179"/>
                    <a:pt x="0" y="182"/>
                  </a:cubicBezTo>
                  <a:cubicBezTo>
                    <a:pt x="2" y="185"/>
                    <a:pt x="3" y="188"/>
                    <a:pt x="3" y="191"/>
                  </a:cubicBezTo>
                  <a:cubicBezTo>
                    <a:pt x="54" y="175"/>
                    <a:pt x="106" y="159"/>
                    <a:pt x="158" y="143"/>
                  </a:cubicBezTo>
                  <a:cubicBezTo>
                    <a:pt x="156" y="160"/>
                    <a:pt x="155" y="177"/>
                    <a:pt x="153" y="1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7262741" y="2681505"/>
              <a:ext cx="597859" cy="467889"/>
            </a:xfrm>
            <a:custGeom>
              <a:avLst/>
              <a:gdLst/>
              <a:ahLst/>
              <a:cxnLst/>
              <a:rect l="l" t="t" r="r" b="b"/>
              <a:pathLst>
                <a:path w="149" h="117" extrusionOk="0">
                  <a:moveTo>
                    <a:pt x="53" y="80"/>
                  </a:moveTo>
                  <a:cubicBezTo>
                    <a:pt x="85" y="56"/>
                    <a:pt x="116" y="32"/>
                    <a:pt x="147" y="8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46" y="5"/>
                    <a:pt x="144" y="3"/>
                    <a:pt x="143" y="0"/>
                  </a:cubicBezTo>
                  <a:cubicBezTo>
                    <a:pt x="95" y="36"/>
                    <a:pt x="48" y="73"/>
                    <a:pt x="0" y="109"/>
                  </a:cubicBezTo>
                  <a:cubicBezTo>
                    <a:pt x="3" y="111"/>
                    <a:pt x="5" y="114"/>
                    <a:pt x="6" y="117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22" y="104"/>
                    <a:pt x="38" y="92"/>
                    <a:pt x="53" y="8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7"/>
            <p:cNvSpPr/>
            <p:nvPr/>
          </p:nvSpPr>
          <p:spPr>
            <a:xfrm>
              <a:off x="8922348" y="3351347"/>
              <a:ext cx="147965" cy="375911"/>
            </a:xfrm>
            <a:custGeom>
              <a:avLst/>
              <a:gdLst/>
              <a:ahLst/>
              <a:cxnLst/>
              <a:rect l="l" t="t" r="r" b="b"/>
              <a:pathLst>
                <a:path w="37" h="94" extrusionOk="0">
                  <a:moveTo>
                    <a:pt x="1" y="4"/>
                  </a:moveTo>
                  <a:cubicBezTo>
                    <a:pt x="6" y="22"/>
                    <a:pt x="11" y="40"/>
                    <a:pt x="17" y="58"/>
                  </a:cubicBezTo>
                  <a:cubicBezTo>
                    <a:pt x="20" y="71"/>
                    <a:pt x="24" y="83"/>
                    <a:pt x="27" y="94"/>
                  </a:cubicBezTo>
                  <a:cubicBezTo>
                    <a:pt x="30" y="92"/>
                    <a:pt x="34" y="92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1" y="72"/>
                    <a:pt x="25" y="52"/>
                    <a:pt x="19" y="33"/>
                  </a:cubicBezTo>
                  <a:cubicBezTo>
                    <a:pt x="16" y="22"/>
                    <a:pt x="13" y="12"/>
                    <a:pt x="10" y="2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7" y="2"/>
                    <a:pt x="4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7"/>
            <p:cNvSpPr/>
            <p:nvPr/>
          </p:nvSpPr>
          <p:spPr>
            <a:xfrm>
              <a:off x="9002329" y="2809475"/>
              <a:ext cx="409904" cy="335921"/>
            </a:xfrm>
            <a:custGeom>
              <a:avLst/>
              <a:gdLst/>
              <a:ahLst/>
              <a:cxnLst/>
              <a:rect l="l" t="t" r="r" b="b"/>
              <a:pathLst>
                <a:path w="102" h="84" extrusionOk="0">
                  <a:moveTo>
                    <a:pt x="92" y="3"/>
                  </a:moveTo>
                  <a:cubicBezTo>
                    <a:pt x="62" y="27"/>
                    <a:pt x="31" y="51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4" y="81"/>
                    <a:pt x="6" y="84"/>
                  </a:cubicBezTo>
                  <a:cubicBezTo>
                    <a:pt x="14" y="78"/>
                    <a:pt x="21" y="71"/>
                    <a:pt x="29" y="65"/>
                  </a:cubicBezTo>
                  <a:cubicBezTo>
                    <a:pt x="53" y="46"/>
                    <a:pt x="76" y="28"/>
                    <a:pt x="99" y="9"/>
                  </a:cubicBezTo>
                  <a:cubicBezTo>
                    <a:pt x="100" y="8"/>
                    <a:pt x="101" y="8"/>
                    <a:pt x="102" y="8"/>
                  </a:cubicBezTo>
                  <a:cubicBezTo>
                    <a:pt x="99" y="5"/>
                    <a:pt x="97" y="3"/>
                    <a:pt x="95" y="0"/>
                  </a:cubicBezTo>
                  <a:cubicBezTo>
                    <a:pt x="95" y="1"/>
                    <a:pt x="94" y="2"/>
                    <a:pt x="92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10254033" y="3069414"/>
              <a:ext cx="579863" cy="477888"/>
            </a:xfrm>
            <a:custGeom>
              <a:avLst/>
              <a:gdLst/>
              <a:ahLst/>
              <a:cxnLst/>
              <a:rect l="l" t="t" r="r" b="b"/>
              <a:pathLst>
                <a:path w="145" h="119" extrusionOk="0">
                  <a:moveTo>
                    <a:pt x="78" y="49"/>
                  </a:moveTo>
                  <a:cubicBezTo>
                    <a:pt x="53" y="70"/>
                    <a:pt x="27" y="90"/>
                    <a:pt x="1" y="111"/>
                  </a:cubicBezTo>
                  <a:cubicBezTo>
                    <a:pt x="1" y="111"/>
                    <a:pt x="0" y="111"/>
                    <a:pt x="0" y="112"/>
                  </a:cubicBezTo>
                  <a:cubicBezTo>
                    <a:pt x="2" y="114"/>
                    <a:pt x="4" y="116"/>
                    <a:pt x="6" y="119"/>
                  </a:cubicBezTo>
                  <a:cubicBezTo>
                    <a:pt x="7" y="118"/>
                    <a:pt x="8" y="117"/>
                    <a:pt x="10" y="116"/>
                  </a:cubicBezTo>
                  <a:cubicBezTo>
                    <a:pt x="55" y="80"/>
                    <a:pt x="100" y="44"/>
                    <a:pt x="144" y="8"/>
                  </a:cubicBezTo>
                  <a:cubicBezTo>
                    <a:pt x="145" y="8"/>
                    <a:pt x="145" y="8"/>
                    <a:pt x="145" y="7"/>
                  </a:cubicBezTo>
                  <a:cubicBezTo>
                    <a:pt x="143" y="5"/>
                    <a:pt x="141" y="3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19" y="16"/>
                    <a:pt x="99" y="33"/>
                    <a:pt x="78" y="4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8184522" y="3555299"/>
              <a:ext cx="773818" cy="275935"/>
            </a:xfrm>
            <a:custGeom>
              <a:avLst/>
              <a:gdLst/>
              <a:ahLst/>
              <a:cxnLst/>
              <a:rect l="l" t="t" r="r" b="b"/>
              <a:pathLst>
                <a:path w="193" h="69" extrusionOk="0">
                  <a:moveTo>
                    <a:pt x="85" y="26"/>
                  </a:moveTo>
                  <a:cubicBezTo>
                    <a:pt x="69" y="21"/>
                    <a:pt x="53" y="16"/>
                    <a:pt x="37" y="10"/>
                  </a:cubicBezTo>
                  <a:cubicBezTo>
                    <a:pt x="26" y="7"/>
                    <a:pt x="15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3"/>
                    <a:pt x="2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8" y="14"/>
                    <a:pt x="34" y="20"/>
                    <a:pt x="51" y="25"/>
                  </a:cubicBezTo>
                  <a:cubicBezTo>
                    <a:pt x="70" y="31"/>
                    <a:pt x="90" y="37"/>
                    <a:pt x="110" y="43"/>
                  </a:cubicBezTo>
                  <a:cubicBezTo>
                    <a:pt x="130" y="50"/>
                    <a:pt x="149" y="56"/>
                    <a:pt x="168" y="62"/>
                  </a:cubicBezTo>
                  <a:cubicBezTo>
                    <a:pt x="176" y="64"/>
                    <a:pt x="183" y="67"/>
                    <a:pt x="190" y="69"/>
                  </a:cubicBezTo>
                  <a:cubicBezTo>
                    <a:pt x="190" y="69"/>
                    <a:pt x="190" y="69"/>
                    <a:pt x="190" y="69"/>
                  </a:cubicBezTo>
                  <a:cubicBezTo>
                    <a:pt x="191" y="66"/>
                    <a:pt x="192" y="63"/>
                    <a:pt x="193" y="60"/>
                  </a:cubicBezTo>
                  <a:cubicBezTo>
                    <a:pt x="177" y="55"/>
                    <a:pt x="162" y="50"/>
                    <a:pt x="146" y="45"/>
                  </a:cubicBezTo>
                  <a:cubicBezTo>
                    <a:pt x="125" y="38"/>
                    <a:pt x="105" y="32"/>
                    <a:pt x="85" y="2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7382712" y="1793715"/>
              <a:ext cx="1091742" cy="341920"/>
            </a:xfrm>
            <a:custGeom>
              <a:avLst/>
              <a:gdLst/>
              <a:ahLst/>
              <a:cxnLst/>
              <a:rect l="l" t="t" r="r" b="b"/>
              <a:pathLst>
                <a:path w="272" h="85" extrusionOk="0">
                  <a:moveTo>
                    <a:pt x="76" y="65"/>
                  </a:moveTo>
                  <a:cubicBezTo>
                    <a:pt x="98" y="58"/>
                    <a:pt x="121" y="52"/>
                    <a:pt x="143" y="46"/>
                  </a:cubicBezTo>
                  <a:cubicBezTo>
                    <a:pt x="168" y="39"/>
                    <a:pt x="194" y="31"/>
                    <a:pt x="219" y="24"/>
                  </a:cubicBezTo>
                  <a:cubicBezTo>
                    <a:pt x="234" y="20"/>
                    <a:pt x="250" y="15"/>
                    <a:pt x="265" y="11"/>
                  </a:cubicBezTo>
                  <a:cubicBezTo>
                    <a:pt x="267" y="10"/>
                    <a:pt x="269" y="10"/>
                    <a:pt x="271" y="9"/>
                  </a:cubicBezTo>
                  <a:cubicBezTo>
                    <a:pt x="271" y="9"/>
                    <a:pt x="272" y="9"/>
                    <a:pt x="272" y="9"/>
                  </a:cubicBezTo>
                  <a:cubicBezTo>
                    <a:pt x="271" y="6"/>
                    <a:pt x="270" y="3"/>
                    <a:pt x="270" y="0"/>
                  </a:cubicBezTo>
                  <a:cubicBezTo>
                    <a:pt x="270" y="0"/>
                    <a:pt x="270" y="0"/>
                    <a:pt x="269" y="0"/>
                  </a:cubicBezTo>
                  <a:cubicBezTo>
                    <a:pt x="261" y="2"/>
                    <a:pt x="254" y="4"/>
                    <a:pt x="246" y="7"/>
                  </a:cubicBezTo>
                  <a:cubicBezTo>
                    <a:pt x="226" y="12"/>
                    <a:pt x="207" y="18"/>
                    <a:pt x="188" y="23"/>
                  </a:cubicBezTo>
                  <a:cubicBezTo>
                    <a:pt x="174" y="27"/>
                    <a:pt x="159" y="31"/>
                    <a:pt x="145" y="36"/>
                  </a:cubicBezTo>
                  <a:cubicBezTo>
                    <a:pt x="126" y="41"/>
                    <a:pt x="107" y="46"/>
                    <a:pt x="88" y="52"/>
                  </a:cubicBezTo>
                  <a:cubicBezTo>
                    <a:pt x="75" y="55"/>
                    <a:pt x="14" y="73"/>
                    <a:pt x="0" y="74"/>
                  </a:cubicBezTo>
                  <a:cubicBezTo>
                    <a:pt x="2" y="78"/>
                    <a:pt x="3" y="81"/>
                    <a:pt x="4" y="85"/>
                  </a:cubicBezTo>
                  <a:cubicBezTo>
                    <a:pt x="18" y="80"/>
                    <a:pt x="61" y="69"/>
                    <a:pt x="76" y="6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6830843" y="3339350"/>
              <a:ext cx="295930" cy="631851"/>
            </a:xfrm>
            <a:custGeom>
              <a:avLst/>
              <a:gdLst/>
              <a:ahLst/>
              <a:cxnLst/>
              <a:rect l="l" t="t" r="r" b="b"/>
              <a:pathLst>
                <a:path w="74" h="158" extrusionOk="0">
                  <a:moveTo>
                    <a:pt x="39" y="87"/>
                  </a:moveTo>
                  <a:cubicBezTo>
                    <a:pt x="48" y="65"/>
                    <a:pt x="57" y="43"/>
                    <a:pt x="66" y="22"/>
                  </a:cubicBezTo>
                  <a:cubicBezTo>
                    <a:pt x="69" y="16"/>
                    <a:pt x="71" y="11"/>
                    <a:pt x="73" y="5"/>
                  </a:cubicBezTo>
                  <a:cubicBezTo>
                    <a:pt x="73" y="5"/>
                    <a:pt x="73" y="5"/>
                    <a:pt x="74" y="4"/>
                  </a:cubicBezTo>
                  <a:cubicBezTo>
                    <a:pt x="70" y="3"/>
                    <a:pt x="67" y="2"/>
                    <a:pt x="64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5" y="23"/>
                    <a:pt x="45" y="45"/>
                    <a:pt x="36" y="67"/>
                  </a:cubicBezTo>
                  <a:cubicBezTo>
                    <a:pt x="30" y="82"/>
                    <a:pt x="24" y="98"/>
                    <a:pt x="17" y="113"/>
                  </a:cubicBezTo>
                  <a:cubicBezTo>
                    <a:pt x="12" y="127"/>
                    <a:pt x="6" y="141"/>
                    <a:pt x="0" y="154"/>
                  </a:cubicBezTo>
                  <a:cubicBezTo>
                    <a:pt x="3" y="155"/>
                    <a:pt x="6" y="156"/>
                    <a:pt x="9" y="158"/>
                  </a:cubicBezTo>
                  <a:cubicBezTo>
                    <a:pt x="9" y="155"/>
                    <a:pt x="10" y="153"/>
                    <a:pt x="12" y="150"/>
                  </a:cubicBezTo>
                  <a:cubicBezTo>
                    <a:pt x="21" y="129"/>
                    <a:pt x="30" y="108"/>
                    <a:pt x="39" y="8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7298732" y="1861699"/>
              <a:ext cx="3011288" cy="1585626"/>
            </a:xfrm>
            <a:custGeom>
              <a:avLst/>
              <a:gdLst/>
              <a:ahLst/>
              <a:cxnLst/>
              <a:rect l="l" t="t" r="r" b="b"/>
              <a:pathLst>
                <a:path w="751" h="395" extrusionOk="0">
                  <a:moveTo>
                    <a:pt x="183" y="156"/>
                  </a:moveTo>
                  <a:cubicBezTo>
                    <a:pt x="186" y="157"/>
                    <a:pt x="188" y="159"/>
                    <a:pt x="191" y="161"/>
                  </a:cubicBezTo>
                  <a:cubicBezTo>
                    <a:pt x="191" y="161"/>
                    <a:pt x="191" y="160"/>
                    <a:pt x="191" y="160"/>
                  </a:cubicBezTo>
                  <a:cubicBezTo>
                    <a:pt x="209" y="137"/>
                    <a:pt x="226" y="115"/>
                    <a:pt x="244" y="93"/>
                  </a:cubicBezTo>
                  <a:cubicBezTo>
                    <a:pt x="244" y="91"/>
                    <a:pt x="247" y="91"/>
                    <a:pt x="248" y="91"/>
                  </a:cubicBezTo>
                  <a:cubicBezTo>
                    <a:pt x="276" y="92"/>
                    <a:pt x="305" y="93"/>
                    <a:pt x="333" y="94"/>
                  </a:cubicBezTo>
                  <a:cubicBezTo>
                    <a:pt x="346" y="95"/>
                    <a:pt x="360" y="96"/>
                    <a:pt x="373" y="96"/>
                  </a:cubicBezTo>
                  <a:cubicBezTo>
                    <a:pt x="392" y="97"/>
                    <a:pt x="411" y="98"/>
                    <a:pt x="430" y="99"/>
                  </a:cubicBezTo>
                  <a:cubicBezTo>
                    <a:pt x="432" y="99"/>
                    <a:pt x="434" y="100"/>
                    <a:pt x="436" y="102"/>
                  </a:cubicBezTo>
                  <a:cubicBezTo>
                    <a:pt x="446" y="113"/>
                    <a:pt x="457" y="124"/>
                    <a:pt x="468" y="136"/>
                  </a:cubicBezTo>
                  <a:cubicBezTo>
                    <a:pt x="428" y="175"/>
                    <a:pt x="388" y="214"/>
                    <a:pt x="348" y="253"/>
                  </a:cubicBezTo>
                  <a:cubicBezTo>
                    <a:pt x="345" y="256"/>
                    <a:pt x="341" y="257"/>
                    <a:pt x="337" y="257"/>
                  </a:cubicBezTo>
                  <a:cubicBezTo>
                    <a:pt x="325" y="260"/>
                    <a:pt x="313" y="262"/>
                    <a:pt x="302" y="264"/>
                  </a:cubicBezTo>
                  <a:cubicBezTo>
                    <a:pt x="299" y="265"/>
                    <a:pt x="296" y="265"/>
                    <a:pt x="293" y="263"/>
                  </a:cubicBezTo>
                  <a:cubicBezTo>
                    <a:pt x="266" y="246"/>
                    <a:pt x="239" y="228"/>
                    <a:pt x="212" y="210"/>
                  </a:cubicBezTo>
                  <a:cubicBezTo>
                    <a:pt x="208" y="208"/>
                    <a:pt x="205" y="206"/>
                    <a:pt x="202" y="203"/>
                  </a:cubicBezTo>
                  <a:cubicBezTo>
                    <a:pt x="200" y="202"/>
                    <a:pt x="199" y="202"/>
                    <a:pt x="198" y="201"/>
                  </a:cubicBezTo>
                  <a:cubicBezTo>
                    <a:pt x="197" y="204"/>
                    <a:pt x="195" y="207"/>
                    <a:pt x="193" y="209"/>
                  </a:cubicBezTo>
                  <a:cubicBezTo>
                    <a:pt x="193" y="209"/>
                    <a:pt x="193" y="209"/>
                    <a:pt x="194" y="209"/>
                  </a:cubicBezTo>
                  <a:cubicBezTo>
                    <a:pt x="214" y="223"/>
                    <a:pt x="235" y="236"/>
                    <a:pt x="256" y="250"/>
                  </a:cubicBezTo>
                  <a:cubicBezTo>
                    <a:pt x="265" y="256"/>
                    <a:pt x="273" y="262"/>
                    <a:pt x="282" y="267"/>
                  </a:cubicBezTo>
                  <a:cubicBezTo>
                    <a:pt x="282" y="268"/>
                    <a:pt x="282" y="268"/>
                    <a:pt x="282" y="269"/>
                  </a:cubicBezTo>
                  <a:cubicBezTo>
                    <a:pt x="249" y="275"/>
                    <a:pt x="215" y="282"/>
                    <a:pt x="181" y="289"/>
                  </a:cubicBezTo>
                  <a:cubicBezTo>
                    <a:pt x="179" y="266"/>
                    <a:pt x="176" y="244"/>
                    <a:pt x="174" y="222"/>
                  </a:cubicBezTo>
                  <a:cubicBezTo>
                    <a:pt x="171" y="222"/>
                    <a:pt x="168" y="223"/>
                    <a:pt x="165" y="223"/>
                  </a:cubicBezTo>
                  <a:cubicBezTo>
                    <a:pt x="165" y="223"/>
                    <a:pt x="165" y="223"/>
                    <a:pt x="165" y="223"/>
                  </a:cubicBezTo>
                  <a:cubicBezTo>
                    <a:pt x="165" y="223"/>
                    <a:pt x="165" y="224"/>
                    <a:pt x="165" y="224"/>
                  </a:cubicBezTo>
                  <a:cubicBezTo>
                    <a:pt x="166" y="233"/>
                    <a:pt x="167" y="242"/>
                    <a:pt x="168" y="250"/>
                  </a:cubicBezTo>
                  <a:cubicBezTo>
                    <a:pt x="169" y="263"/>
                    <a:pt x="170" y="275"/>
                    <a:pt x="171" y="287"/>
                  </a:cubicBezTo>
                  <a:cubicBezTo>
                    <a:pt x="172" y="291"/>
                    <a:pt x="170" y="292"/>
                    <a:pt x="167" y="292"/>
                  </a:cubicBezTo>
                  <a:cubicBezTo>
                    <a:pt x="154" y="295"/>
                    <a:pt x="47" y="317"/>
                    <a:pt x="30" y="320"/>
                  </a:cubicBezTo>
                  <a:cubicBezTo>
                    <a:pt x="20" y="323"/>
                    <a:pt x="10" y="325"/>
                    <a:pt x="0" y="326"/>
                  </a:cubicBezTo>
                  <a:cubicBezTo>
                    <a:pt x="0" y="327"/>
                    <a:pt x="0" y="326"/>
                    <a:pt x="0" y="326"/>
                  </a:cubicBezTo>
                  <a:cubicBezTo>
                    <a:pt x="1" y="329"/>
                    <a:pt x="1" y="333"/>
                    <a:pt x="1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24" y="331"/>
                    <a:pt x="46" y="326"/>
                    <a:pt x="69" y="322"/>
                  </a:cubicBezTo>
                  <a:cubicBezTo>
                    <a:pt x="86" y="318"/>
                    <a:pt x="104" y="315"/>
                    <a:pt x="121" y="311"/>
                  </a:cubicBezTo>
                  <a:cubicBezTo>
                    <a:pt x="137" y="308"/>
                    <a:pt x="153" y="305"/>
                    <a:pt x="169" y="301"/>
                  </a:cubicBezTo>
                  <a:cubicBezTo>
                    <a:pt x="170" y="301"/>
                    <a:pt x="171" y="301"/>
                    <a:pt x="173" y="301"/>
                  </a:cubicBezTo>
                  <a:cubicBezTo>
                    <a:pt x="173" y="308"/>
                    <a:pt x="174" y="315"/>
                    <a:pt x="175" y="321"/>
                  </a:cubicBezTo>
                  <a:cubicBezTo>
                    <a:pt x="177" y="341"/>
                    <a:pt x="179" y="361"/>
                    <a:pt x="181" y="380"/>
                  </a:cubicBezTo>
                  <a:cubicBezTo>
                    <a:pt x="181" y="381"/>
                    <a:pt x="181" y="381"/>
                    <a:pt x="181" y="381"/>
                  </a:cubicBezTo>
                  <a:cubicBezTo>
                    <a:pt x="183" y="380"/>
                    <a:pt x="186" y="380"/>
                    <a:pt x="189" y="380"/>
                  </a:cubicBezTo>
                  <a:cubicBezTo>
                    <a:pt x="190" y="380"/>
                    <a:pt x="190" y="380"/>
                    <a:pt x="191" y="380"/>
                  </a:cubicBezTo>
                  <a:cubicBezTo>
                    <a:pt x="191" y="380"/>
                    <a:pt x="190" y="380"/>
                    <a:pt x="190" y="379"/>
                  </a:cubicBezTo>
                  <a:cubicBezTo>
                    <a:pt x="189" y="365"/>
                    <a:pt x="187" y="350"/>
                    <a:pt x="186" y="336"/>
                  </a:cubicBezTo>
                  <a:cubicBezTo>
                    <a:pt x="185" y="325"/>
                    <a:pt x="184" y="313"/>
                    <a:pt x="182" y="302"/>
                  </a:cubicBezTo>
                  <a:cubicBezTo>
                    <a:pt x="182" y="301"/>
                    <a:pt x="183" y="300"/>
                    <a:pt x="183" y="299"/>
                  </a:cubicBezTo>
                  <a:cubicBezTo>
                    <a:pt x="201" y="295"/>
                    <a:pt x="220" y="291"/>
                    <a:pt x="238" y="287"/>
                  </a:cubicBezTo>
                  <a:cubicBezTo>
                    <a:pt x="256" y="283"/>
                    <a:pt x="274" y="280"/>
                    <a:pt x="293" y="276"/>
                  </a:cubicBezTo>
                  <a:cubicBezTo>
                    <a:pt x="294" y="276"/>
                    <a:pt x="295" y="276"/>
                    <a:pt x="296" y="277"/>
                  </a:cubicBezTo>
                  <a:cubicBezTo>
                    <a:pt x="302" y="280"/>
                    <a:pt x="307" y="284"/>
                    <a:pt x="313" y="288"/>
                  </a:cubicBezTo>
                  <a:cubicBezTo>
                    <a:pt x="307" y="294"/>
                    <a:pt x="301" y="300"/>
                    <a:pt x="294" y="306"/>
                  </a:cubicBezTo>
                  <a:cubicBezTo>
                    <a:pt x="267" y="333"/>
                    <a:pt x="240" y="359"/>
                    <a:pt x="213" y="386"/>
                  </a:cubicBezTo>
                  <a:cubicBezTo>
                    <a:pt x="212" y="387"/>
                    <a:pt x="211" y="387"/>
                    <a:pt x="211" y="388"/>
                  </a:cubicBezTo>
                  <a:cubicBezTo>
                    <a:pt x="213" y="390"/>
                    <a:pt x="216" y="392"/>
                    <a:pt x="218" y="395"/>
                  </a:cubicBezTo>
                  <a:cubicBezTo>
                    <a:pt x="218" y="394"/>
                    <a:pt x="218" y="394"/>
                    <a:pt x="219" y="393"/>
                  </a:cubicBezTo>
                  <a:cubicBezTo>
                    <a:pt x="252" y="361"/>
                    <a:pt x="285" y="328"/>
                    <a:pt x="318" y="296"/>
                  </a:cubicBezTo>
                  <a:cubicBezTo>
                    <a:pt x="319" y="295"/>
                    <a:pt x="320" y="294"/>
                    <a:pt x="322" y="293"/>
                  </a:cubicBezTo>
                  <a:cubicBezTo>
                    <a:pt x="337" y="303"/>
                    <a:pt x="353" y="313"/>
                    <a:pt x="368" y="323"/>
                  </a:cubicBezTo>
                  <a:cubicBezTo>
                    <a:pt x="370" y="320"/>
                    <a:pt x="371" y="318"/>
                    <a:pt x="374" y="315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58" y="305"/>
                    <a:pt x="344" y="296"/>
                    <a:pt x="328" y="286"/>
                  </a:cubicBezTo>
                  <a:cubicBezTo>
                    <a:pt x="334" y="280"/>
                    <a:pt x="340" y="275"/>
                    <a:pt x="345" y="269"/>
                  </a:cubicBezTo>
                  <a:cubicBezTo>
                    <a:pt x="351" y="262"/>
                    <a:pt x="359" y="263"/>
                    <a:pt x="366" y="261"/>
                  </a:cubicBezTo>
                  <a:cubicBezTo>
                    <a:pt x="384" y="257"/>
                    <a:pt x="402" y="254"/>
                    <a:pt x="420" y="250"/>
                  </a:cubicBezTo>
                  <a:cubicBezTo>
                    <a:pt x="438" y="246"/>
                    <a:pt x="455" y="243"/>
                    <a:pt x="473" y="239"/>
                  </a:cubicBezTo>
                  <a:cubicBezTo>
                    <a:pt x="488" y="236"/>
                    <a:pt x="503" y="233"/>
                    <a:pt x="517" y="230"/>
                  </a:cubicBezTo>
                  <a:cubicBezTo>
                    <a:pt x="516" y="227"/>
                    <a:pt x="516" y="224"/>
                    <a:pt x="515" y="221"/>
                  </a:cubicBezTo>
                  <a:cubicBezTo>
                    <a:pt x="466" y="231"/>
                    <a:pt x="415" y="241"/>
                    <a:pt x="363" y="252"/>
                  </a:cubicBezTo>
                  <a:cubicBezTo>
                    <a:pt x="401" y="215"/>
                    <a:pt x="437" y="179"/>
                    <a:pt x="474" y="143"/>
                  </a:cubicBezTo>
                  <a:cubicBezTo>
                    <a:pt x="491" y="161"/>
                    <a:pt x="507" y="179"/>
                    <a:pt x="523" y="196"/>
                  </a:cubicBezTo>
                  <a:cubicBezTo>
                    <a:pt x="525" y="193"/>
                    <a:pt x="527" y="191"/>
                    <a:pt x="529" y="189"/>
                  </a:cubicBezTo>
                  <a:cubicBezTo>
                    <a:pt x="514" y="172"/>
                    <a:pt x="498" y="156"/>
                    <a:pt x="483" y="139"/>
                  </a:cubicBezTo>
                  <a:cubicBezTo>
                    <a:pt x="482" y="138"/>
                    <a:pt x="482" y="135"/>
                    <a:pt x="483" y="134"/>
                  </a:cubicBezTo>
                  <a:cubicBezTo>
                    <a:pt x="493" y="124"/>
                    <a:pt x="503" y="115"/>
                    <a:pt x="513" y="105"/>
                  </a:cubicBezTo>
                  <a:cubicBezTo>
                    <a:pt x="515" y="104"/>
                    <a:pt x="516" y="103"/>
                    <a:pt x="518" y="103"/>
                  </a:cubicBezTo>
                  <a:cubicBezTo>
                    <a:pt x="537" y="104"/>
                    <a:pt x="557" y="105"/>
                    <a:pt x="577" y="106"/>
                  </a:cubicBezTo>
                  <a:cubicBezTo>
                    <a:pt x="576" y="110"/>
                    <a:pt x="575" y="114"/>
                    <a:pt x="574" y="118"/>
                  </a:cubicBezTo>
                  <a:cubicBezTo>
                    <a:pt x="568" y="139"/>
                    <a:pt x="562" y="161"/>
                    <a:pt x="556" y="182"/>
                  </a:cubicBezTo>
                  <a:cubicBezTo>
                    <a:pt x="559" y="182"/>
                    <a:pt x="562" y="183"/>
                    <a:pt x="565" y="184"/>
                  </a:cubicBezTo>
                  <a:cubicBezTo>
                    <a:pt x="567" y="179"/>
                    <a:pt x="569" y="173"/>
                    <a:pt x="570" y="168"/>
                  </a:cubicBezTo>
                  <a:cubicBezTo>
                    <a:pt x="574" y="156"/>
                    <a:pt x="577" y="144"/>
                    <a:pt x="580" y="132"/>
                  </a:cubicBezTo>
                  <a:cubicBezTo>
                    <a:pt x="582" y="124"/>
                    <a:pt x="584" y="117"/>
                    <a:pt x="586" y="109"/>
                  </a:cubicBezTo>
                  <a:cubicBezTo>
                    <a:pt x="587" y="106"/>
                    <a:pt x="589" y="106"/>
                    <a:pt x="591" y="106"/>
                  </a:cubicBezTo>
                  <a:cubicBezTo>
                    <a:pt x="619" y="108"/>
                    <a:pt x="646" y="109"/>
                    <a:pt x="673" y="110"/>
                  </a:cubicBezTo>
                  <a:cubicBezTo>
                    <a:pt x="698" y="111"/>
                    <a:pt x="724" y="112"/>
                    <a:pt x="750" y="114"/>
                  </a:cubicBezTo>
                  <a:cubicBezTo>
                    <a:pt x="750" y="114"/>
                    <a:pt x="750" y="114"/>
                    <a:pt x="751" y="114"/>
                  </a:cubicBezTo>
                  <a:cubicBezTo>
                    <a:pt x="750" y="113"/>
                    <a:pt x="750" y="112"/>
                    <a:pt x="750" y="111"/>
                  </a:cubicBezTo>
                  <a:cubicBezTo>
                    <a:pt x="750" y="108"/>
                    <a:pt x="751" y="106"/>
                    <a:pt x="751" y="104"/>
                  </a:cubicBezTo>
                  <a:cubicBezTo>
                    <a:pt x="751" y="104"/>
                    <a:pt x="751" y="104"/>
                    <a:pt x="751" y="104"/>
                  </a:cubicBezTo>
                  <a:cubicBezTo>
                    <a:pt x="722" y="103"/>
                    <a:pt x="694" y="101"/>
                    <a:pt x="666" y="100"/>
                  </a:cubicBezTo>
                  <a:cubicBezTo>
                    <a:pt x="642" y="99"/>
                    <a:pt x="618" y="98"/>
                    <a:pt x="594" y="97"/>
                  </a:cubicBezTo>
                  <a:cubicBezTo>
                    <a:pt x="593" y="97"/>
                    <a:pt x="592" y="97"/>
                    <a:pt x="590" y="96"/>
                  </a:cubicBezTo>
                  <a:cubicBezTo>
                    <a:pt x="593" y="87"/>
                    <a:pt x="596" y="77"/>
                    <a:pt x="598" y="68"/>
                  </a:cubicBezTo>
                  <a:cubicBezTo>
                    <a:pt x="601" y="58"/>
                    <a:pt x="604" y="49"/>
                    <a:pt x="606" y="40"/>
                  </a:cubicBezTo>
                  <a:cubicBezTo>
                    <a:pt x="606" y="38"/>
                    <a:pt x="607" y="37"/>
                    <a:pt x="607" y="36"/>
                  </a:cubicBezTo>
                  <a:cubicBezTo>
                    <a:pt x="604" y="36"/>
                    <a:pt x="601" y="35"/>
                    <a:pt x="598" y="34"/>
                  </a:cubicBezTo>
                  <a:cubicBezTo>
                    <a:pt x="598" y="35"/>
                    <a:pt x="598" y="36"/>
                    <a:pt x="597" y="37"/>
                  </a:cubicBezTo>
                  <a:cubicBezTo>
                    <a:pt x="594" y="48"/>
                    <a:pt x="591" y="59"/>
                    <a:pt x="588" y="71"/>
                  </a:cubicBezTo>
                  <a:cubicBezTo>
                    <a:pt x="585" y="79"/>
                    <a:pt x="583" y="88"/>
                    <a:pt x="580" y="96"/>
                  </a:cubicBezTo>
                  <a:cubicBezTo>
                    <a:pt x="562" y="95"/>
                    <a:pt x="544" y="95"/>
                    <a:pt x="525" y="93"/>
                  </a:cubicBezTo>
                  <a:cubicBezTo>
                    <a:pt x="547" y="72"/>
                    <a:pt x="569" y="50"/>
                    <a:pt x="591" y="29"/>
                  </a:cubicBezTo>
                  <a:cubicBezTo>
                    <a:pt x="588" y="27"/>
                    <a:pt x="586" y="24"/>
                    <a:pt x="584" y="22"/>
                  </a:cubicBezTo>
                  <a:cubicBezTo>
                    <a:pt x="584" y="22"/>
                    <a:pt x="584" y="22"/>
                    <a:pt x="584" y="22"/>
                  </a:cubicBezTo>
                  <a:cubicBezTo>
                    <a:pt x="562" y="44"/>
                    <a:pt x="540" y="65"/>
                    <a:pt x="519" y="87"/>
                  </a:cubicBezTo>
                  <a:cubicBezTo>
                    <a:pt x="514" y="92"/>
                    <a:pt x="509" y="93"/>
                    <a:pt x="502" y="93"/>
                  </a:cubicBezTo>
                  <a:cubicBezTo>
                    <a:pt x="483" y="91"/>
                    <a:pt x="464" y="91"/>
                    <a:pt x="446" y="90"/>
                  </a:cubicBezTo>
                  <a:cubicBezTo>
                    <a:pt x="440" y="90"/>
                    <a:pt x="436" y="88"/>
                    <a:pt x="432" y="84"/>
                  </a:cubicBezTo>
                  <a:cubicBezTo>
                    <a:pt x="406" y="56"/>
                    <a:pt x="380" y="28"/>
                    <a:pt x="354" y="0"/>
                  </a:cubicBezTo>
                  <a:cubicBezTo>
                    <a:pt x="352" y="3"/>
                    <a:pt x="350" y="5"/>
                    <a:pt x="348" y="7"/>
                  </a:cubicBezTo>
                  <a:cubicBezTo>
                    <a:pt x="373" y="34"/>
                    <a:pt x="398" y="61"/>
                    <a:pt x="424" y="89"/>
                  </a:cubicBezTo>
                  <a:cubicBezTo>
                    <a:pt x="366" y="86"/>
                    <a:pt x="310" y="84"/>
                    <a:pt x="252" y="81"/>
                  </a:cubicBezTo>
                  <a:cubicBezTo>
                    <a:pt x="258" y="74"/>
                    <a:pt x="262" y="68"/>
                    <a:pt x="267" y="62"/>
                  </a:cubicBezTo>
                  <a:cubicBezTo>
                    <a:pt x="280" y="45"/>
                    <a:pt x="293" y="28"/>
                    <a:pt x="306" y="11"/>
                  </a:cubicBezTo>
                  <a:cubicBezTo>
                    <a:pt x="307" y="10"/>
                    <a:pt x="308" y="10"/>
                    <a:pt x="308" y="9"/>
                  </a:cubicBezTo>
                  <a:cubicBezTo>
                    <a:pt x="305" y="7"/>
                    <a:pt x="303" y="5"/>
                    <a:pt x="301" y="3"/>
                  </a:cubicBezTo>
                  <a:cubicBezTo>
                    <a:pt x="300" y="4"/>
                    <a:pt x="300" y="5"/>
                    <a:pt x="299" y="6"/>
                  </a:cubicBezTo>
                  <a:cubicBezTo>
                    <a:pt x="280" y="30"/>
                    <a:pt x="262" y="54"/>
                    <a:pt x="243" y="78"/>
                  </a:cubicBezTo>
                  <a:cubicBezTo>
                    <a:pt x="242" y="79"/>
                    <a:pt x="239" y="80"/>
                    <a:pt x="237" y="80"/>
                  </a:cubicBezTo>
                  <a:cubicBezTo>
                    <a:pt x="213" y="79"/>
                    <a:pt x="188" y="78"/>
                    <a:pt x="163" y="77"/>
                  </a:cubicBezTo>
                  <a:cubicBezTo>
                    <a:pt x="136" y="76"/>
                    <a:pt x="109" y="75"/>
                    <a:pt x="82" y="73"/>
                  </a:cubicBezTo>
                  <a:cubicBezTo>
                    <a:pt x="67" y="73"/>
                    <a:pt x="52" y="72"/>
                    <a:pt x="37" y="71"/>
                  </a:cubicBezTo>
                  <a:cubicBezTo>
                    <a:pt x="35" y="71"/>
                    <a:pt x="33" y="71"/>
                    <a:pt x="32" y="71"/>
                  </a:cubicBezTo>
                  <a:cubicBezTo>
                    <a:pt x="29" y="71"/>
                    <a:pt x="27" y="71"/>
                    <a:pt x="25" y="70"/>
                  </a:cubicBezTo>
                  <a:cubicBezTo>
                    <a:pt x="25" y="72"/>
                    <a:pt x="25" y="73"/>
                    <a:pt x="25" y="75"/>
                  </a:cubicBezTo>
                  <a:cubicBezTo>
                    <a:pt x="25" y="77"/>
                    <a:pt x="25" y="79"/>
                    <a:pt x="25" y="80"/>
                  </a:cubicBezTo>
                  <a:cubicBezTo>
                    <a:pt x="94" y="83"/>
                    <a:pt x="163" y="87"/>
                    <a:pt x="234" y="90"/>
                  </a:cubicBezTo>
                  <a:cubicBezTo>
                    <a:pt x="216" y="112"/>
                    <a:pt x="200" y="134"/>
                    <a:pt x="183" y="156"/>
                  </a:cubicBezTo>
                  <a:close/>
                  <a:moveTo>
                    <a:pt x="320" y="280"/>
                  </a:moveTo>
                  <a:cubicBezTo>
                    <a:pt x="316" y="278"/>
                    <a:pt x="313" y="276"/>
                    <a:pt x="308" y="273"/>
                  </a:cubicBezTo>
                  <a:cubicBezTo>
                    <a:pt x="317" y="271"/>
                    <a:pt x="324" y="270"/>
                    <a:pt x="332" y="268"/>
                  </a:cubicBezTo>
                  <a:cubicBezTo>
                    <a:pt x="328" y="272"/>
                    <a:pt x="324" y="276"/>
                    <a:pt x="320" y="280"/>
                  </a:cubicBezTo>
                  <a:close/>
                  <a:moveTo>
                    <a:pt x="448" y="100"/>
                  </a:moveTo>
                  <a:cubicBezTo>
                    <a:pt x="466" y="100"/>
                    <a:pt x="483" y="101"/>
                    <a:pt x="500" y="102"/>
                  </a:cubicBezTo>
                  <a:cubicBezTo>
                    <a:pt x="492" y="111"/>
                    <a:pt x="483" y="120"/>
                    <a:pt x="474" y="130"/>
                  </a:cubicBezTo>
                  <a:cubicBezTo>
                    <a:pt x="465" y="120"/>
                    <a:pt x="456" y="110"/>
                    <a:pt x="447" y="100"/>
                  </a:cubicBezTo>
                  <a:cubicBezTo>
                    <a:pt x="448" y="100"/>
                    <a:pt x="448" y="100"/>
                    <a:pt x="448" y="1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6914823" y="3347348"/>
              <a:ext cx="1021759" cy="765820"/>
            </a:xfrm>
            <a:custGeom>
              <a:avLst/>
              <a:gdLst/>
              <a:ahLst/>
              <a:cxnLst/>
              <a:rect l="l" t="t" r="r" b="b"/>
              <a:pathLst>
                <a:path w="255" h="191" extrusionOk="0">
                  <a:moveTo>
                    <a:pt x="112" y="132"/>
                  </a:moveTo>
                  <a:cubicBezTo>
                    <a:pt x="111" y="130"/>
                    <a:pt x="112" y="128"/>
                    <a:pt x="114" y="127"/>
                  </a:cubicBezTo>
                  <a:cubicBezTo>
                    <a:pt x="146" y="113"/>
                    <a:pt x="178" y="98"/>
                    <a:pt x="210" y="84"/>
                  </a:cubicBezTo>
                  <a:cubicBezTo>
                    <a:pt x="225" y="78"/>
                    <a:pt x="240" y="71"/>
                    <a:pt x="255" y="65"/>
                  </a:cubicBezTo>
                  <a:cubicBezTo>
                    <a:pt x="253" y="62"/>
                    <a:pt x="251" y="59"/>
                    <a:pt x="251" y="56"/>
                  </a:cubicBezTo>
                  <a:cubicBezTo>
                    <a:pt x="204" y="77"/>
                    <a:pt x="156" y="98"/>
                    <a:pt x="109" y="119"/>
                  </a:cubicBezTo>
                  <a:cubicBezTo>
                    <a:pt x="107" y="113"/>
                    <a:pt x="105" y="107"/>
                    <a:pt x="103" y="100"/>
                  </a:cubicBezTo>
                  <a:cubicBezTo>
                    <a:pt x="98" y="84"/>
                    <a:pt x="94" y="67"/>
                    <a:pt x="89" y="50"/>
                  </a:cubicBezTo>
                  <a:cubicBezTo>
                    <a:pt x="85" y="34"/>
                    <a:pt x="80" y="18"/>
                    <a:pt x="76" y="1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3" y="2"/>
                    <a:pt x="69" y="3"/>
                    <a:pt x="65" y="3"/>
                  </a:cubicBezTo>
                  <a:cubicBezTo>
                    <a:pt x="67" y="5"/>
                    <a:pt x="67" y="7"/>
                    <a:pt x="69" y="12"/>
                  </a:cubicBezTo>
                  <a:cubicBezTo>
                    <a:pt x="74" y="31"/>
                    <a:pt x="80" y="50"/>
                    <a:pt x="85" y="70"/>
                  </a:cubicBezTo>
                  <a:cubicBezTo>
                    <a:pt x="90" y="87"/>
                    <a:pt x="95" y="105"/>
                    <a:pt x="100" y="123"/>
                  </a:cubicBezTo>
                  <a:cubicBezTo>
                    <a:pt x="66" y="138"/>
                    <a:pt x="33" y="153"/>
                    <a:pt x="0" y="168"/>
                  </a:cubicBezTo>
                  <a:cubicBezTo>
                    <a:pt x="2" y="170"/>
                    <a:pt x="4" y="173"/>
                    <a:pt x="4" y="177"/>
                  </a:cubicBezTo>
                  <a:cubicBezTo>
                    <a:pt x="6" y="176"/>
                    <a:pt x="7" y="175"/>
                    <a:pt x="10" y="174"/>
                  </a:cubicBezTo>
                  <a:cubicBezTo>
                    <a:pt x="32" y="164"/>
                    <a:pt x="55" y="154"/>
                    <a:pt x="77" y="144"/>
                  </a:cubicBezTo>
                  <a:cubicBezTo>
                    <a:pt x="85" y="140"/>
                    <a:pt x="94" y="136"/>
                    <a:pt x="102" y="132"/>
                  </a:cubicBezTo>
                  <a:cubicBezTo>
                    <a:pt x="108" y="152"/>
                    <a:pt x="113" y="171"/>
                    <a:pt x="118" y="190"/>
                  </a:cubicBezTo>
                  <a:cubicBezTo>
                    <a:pt x="118" y="190"/>
                    <a:pt x="118" y="191"/>
                    <a:pt x="118" y="191"/>
                  </a:cubicBezTo>
                  <a:cubicBezTo>
                    <a:pt x="121" y="190"/>
                    <a:pt x="125" y="189"/>
                    <a:pt x="128" y="189"/>
                  </a:cubicBezTo>
                  <a:cubicBezTo>
                    <a:pt x="128" y="188"/>
                    <a:pt x="127" y="188"/>
                    <a:pt x="127" y="187"/>
                  </a:cubicBezTo>
                  <a:cubicBezTo>
                    <a:pt x="122" y="169"/>
                    <a:pt x="117" y="150"/>
                    <a:pt x="112" y="1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6548909" y="3093408"/>
              <a:ext cx="473889" cy="119972"/>
            </a:xfrm>
            <a:custGeom>
              <a:avLst/>
              <a:gdLst/>
              <a:ahLst/>
              <a:cxnLst/>
              <a:rect l="l" t="t" r="r" b="b"/>
              <a:pathLst>
                <a:path w="118" h="30" extrusionOk="0">
                  <a:moveTo>
                    <a:pt x="55" y="19"/>
                  </a:moveTo>
                  <a:cubicBezTo>
                    <a:pt x="73" y="22"/>
                    <a:pt x="92" y="26"/>
                    <a:pt x="111" y="29"/>
                  </a:cubicBezTo>
                  <a:cubicBezTo>
                    <a:pt x="113" y="29"/>
                    <a:pt x="115" y="29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27"/>
                    <a:pt x="117" y="24"/>
                    <a:pt x="118" y="21"/>
                  </a:cubicBezTo>
                  <a:cubicBezTo>
                    <a:pt x="81" y="14"/>
                    <a:pt x="41" y="7"/>
                    <a:pt x="2" y="0"/>
                  </a:cubicBezTo>
                  <a:cubicBezTo>
                    <a:pt x="2" y="4"/>
                    <a:pt x="1" y="7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9" y="13"/>
                    <a:pt x="37" y="16"/>
                    <a:pt x="55" y="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7684640" y="3651277"/>
              <a:ext cx="327922" cy="861797"/>
            </a:xfrm>
            <a:custGeom>
              <a:avLst/>
              <a:gdLst/>
              <a:ahLst/>
              <a:cxnLst/>
              <a:rect l="l" t="t" r="r" b="b"/>
              <a:pathLst>
                <a:path w="82" h="215" extrusionOk="0">
                  <a:moveTo>
                    <a:pt x="41" y="122"/>
                  </a:moveTo>
                  <a:cubicBezTo>
                    <a:pt x="46" y="108"/>
                    <a:pt x="51" y="93"/>
                    <a:pt x="56" y="78"/>
                  </a:cubicBezTo>
                  <a:cubicBezTo>
                    <a:pt x="64" y="57"/>
                    <a:pt x="71" y="36"/>
                    <a:pt x="78" y="15"/>
                  </a:cubicBezTo>
                  <a:cubicBezTo>
                    <a:pt x="79" y="12"/>
                    <a:pt x="80" y="10"/>
                    <a:pt x="81" y="7"/>
                  </a:cubicBezTo>
                  <a:cubicBezTo>
                    <a:pt x="81" y="6"/>
                    <a:pt x="82" y="5"/>
                    <a:pt x="82" y="4"/>
                  </a:cubicBezTo>
                  <a:cubicBezTo>
                    <a:pt x="79" y="3"/>
                    <a:pt x="76" y="2"/>
                    <a:pt x="74" y="0"/>
                  </a:cubicBezTo>
                  <a:cubicBezTo>
                    <a:pt x="67" y="19"/>
                    <a:pt x="60" y="38"/>
                    <a:pt x="54" y="57"/>
                  </a:cubicBezTo>
                  <a:cubicBezTo>
                    <a:pt x="48" y="72"/>
                    <a:pt x="10" y="181"/>
                    <a:pt x="3" y="202"/>
                  </a:cubicBezTo>
                  <a:cubicBezTo>
                    <a:pt x="2" y="205"/>
                    <a:pt x="1" y="208"/>
                    <a:pt x="0" y="211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3" y="212"/>
                    <a:pt x="6" y="213"/>
                    <a:pt x="9" y="215"/>
                  </a:cubicBezTo>
                  <a:cubicBezTo>
                    <a:pt x="12" y="205"/>
                    <a:pt x="15" y="196"/>
                    <a:pt x="18" y="186"/>
                  </a:cubicBezTo>
                  <a:cubicBezTo>
                    <a:pt x="26" y="165"/>
                    <a:pt x="33" y="143"/>
                    <a:pt x="41" y="1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7"/>
            <p:cNvSpPr/>
            <p:nvPr/>
          </p:nvSpPr>
          <p:spPr>
            <a:xfrm>
              <a:off x="10517971" y="2411570"/>
              <a:ext cx="347918" cy="477888"/>
            </a:xfrm>
            <a:custGeom>
              <a:avLst/>
              <a:gdLst/>
              <a:ahLst/>
              <a:cxnLst/>
              <a:rect l="l" t="t" r="r" b="b"/>
              <a:pathLst>
                <a:path w="87" h="119" extrusionOk="0">
                  <a:moveTo>
                    <a:pt x="80" y="119"/>
                  </a:moveTo>
                  <a:cubicBezTo>
                    <a:pt x="82" y="117"/>
                    <a:pt x="84" y="115"/>
                    <a:pt x="87" y="113"/>
                  </a:cubicBezTo>
                  <a:cubicBezTo>
                    <a:pt x="87" y="113"/>
                    <a:pt x="86" y="112"/>
                    <a:pt x="86" y="112"/>
                  </a:cubicBezTo>
                  <a:cubicBezTo>
                    <a:pt x="60" y="75"/>
                    <a:pt x="34" y="38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3" y="4"/>
                    <a:pt x="0" y="5"/>
                  </a:cubicBezTo>
                  <a:cubicBezTo>
                    <a:pt x="26" y="43"/>
                    <a:pt x="53" y="81"/>
                    <a:pt x="80" y="1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7"/>
            <p:cNvSpPr/>
            <p:nvPr/>
          </p:nvSpPr>
          <p:spPr>
            <a:xfrm>
              <a:off x="6930819" y="4109168"/>
              <a:ext cx="379910" cy="123971"/>
            </a:xfrm>
            <a:custGeom>
              <a:avLst/>
              <a:gdLst/>
              <a:ahLst/>
              <a:cxnLst/>
              <a:rect l="l" t="t" r="r" b="b"/>
              <a:pathLst>
                <a:path w="95" h="31" extrusionOk="0">
                  <a:moveTo>
                    <a:pt x="95" y="21"/>
                  </a:moveTo>
                  <a:cubicBezTo>
                    <a:pt x="82" y="18"/>
                    <a:pt x="69" y="15"/>
                    <a:pt x="56" y="12"/>
                  </a:cubicBezTo>
                  <a:cubicBezTo>
                    <a:pt x="38" y="8"/>
                    <a:pt x="20" y="4"/>
                    <a:pt x="2" y="0"/>
                  </a:cubicBezTo>
                  <a:cubicBezTo>
                    <a:pt x="2" y="4"/>
                    <a:pt x="1" y="7"/>
                    <a:pt x="0" y="9"/>
                  </a:cubicBezTo>
                  <a:cubicBezTo>
                    <a:pt x="31" y="17"/>
                    <a:pt x="62" y="24"/>
                    <a:pt x="93" y="31"/>
                  </a:cubicBezTo>
                  <a:cubicBezTo>
                    <a:pt x="93" y="28"/>
                    <a:pt x="94" y="24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>
              <a:off x="8706399" y="4763014"/>
              <a:ext cx="1001764" cy="849800"/>
            </a:xfrm>
            <a:custGeom>
              <a:avLst/>
              <a:gdLst/>
              <a:ahLst/>
              <a:cxnLst/>
              <a:rect l="l" t="t" r="r" b="b"/>
              <a:pathLst>
                <a:path w="250" h="212" extrusionOk="0">
                  <a:moveTo>
                    <a:pt x="250" y="205"/>
                  </a:moveTo>
                  <a:cubicBezTo>
                    <a:pt x="232" y="189"/>
                    <a:pt x="213" y="174"/>
                    <a:pt x="195" y="158"/>
                  </a:cubicBezTo>
                  <a:cubicBezTo>
                    <a:pt x="159" y="128"/>
                    <a:pt x="122" y="98"/>
                    <a:pt x="86" y="67"/>
                  </a:cubicBezTo>
                  <a:cubicBezTo>
                    <a:pt x="60" y="45"/>
                    <a:pt x="34" y="23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2"/>
                    <a:pt x="2" y="5"/>
                    <a:pt x="0" y="7"/>
                  </a:cubicBezTo>
                  <a:cubicBezTo>
                    <a:pt x="81" y="75"/>
                    <a:pt x="163" y="144"/>
                    <a:pt x="244" y="212"/>
                  </a:cubicBezTo>
                  <a:cubicBezTo>
                    <a:pt x="246" y="209"/>
                    <a:pt x="248" y="207"/>
                    <a:pt x="250" y="205"/>
                  </a:cubicBezTo>
                  <a:cubicBezTo>
                    <a:pt x="250" y="205"/>
                    <a:pt x="250" y="205"/>
                    <a:pt x="250" y="20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>
              <a:off x="9840131" y="5098934"/>
              <a:ext cx="577864" cy="219948"/>
            </a:xfrm>
            <a:custGeom>
              <a:avLst/>
              <a:gdLst/>
              <a:ahLst/>
              <a:cxnLst/>
              <a:rect l="l" t="t" r="r" b="b"/>
              <a:pathLst>
                <a:path w="144" h="55" extrusionOk="0">
                  <a:moveTo>
                    <a:pt x="140" y="0"/>
                  </a:moveTo>
                  <a:cubicBezTo>
                    <a:pt x="122" y="6"/>
                    <a:pt x="104" y="12"/>
                    <a:pt x="86" y="18"/>
                  </a:cubicBezTo>
                  <a:cubicBezTo>
                    <a:pt x="70" y="23"/>
                    <a:pt x="53" y="29"/>
                    <a:pt x="37" y="34"/>
                  </a:cubicBezTo>
                  <a:cubicBezTo>
                    <a:pt x="24" y="38"/>
                    <a:pt x="12" y="43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9"/>
                    <a:pt x="2" y="52"/>
                    <a:pt x="3" y="55"/>
                  </a:cubicBezTo>
                  <a:cubicBezTo>
                    <a:pt x="36" y="45"/>
                    <a:pt x="124" y="15"/>
                    <a:pt x="144" y="11"/>
                  </a:cubicBezTo>
                  <a:cubicBezTo>
                    <a:pt x="143" y="7"/>
                    <a:pt x="141" y="4"/>
                    <a:pt x="141" y="0"/>
                  </a:cubicBezTo>
                  <a:cubicBezTo>
                    <a:pt x="141" y="0"/>
                    <a:pt x="141" y="0"/>
                    <a:pt x="1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>
              <a:off x="10569959" y="4321118"/>
              <a:ext cx="239943" cy="629852"/>
            </a:xfrm>
            <a:custGeom>
              <a:avLst/>
              <a:gdLst/>
              <a:ahLst/>
              <a:cxnLst/>
              <a:rect l="l" t="t" r="r" b="b"/>
              <a:pathLst>
                <a:path w="60" h="157" extrusionOk="0">
                  <a:moveTo>
                    <a:pt x="37" y="45"/>
                  </a:moveTo>
                  <a:cubicBezTo>
                    <a:pt x="30" y="64"/>
                    <a:pt x="24" y="84"/>
                    <a:pt x="17" y="103"/>
                  </a:cubicBezTo>
                  <a:cubicBezTo>
                    <a:pt x="12" y="120"/>
                    <a:pt x="6" y="137"/>
                    <a:pt x="0" y="154"/>
                  </a:cubicBezTo>
                  <a:cubicBezTo>
                    <a:pt x="3" y="154"/>
                    <a:pt x="7" y="155"/>
                    <a:pt x="9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26" y="106"/>
                    <a:pt x="43" y="54"/>
                    <a:pt x="60" y="3"/>
                  </a:cubicBezTo>
                  <a:cubicBezTo>
                    <a:pt x="57" y="2"/>
                    <a:pt x="54" y="1"/>
                    <a:pt x="52" y="0"/>
                  </a:cubicBezTo>
                  <a:cubicBezTo>
                    <a:pt x="47" y="15"/>
                    <a:pt x="42" y="30"/>
                    <a:pt x="37" y="4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7"/>
            <p:cNvSpPr/>
            <p:nvPr/>
          </p:nvSpPr>
          <p:spPr>
            <a:xfrm>
              <a:off x="6492922" y="2251608"/>
              <a:ext cx="681839" cy="745824"/>
            </a:xfrm>
            <a:custGeom>
              <a:avLst/>
              <a:gdLst/>
              <a:ahLst/>
              <a:cxnLst/>
              <a:rect l="l" t="t" r="r" b="b"/>
              <a:pathLst>
                <a:path w="170" h="186" extrusionOk="0">
                  <a:moveTo>
                    <a:pt x="7" y="186"/>
                  </a:moveTo>
                  <a:cubicBezTo>
                    <a:pt x="8" y="185"/>
                    <a:pt x="9" y="184"/>
                    <a:pt x="11" y="182"/>
                  </a:cubicBezTo>
                  <a:cubicBezTo>
                    <a:pt x="51" y="137"/>
                    <a:pt x="92" y="92"/>
                    <a:pt x="133" y="46"/>
                  </a:cubicBezTo>
                  <a:cubicBezTo>
                    <a:pt x="145" y="34"/>
                    <a:pt x="157" y="21"/>
                    <a:pt x="169" y="8"/>
                  </a:cubicBezTo>
                  <a:cubicBezTo>
                    <a:pt x="169" y="7"/>
                    <a:pt x="169" y="7"/>
                    <a:pt x="170" y="7"/>
                  </a:cubicBezTo>
                  <a:cubicBezTo>
                    <a:pt x="167" y="5"/>
                    <a:pt x="165" y="3"/>
                    <a:pt x="163" y="0"/>
                  </a:cubicBezTo>
                  <a:cubicBezTo>
                    <a:pt x="145" y="20"/>
                    <a:pt x="127" y="40"/>
                    <a:pt x="109" y="60"/>
                  </a:cubicBezTo>
                  <a:cubicBezTo>
                    <a:pt x="74" y="99"/>
                    <a:pt x="39" y="137"/>
                    <a:pt x="3" y="176"/>
                  </a:cubicBezTo>
                  <a:cubicBezTo>
                    <a:pt x="2" y="178"/>
                    <a:pt x="1" y="179"/>
                    <a:pt x="0" y="180"/>
                  </a:cubicBezTo>
                  <a:cubicBezTo>
                    <a:pt x="3" y="181"/>
                    <a:pt x="5" y="183"/>
                    <a:pt x="7" y="18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7"/>
            <p:cNvSpPr/>
            <p:nvPr/>
          </p:nvSpPr>
          <p:spPr>
            <a:xfrm>
              <a:off x="6444933" y="3217379"/>
              <a:ext cx="313926" cy="753822"/>
            </a:xfrm>
            <a:custGeom>
              <a:avLst/>
              <a:gdLst/>
              <a:ahLst/>
              <a:cxnLst/>
              <a:rect l="l" t="t" r="r" b="b"/>
              <a:pathLst>
                <a:path w="78" h="188" extrusionOk="0">
                  <a:moveTo>
                    <a:pt x="59" y="133"/>
                  </a:moveTo>
                  <a:cubicBezTo>
                    <a:pt x="52" y="116"/>
                    <a:pt x="46" y="99"/>
                    <a:pt x="40" y="82"/>
                  </a:cubicBezTo>
                  <a:cubicBezTo>
                    <a:pt x="32" y="60"/>
                    <a:pt x="23" y="38"/>
                    <a:pt x="15" y="16"/>
                  </a:cubicBezTo>
                  <a:cubicBezTo>
                    <a:pt x="13" y="11"/>
                    <a:pt x="11" y="5"/>
                    <a:pt x="9" y="0"/>
                  </a:cubicBezTo>
                  <a:cubicBezTo>
                    <a:pt x="6" y="1"/>
                    <a:pt x="3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2" y="34"/>
                    <a:pt x="23" y="63"/>
                    <a:pt x="34" y="92"/>
                  </a:cubicBezTo>
                  <a:cubicBezTo>
                    <a:pt x="43" y="117"/>
                    <a:pt x="52" y="141"/>
                    <a:pt x="61" y="165"/>
                  </a:cubicBezTo>
                  <a:cubicBezTo>
                    <a:pt x="63" y="169"/>
                    <a:pt x="68" y="184"/>
                    <a:pt x="70" y="188"/>
                  </a:cubicBezTo>
                  <a:cubicBezTo>
                    <a:pt x="72" y="186"/>
                    <a:pt x="75" y="185"/>
                    <a:pt x="78" y="184"/>
                  </a:cubicBezTo>
                  <a:cubicBezTo>
                    <a:pt x="72" y="167"/>
                    <a:pt x="65" y="150"/>
                    <a:pt x="59" y="1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7"/>
            <p:cNvSpPr/>
            <p:nvPr/>
          </p:nvSpPr>
          <p:spPr>
            <a:xfrm>
              <a:off x="8356481" y="4697029"/>
              <a:ext cx="121972" cy="65985"/>
            </a:xfrm>
            <a:custGeom>
              <a:avLst/>
              <a:gdLst/>
              <a:ahLst/>
              <a:cxnLst/>
              <a:rect l="l" t="t" r="r" b="b"/>
              <a:pathLst>
                <a:path w="30" h="16" extrusionOk="0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2" y="13"/>
                    <a:pt x="2" y="16"/>
                  </a:cubicBezTo>
                  <a:cubicBezTo>
                    <a:pt x="12" y="14"/>
                    <a:pt x="21" y="12"/>
                    <a:pt x="30" y="9"/>
                  </a:cubicBezTo>
                  <a:cubicBezTo>
                    <a:pt x="29" y="6"/>
                    <a:pt x="28" y="3"/>
                    <a:pt x="28" y="0"/>
                  </a:cubicBezTo>
                  <a:cubicBezTo>
                    <a:pt x="19" y="2"/>
                    <a:pt x="10" y="4"/>
                    <a:pt x="0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7"/>
            <p:cNvSpPr/>
            <p:nvPr/>
          </p:nvSpPr>
          <p:spPr>
            <a:xfrm>
              <a:off x="9728157" y="5476844"/>
              <a:ext cx="55987" cy="79981"/>
            </a:xfrm>
            <a:custGeom>
              <a:avLst/>
              <a:gdLst/>
              <a:ahLst/>
              <a:cxnLst/>
              <a:rect l="l" t="t" r="r" b="b"/>
              <a:pathLst>
                <a:path w="14" h="20" extrusionOk="0">
                  <a:moveTo>
                    <a:pt x="5" y="20"/>
                  </a:moveTo>
                  <a:cubicBezTo>
                    <a:pt x="8" y="19"/>
                    <a:pt x="11" y="18"/>
                    <a:pt x="14" y="17"/>
                  </a:cubicBezTo>
                  <a:cubicBezTo>
                    <a:pt x="13" y="12"/>
                    <a:pt x="11" y="6"/>
                    <a:pt x="10" y="0"/>
                  </a:cubicBezTo>
                  <a:cubicBezTo>
                    <a:pt x="7" y="2"/>
                    <a:pt x="4" y="3"/>
                    <a:pt x="0" y="3"/>
                  </a:cubicBezTo>
                  <a:cubicBezTo>
                    <a:pt x="2" y="9"/>
                    <a:pt x="4" y="14"/>
                    <a:pt x="5" y="2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7"/>
            <p:cNvSpPr/>
            <p:nvPr/>
          </p:nvSpPr>
          <p:spPr>
            <a:xfrm>
              <a:off x="7784617" y="4653039"/>
              <a:ext cx="303928" cy="113974"/>
            </a:xfrm>
            <a:custGeom>
              <a:avLst/>
              <a:gdLst/>
              <a:ahLst/>
              <a:cxnLst/>
              <a:rect l="l" t="t" r="r" b="b"/>
              <a:pathLst>
                <a:path w="76" h="28" extrusionOk="0">
                  <a:moveTo>
                    <a:pt x="52" y="12"/>
                  </a:moveTo>
                  <a:cubicBezTo>
                    <a:pt x="36" y="8"/>
                    <a:pt x="20" y="5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4"/>
                    <a:pt x="1" y="7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4" y="10"/>
                    <a:pt x="7" y="11"/>
                    <a:pt x="10" y="12"/>
                  </a:cubicBezTo>
                  <a:cubicBezTo>
                    <a:pt x="25" y="16"/>
                    <a:pt x="40" y="19"/>
                    <a:pt x="55" y="23"/>
                  </a:cubicBezTo>
                  <a:cubicBezTo>
                    <a:pt x="61" y="24"/>
                    <a:pt x="67" y="26"/>
                    <a:pt x="74" y="28"/>
                  </a:cubicBezTo>
                  <a:cubicBezTo>
                    <a:pt x="74" y="24"/>
                    <a:pt x="75" y="21"/>
                    <a:pt x="76" y="18"/>
                  </a:cubicBezTo>
                  <a:cubicBezTo>
                    <a:pt x="68" y="16"/>
                    <a:pt x="60" y="14"/>
                    <a:pt x="52" y="1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7"/>
            <p:cNvSpPr/>
            <p:nvPr/>
          </p:nvSpPr>
          <p:spPr>
            <a:xfrm>
              <a:off x="10925875" y="3855228"/>
              <a:ext cx="249942" cy="249942"/>
            </a:xfrm>
            <a:custGeom>
              <a:avLst/>
              <a:gdLst/>
              <a:ahLst/>
              <a:cxnLst/>
              <a:rect l="l" t="t" r="r" b="b"/>
              <a:pathLst>
                <a:path w="62" h="62" extrusionOk="0">
                  <a:moveTo>
                    <a:pt x="56" y="0"/>
                  </a:moveTo>
                  <a:cubicBezTo>
                    <a:pt x="46" y="9"/>
                    <a:pt x="36" y="19"/>
                    <a:pt x="26" y="29"/>
                  </a:cubicBezTo>
                  <a:cubicBezTo>
                    <a:pt x="18" y="37"/>
                    <a:pt x="9" y="45"/>
                    <a:pt x="1" y="54"/>
                  </a:cubicBezTo>
                  <a:cubicBezTo>
                    <a:pt x="1" y="54"/>
                    <a:pt x="0" y="55"/>
                    <a:pt x="0" y="55"/>
                  </a:cubicBezTo>
                  <a:cubicBezTo>
                    <a:pt x="2" y="57"/>
                    <a:pt x="4" y="59"/>
                    <a:pt x="6" y="62"/>
                  </a:cubicBezTo>
                  <a:cubicBezTo>
                    <a:pt x="7" y="61"/>
                    <a:pt x="7" y="61"/>
                    <a:pt x="8" y="61"/>
                  </a:cubicBezTo>
                  <a:cubicBezTo>
                    <a:pt x="20" y="48"/>
                    <a:pt x="32" y="36"/>
                    <a:pt x="44" y="24"/>
                  </a:cubicBezTo>
                  <a:cubicBezTo>
                    <a:pt x="50" y="18"/>
                    <a:pt x="56" y="12"/>
                    <a:pt x="62" y="6"/>
                  </a:cubicBezTo>
                  <a:cubicBezTo>
                    <a:pt x="60" y="4"/>
                    <a:pt x="58" y="2"/>
                    <a:pt x="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7490687" y="4361108"/>
              <a:ext cx="113974" cy="159962"/>
            </a:xfrm>
            <a:custGeom>
              <a:avLst/>
              <a:gdLst/>
              <a:ahLst/>
              <a:cxnLst/>
              <a:rect l="l" t="t" r="r" b="b"/>
              <a:pathLst>
                <a:path w="28" h="40" extrusionOk="0">
                  <a:moveTo>
                    <a:pt x="28" y="35"/>
                  </a:moveTo>
                  <a:cubicBezTo>
                    <a:pt x="22" y="24"/>
                    <a:pt x="15" y="12"/>
                    <a:pt x="9" y="0"/>
                  </a:cubicBezTo>
                  <a:cubicBezTo>
                    <a:pt x="7" y="2"/>
                    <a:pt x="4" y="4"/>
                    <a:pt x="0" y="5"/>
                  </a:cubicBezTo>
                  <a:cubicBezTo>
                    <a:pt x="2" y="6"/>
                    <a:pt x="3" y="8"/>
                    <a:pt x="4" y="10"/>
                  </a:cubicBezTo>
                  <a:cubicBezTo>
                    <a:pt x="9" y="20"/>
                    <a:pt x="14" y="30"/>
                    <a:pt x="19" y="40"/>
                  </a:cubicBezTo>
                  <a:cubicBezTo>
                    <a:pt x="22" y="38"/>
                    <a:pt x="25" y="37"/>
                    <a:pt x="28" y="36"/>
                  </a:cubicBezTo>
                  <a:cubicBezTo>
                    <a:pt x="28" y="35"/>
                    <a:pt x="28" y="35"/>
                    <a:pt x="28" y="3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7"/>
            <p:cNvSpPr/>
            <p:nvPr/>
          </p:nvSpPr>
          <p:spPr>
            <a:xfrm>
              <a:off x="7820608" y="2467557"/>
              <a:ext cx="283933" cy="289932"/>
            </a:xfrm>
            <a:custGeom>
              <a:avLst/>
              <a:gdLst/>
              <a:ahLst/>
              <a:cxnLst/>
              <a:rect l="l" t="t" r="r" b="b"/>
              <a:pathLst>
                <a:path w="71" h="72" extrusionOk="0">
                  <a:moveTo>
                    <a:pt x="10" y="61"/>
                  </a:moveTo>
                  <a:cubicBezTo>
                    <a:pt x="16" y="67"/>
                    <a:pt x="25" y="71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72"/>
                    <a:pt x="41" y="71"/>
                    <a:pt x="44" y="71"/>
                  </a:cubicBezTo>
                  <a:cubicBezTo>
                    <a:pt x="52" y="69"/>
                    <a:pt x="58" y="64"/>
                    <a:pt x="63" y="58"/>
                  </a:cubicBezTo>
                  <a:cubicBezTo>
                    <a:pt x="65" y="56"/>
                    <a:pt x="67" y="53"/>
                    <a:pt x="68" y="50"/>
                  </a:cubicBezTo>
                  <a:cubicBezTo>
                    <a:pt x="70" y="46"/>
                    <a:pt x="71" y="41"/>
                    <a:pt x="71" y="36"/>
                  </a:cubicBezTo>
                  <a:cubicBezTo>
                    <a:pt x="71" y="26"/>
                    <a:pt x="67" y="17"/>
                    <a:pt x="61" y="10"/>
                  </a:cubicBezTo>
                  <a:cubicBezTo>
                    <a:pt x="58" y="8"/>
                    <a:pt x="56" y="6"/>
                    <a:pt x="53" y="5"/>
                  </a:cubicBezTo>
                  <a:cubicBezTo>
                    <a:pt x="48" y="2"/>
                    <a:pt x="42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0" y="44"/>
                    <a:pt x="1" y="47"/>
                    <a:pt x="3" y="50"/>
                  </a:cubicBezTo>
                  <a:cubicBezTo>
                    <a:pt x="3" y="51"/>
                    <a:pt x="3" y="52"/>
                    <a:pt x="4" y="53"/>
                  </a:cubicBezTo>
                  <a:cubicBezTo>
                    <a:pt x="5" y="56"/>
                    <a:pt x="7" y="58"/>
                    <a:pt x="10" y="6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7018798" y="3073413"/>
              <a:ext cx="283933" cy="285933"/>
            </a:xfrm>
            <a:custGeom>
              <a:avLst/>
              <a:gdLst/>
              <a:ahLst/>
              <a:cxnLst/>
              <a:rect l="l" t="t" r="r" b="b"/>
              <a:pathLst>
                <a:path w="71" h="71" extrusionOk="0">
                  <a:moveTo>
                    <a:pt x="71" y="36"/>
                  </a:moveTo>
                  <a:cubicBezTo>
                    <a:pt x="71" y="35"/>
                    <a:pt x="71" y="35"/>
                    <a:pt x="71" y="34"/>
                  </a:cubicBezTo>
                  <a:cubicBezTo>
                    <a:pt x="71" y="31"/>
                    <a:pt x="71" y="27"/>
                    <a:pt x="70" y="24"/>
                  </a:cubicBezTo>
                  <a:cubicBezTo>
                    <a:pt x="69" y="22"/>
                    <a:pt x="68" y="20"/>
                    <a:pt x="67" y="19"/>
                  </a:cubicBezTo>
                  <a:cubicBezTo>
                    <a:pt x="66" y="16"/>
                    <a:pt x="64" y="13"/>
                    <a:pt x="61" y="11"/>
                  </a:cubicBezTo>
                  <a:cubicBezTo>
                    <a:pt x="57" y="6"/>
                    <a:pt x="51" y="2"/>
                    <a:pt x="44" y="1"/>
                  </a:cubicBezTo>
                  <a:cubicBezTo>
                    <a:pt x="41" y="0"/>
                    <a:pt x="39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19" y="1"/>
                    <a:pt x="6" y="11"/>
                    <a:pt x="1" y="26"/>
                  </a:cubicBezTo>
                  <a:cubicBezTo>
                    <a:pt x="0" y="29"/>
                    <a:pt x="0" y="32"/>
                    <a:pt x="0" y="35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49"/>
                    <a:pt x="7" y="60"/>
                    <a:pt x="17" y="66"/>
                  </a:cubicBezTo>
                  <a:cubicBezTo>
                    <a:pt x="20" y="68"/>
                    <a:pt x="23" y="69"/>
                    <a:pt x="27" y="70"/>
                  </a:cubicBezTo>
                  <a:cubicBezTo>
                    <a:pt x="29" y="71"/>
                    <a:pt x="33" y="71"/>
                    <a:pt x="36" y="71"/>
                  </a:cubicBezTo>
                  <a:cubicBezTo>
                    <a:pt x="37" y="71"/>
                    <a:pt x="38" y="71"/>
                    <a:pt x="39" y="71"/>
                  </a:cubicBezTo>
                  <a:cubicBezTo>
                    <a:pt x="43" y="71"/>
                    <a:pt x="47" y="70"/>
                    <a:pt x="50" y="68"/>
                  </a:cubicBezTo>
                  <a:cubicBezTo>
                    <a:pt x="63" y="63"/>
                    <a:pt x="71" y="50"/>
                    <a:pt x="71" y="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7"/>
            <p:cNvSpPr/>
            <p:nvPr/>
          </p:nvSpPr>
          <p:spPr>
            <a:xfrm>
              <a:off x="6268975" y="2949442"/>
              <a:ext cx="287932" cy="283933"/>
            </a:xfrm>
            <a:custGeom>
              <a:avLst/>
              <a:gdLst/>
              <a:ahLst/>
              <a:cxnLst/>
              <a:rect l="l" t="t" r="r" b="b"/>
              <a:pathLst>
                <a:path w="72" h="71" extrusionOk="0">
                  <a:moveTo>
                    <a:pt x="70" y="46"/>
                  </a:moveTo>
                  <a:cubicBezTo>
                    <a:pt x="71" y="43"/>
                    <a:pt x="72" y="40"/>
                    <a:pt x="72" y="36"/>
                  </a:cubicBezTo>
                  <a:cubicBezTo>
                    <a:pt x="72" y="36"/>
                    <a:pt x="72" y="3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71" y="26"/>
                    <a:pt x="70" y="23"/>
                    <a:pt x="68" y="20"/>
                  </a:cubicBezTo>
                  <a:cubicBezTo>
                    <a:pt x="67" y="17"/>
                    <a:pt x="65" y="14"/>
                    <a:pt x="63" y="12"/>
                  </a:cubicBezTo>
                  <a:cubicBezTo>
                    <a:pt x="61" y="9"/>
                    <a:pt x="59" y="7"/>
                    <a:pt x="56" y="6"/>
                  </a:cubicBezTo>
                  <a:cubicBezTo>
                    <a:pt x="50" y="2"/>
                    <a:pt x="43" y="0"/>
                    <a:pt x="36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6" y="71"/>
                  </a:cubicBezTo>
                  <a:cubicBezTo>
                    <a:pt x="39" y="71"/>
                    <a:pt x="42" y="71"/>
                    <a:pt x="44" y="70"/>
                  </a:cubicBezTo>
                  <a:cubicBezTo>
                    <a:pt x="47" y="70"/>
                    <a:pt x="50" y="68"/>
                    <a:pt x="53" y="67"/>
                  </a:cubicBezTo>
                  <a:cubicBezTo>
                    <a:pt x="61" y="63"/>
                    <a:pt x="68" y="55"/>
                    <a:pt x="70" y="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7"/>
            <p:cNvSpPr/>
            <p:nvPr/>
          </p:nvSpPr>
          <p:spPr>
            <a:xfrm>
              <a:off x="6648885" y="3951206"/>
              <a:ext cx="289932" cy="289932"/>
            </a:xfrm>
            <a:custGeom>
              <a:avLst/>
              <a:gdLst/>
              <a:ahLst/>
              <a:cxnLst/>
              <a:rect l="l" t="t" r="r" b="b"/>
              <a:pathLst>
                <a:path w="72" h="72" extrusionOk="0">
                  <a:moveTo>
                    <a:pt x="72" y="36"/>
                  </a:moveTo>
                  <a:cubicBezTo>
                    <a:pt x="72" y="32"/>
                    <a:pt x="71" y="29"/>
                    <a:pt x="70" y="26"/>
                  </a:cubicBezTo>
                  <a:cubicBezTo>
                    <a:pt x="70" y="22"/>
                    <a:pt x="68" y="19"/>
                    <a:pt x="66" y="17"/>
                  </a:cubicBezTo>
                  <a:cubicBezTo>
                    <a:pt x="63" y="12"/>
                    <a:pt x="59" y="8"/>
                    <a:pt x="54" y="5"/>
                  </a:cubicBezTo>
                  <a:cubicBezTo>
                    <a:pt x="51" y="3"/>
                    <a:pt x="48" y="2"/>
                    <a:pt x="45" y="1"/>
                  </a:cubicBezTo>
                  <a:cubicBezTo>
                    <a:pt x="42" y="1"/>
                    <a:pt x="39" y="0"/>
                    <a:pt x="36" y="0"/>
                  </a:cubicBezTo>
                  <a:cubicBezTo>
                    <a:pt x="33" y="0"/>
                    <a:pt x="30" y="1"/>
                    <a:pt x="27" y="1"/>
                  </a:cubicBezTo>
                  <a:cubicBezTo>
                    <a:pt x="24" y="2"/>
                    <a:pt x="21" y="3"/>
                    <a:pt x="19" y="5"/>
                  </a:cubicBezTo>
                  <a:cubicBezTo>
                    <a:pt x="8" y="11"/>
                    <a:pt x="0" y="23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2" y="72"/>
                    <a:pt x="65" y="62"/>
                    <a:pt x="70" y="48"/>
                  </a:cubicBezTo>
                  <a:cubicBezTo>
                    <a:pt x="71" y="46"/>
                    <a:pt x="72" y="43"/>
                    <a:pt x="72" y="39"/>
                  </a:cubicBezTo>
                  <a:cubicBezTo>
                    <a:pt x="72" y="38"/>
                    <a:pt x="72" y="37"/>
                    <a:pt x="72" y="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7"/>
            <p:cNvSpPr/>
            <p:nvPr/>
          </p:nvSpPr>
          <p:spPr>
            <a:xfrm>
              <a:off x="7298732" y="4105169"/>
              <a:ext cx="287932" cy="283933"/>
            </a:xfrm>
            <a:custGeom>
              <a:avLst/>
              <a:gdLst/>
              <a:ahLst/>
              <a:cxnLst/>
              <a:rect l="l" t="t" r="r" b="b"/>
              <a:pathLst>
                <a:path w="72" h="71" extrusionOk="0">
                  <a:moveTo>
                    <a:pt x="72" y="35"/>
                  </a:moveTo>
                  <a:cubicBezTo>
                    <a:pt x="72" y="16"/>
                    <a:pt x="5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29" y="0"/>
                    <a:pt x="25" y="1"/>
                    <a:pt x="22" y="2"/>
                  </a:cubicBezTo>
                  <a:cubicBezTo>
                    <a:pt x="13" y="6"/>
                    <a:pt x="6" y="13"/>
                    <a:pt x="3" y="22"/>
                  </a:cubicBezTo>
                  <a:cubicBezTo>
                    <a:pt x="2" y="25"/>
                    <a:pt x="1" y="29"/>
                    <a:pt x="1" y="32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55"/>
                    <a:pt x="16" y="71"/>
                    <a:pt x="36" y="71"/>
                  </a:cubicBezTo>
                  <a:cubicBezTo>
                    <a:pt x="40" y="71"/>
                    <a:pt x="45" y="70"/>
                    <a:pt x="48" y="69"/>
                  </a:cubicBezTo>
                  <a:cubicBezTo>
                    <a:pt x="52" y="68"/>
                    <a:pt x="55" y="66"/>
                    <a:pt x="57" y="64"/>
                  </a:cubicBezTo>
                  <a:cubicBezTo>
                    <a:pt x="66" y="58"/>
                    <a:pt x="72" y="47"/>
                    <a:pt x="72" y="3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7506683" y="4493077"/>
              <a:ext cx="289932" cy="289932"/>
            </a:xfrm>
            <a:custGeom>
              <a:avLst/>
              <a:gdLst/>
              <a:ahLst/>
              <a:cxnLst/>
              <a:rect l="l" t="t" r="r" b="b"/>
              <a:pathLst>
                <a:path w="72" h="72" extrusionOk="0">
                  <a:moveTo>
                    <a:pt x="72" y="36"/>
                  </a:moveTo>
                  <a:cubicBezTo>
                    <a:pt x="72" y="32"/>
                    <a:pt x="71" y="28"/>
                    <a:pt x="70" y="24"/>
                  </a:cubicBezTo>
                  <a:cubicBezTo>
                    <a:pt x="68" y="21"/>
                    <a:pt x="67" y="18"/>
                    <a:pt x="65" y="15"/>
                  </a:cubicBezTo>
                  <a:cubicBezTo>
                    <a:pt x="62" y="11"/>
                    <a:pt x="58" y="7"/>
                    <a:pt x="53" y="5"/>
                  </a:cubicBezTo>
                  <a:cubicBezTo>
                    <a:pt x="50" y="3"/>
                    <a:pt x="47" y="2"/>
                    <a:pt x="44" y="1"/>
                  </a:cubicBezTo>
                  <a:cubicBezTo>
                    <a:pt x="41" y="1"/>
                    <a:pt x="39" y="0"/>
                    <a:pt x="36" y="0"/>
                  </a:cubicBezTo>
                  <a:cubicBezTo>
                    <a:pt x="32" y="0"/>
                    <a:pt x="28" y="1"/>
                    <a:pt x="24" y="3"/>
                  </a:cubicBezTo>
                  <a:cubicBezTo>
                    <a:pt x="21" y="4"/>
                    <a:pt x="18" y="5"/>
                    <a:pt x="15" y="7"/>
                  </a:cubicBezTo>
                  <a:cubicBezTo>
                    <a:pt x="6" y="13"/>
                    <a:pt x="0" y="24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1" y="72"/>
                    <a:pt x="64" y="63"/>
                    <a:pt x="69" y="50"/>
                  </a:cubicBezTo>
                  <a:cubicBezTo>
                    <a:pt x="70" y="47"/>
                    <a:pt x="71" y="44"/>
                    <a:pt x="71" y="40"/>
                  </a:cubicBezTo>
                  <a:cubicBezTo>
                    <a:pt x="72" y="39"/>
                    <a:pt x="72" y="38"/>
                    <a:pt x="72" y="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7"/>
            <p:cNvSpPr/>
            <p:nvPr/>
          </p:nvSpPr>
          <p:spPr>
            <a:xfrm>
              <a:off x="8080547" y="4633044"/>
              <a:ext cx="283933" cy="289932"/>
            </a:xfrm>
            <a:custGeom>
              <a:avLst/>
              <a:gdLst/>
              <a:ahLst/>
              <a:cxnLst/>
              <a:rect l="l" t="t" r="r" b="b"/>
              <a:pathLst>
                <a:path w="71" h="72" extrusionOk="0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2" y="0"/>
                    <a:pt x="29" y="1"/>
                    <a:pt x="26" y="2"/>
                  </a:cubicBezTo>
                  <a:cubicBezTo>
                    <a:pt x="15" y="5"/>
                    <a:pt x="6" y="13"/>
                    <a:pt x="2" y="23"/>
                  </a:cubicBezTo>
                  <a:cubicBezTo>
                    <a:pt x="1" y="26"/>
                    <a:pt x="0" y="29"/>
                    <a:pt x="0" y="33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56"/>
                    <a:pt x="16" y="72"/>
                    <a:pt x="35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35"/>
                    <a:pt x="71" y="34"/>
                    <a:pt x="71" y="32"/>
                  </a:cubicBezTo>
                  <a:cubicBezTo>
                    <a:pt x="71" y="29"/>
                    <a:pt x="70" y="26"/>
                    <a:pt x="69" y="23"/>
                  </a:cubicBezTo>
                  <a:cubicBezTo>
                    <a:pt x="64" y="10"/>
                    <a:pt x="51" y="0"/>
                    <a:pt x="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7"/>
            <p:cNvSpPr/>
            <p:nvPr/>
          </p:nvSpPr>
          <p:spPr>
            <a:xfrm>
              <a:off x="7912586" y="3387339"/>
              <a:ext cx="287932" cy="287932"/>
            </a:xfrm>
            <a:custGeom>
              <a:avLst/>
              <a:gdLst/>
              <a:ahLst/>
              <a:cxnLst/>
              <a:rect l="l" t="t" r="r" b="b"/>
              <a:pathLst>
                <a:path w="72" h="72" extrusionOk="0">
                  <a:moveTo>
                    <a:pt x="68" y="51"/>
                  </a:moveTo>
                  <a:cubicBezTo>
                    <a:pt x="70" y="48"/>
                    <a:pt x="71" y="45"/>
                    <a:pt x="71" y="42"/>
                  </a:cubicBezTo>
                  <a:cubicBezTo>
                    <a:pt x="72" y="40"/>
                    <a:pt x="72" y="38"/>
                    <a:pt x="72" y="36"/>
                  </a:cubicBezTo>
                  <a:cubicBezTo>
                    <a:pt x="72" y="28"/>
                    <a:pt x="69" y="20"/>
                    <a:pt x="65" y="15"/>
                  </a:cubicBezTo>
                  <a:cubicBezTo>
                    <a:pt x="63" y="12"/>
                    <a:pt x="60" y="10"/>
                    <a:pt x="58" y="8"/>
                  </a:cubicBezTo>
                  <a:cubicBezTo>
                    <a:pt x="52" y="3"/>
                    <a:pt x="45" y="1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0" y="0"/>
                    <a:pt x="28" y="1"/>
                  </a:cubicBezTo>
                  <a:cubicBezTo>
                    <a:pt x="12" y="5"/>
                    <a:pt x="0" y="19"/>
                    <a:pt x="0" y="36"/>
                  </a:cubicBezTo>
                  <a:cubicBezTo>
                    <a:pt x="0" y="39"/>
                    <a:pt x="1" y="43"/>
                    <a:pt x="2" y="46"/>
                  </a:cubicBezTo>
                  <a:cubicBezTo>
                    <a:pt x="2" y="49"/>
                    <a:pt x="4" y="52"/>
                    <a:pt x="6" y="55"/>
                  </a:cubicBezTo>
                  <a:cubicBezTo>
                    <a:pt x="8" y="59"/>
                    <a:pt x="12" y="63"/>
                    <a:pt x="17" y="66"/>
                  </a:cubicBezTo>
                  <a:cubicBezTo>
                    <a:pt x="19" y="68"/>
                    <a:pt x="22" y="69"/>
                    <a:pt x="25" y="70"/>
                  </a:cubicBezTo>
                  <a:cubicBezTo>
                    <a:pt x="29" y="71"/>
                    <a:pt x="32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9" y="72"/>
                    <a:pt x="43" y="71"/>
                    <a:pt x="46" y="70"/>
                  </a:cubicBezTo>
                  <a:cubicBezTo>
                    <a:pt x="56" y="67"/>
                    <a:pt x="64" y="60"/>
                    <a:pt x="68" y="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7"/>
            <p:cNvSpPr/>
            <p:nvPr/>
          </p:nvSpPr>
          <p:spPr>
            <a:xfrm>
              <a:off x="8754388" y="3594307"/>
              <a:ext cx="635850" cy="521841"/>
            </a:xfrm>
            <a:custGeom>
              <a:avLst/>
              <a:gdLst/>
              <a:ahLst/>
              <a:cxnLst/>
              <a:rect l="l" t="t" r="r" b="b"/>
              <a:pathLst>
                <a:path w="71" h="71" extrusionOk="0">
                  <a:moveTo>
                    <a:pt x="31" y="0"/>
                  </a:moveTo>
                  <a:cubicBezTo>
                    <a:pt x="28" y="1"/>
                    <a:pt x="24" y="1"/>
                    <a:pt x="21" y="3"/>
                  </a:cubicBezTo>
                  <a:cubicBezTo>
                    <a:pt x="14" y="6"/>
                    <a:pt x="7" y="12"/>
                    <a:pt x="3" y="20"/>
                  </a:cubicBezTo>
                  <a:cubicBezTo>
                    <a:pt x="2" y="23"/>
                    <a:pt x="1" y="26"/>
                    <a:pt x="0" y="29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0" y="40"/>
                    <a:pt x="1" y="44"/>
                    <a:pt x="2" y="48"/>
                  </a:cubicBezTo>
                  <a:cubicBezTo>
                    <a:pt x="3" y="51"/>
                    <a:pt x="5" y="54"/>
                    <a:pt x="7" y="57"/>
                  </a:cubicBezTo>
                  <a:cubicBezTo>
                    <a:pt x="9" y="60"/>
                    <a:pt x="11" y="62"/>
                    <a:pt x="14" y="64"/>
                  </a:cubicBezTo>
                  <a:cubicBezTo>
                    <a:pt x="16" y="66"/>
                    <a:pt x="19" y="68"/>
                    <a:pt x="22" y="69"/>
                  </a:cubicBezTo>
                  <a:cubicBezTo>
                    <a:pt x="26" y="71"/>
                    <a:pt x="31" y="71"/>
                    <a:pt x="35" y="71"/>
                  </a:cubicBezTo>
                  <a:cubicBezTo>
                    <a:pt x="49" y="71"/>
                    <a:pt x="62" y="63"/>
                    <a:pt x="67" y="52"/>
                  </a:cubicBezTo>
                  <a:cubicBezTo>
                    <a:pt x="69" y="49"/>
                    <a:pt x="70" y="46"/>
                    <a:pt x="71" y="42"/>
                  </a:cubicBezTo>
                  <a:cubicBezTo>
                    <a:pt x="71" y="40"/>
                    <a:pt x="71" y="38"/>
                    <a:pt x="71" y="36"/>
                  </a:cubicBezTo>
                  <a:cubicBezTo>
                    <a:pt x="71" y="35"/>
                    <a:pt x="71" y="34"/>
                    <a:pt x="71" y="33"/>
                  </a:cubicBezTo>
                  <a:cubicBezTo>
                    <a:pt x="71" y="29"/>
                    <a:pt x="70" y="26"/>
                    <a:pt x="69" y="23"/>
                  </a:cubicBezTo>
                  <a:cubicBezTo>
                    <a:pt x="67" y="19"/>
                    <a:pt x="65" y="16"/>
                    <a:pt x="63" y="13"/>
                  </a:cubicBezTo>
                  <a:cubicBezTo>
                    <a:pt x="61" y="10"/>
                    <a:pt x="58" y="8"/>
                    <a:pt x="55" y="6"/>
                  </a:cubicBezTo>
                  <a:cubicBezTo>
                    <a:pt x="49" y="2"/>
                    <a:pt x="43" y="0"/>
                    <a:pt x="35" y="0"/>
                  </a:cubicBezTo>
                  <a:cubicBezTo>
                    <a:pt x="34" y="0"/>
                    <a:pt x="32" y="0"/>
                    <a:pt x="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7"/>
            <p:cNvSpPr/>
            <p:nvPr/>
          </p:nvSpPr>
          <p:spPr>
            <a:xfrm>
              <a:off x="8470455" y="4537066"/>
              <a:ext cx="283933" cy="289932"/>
            </a:xfrm>
            <a:custGeom>
              <a:avLst/>
              <a:gdLst/>
              <a:ahLst/>
              <a:cxnLst/>
              <a:rect l="l" t="t" r="r" b="b"/>
              <a:pathLst>
                <a:path w="71" h="72" extrusionOk="0">
                  <a:moveTo>
                    <a:pt x="65" y="56"/>
                  </a:moveTo>
                  <a:cubicBezTo>
                    <a:pt x="66" y="55"/>
                    <a:pt x="67" y="54"/>
                    <a:pt x="67" y="53"/>
                  </a:cubicBezTo>
                  <a:cubicBezTo>
                    <a:pt x="69" y="50"/>
                    <a:pt x="70" y="47"/>
                    <a:pt x="70" y="43"/>
                  </a:cubicBezTo>
                  <a:cubicBezTo>
                    <a:pt x="71" y="41"/>
                    <a:pt x="71" y="39"/>
                    <a:pt x="71" y="37"/>
                  </a:cubicBezTo>
                  <a:cubicBezTo>
                    <a:pt x="71" y="37"/>
                    <a:pt x="71" y="36"/>
                    <a:pt x="71" y="36"/>
                  </a:cubicBezTo>
                  <a:cubicBezTo>
                    <a:pt x="71" y="33"/>
                    <a:pt x="71" y="30"/>
                    <a:pt x="70" y="27"/>
                  </a:cubicBezTo>
                  <a:cubicBezTo>
                    <a:pt x="68" y="19"/>
                    <a:pt x="64" y="12"/>
                    <a:pt x="57" y="8"/>
                  </a:cubicBezTo>
                  <a:cubicBezTo>
                    <a:pt x="55" y="6"/>
                    <a:pt x="52" y="4"/>
                    <a:pt x="49" y="3"/>
                  </a:cubicBezTo>
                  <a:cubicBezTo>
                    <a:pt x="45" y="1"/>
                    <a:pt x="40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7"/>
                    <a:pt x="0" y="39"/>
                    <a:pt x="0" y="40"/>
                  </a:cubicBezTo>
                  <a:cubicBezTo>
                    <a:pt x="0" y="43"/>
                    <a:pt x="1" y="46"/>
                    <a:pt x="2" y="49"/>
                  </a:cubicBezTo>
                  <a:cubicBezTo>
                    <a:pt x="8" y="62"/>
                    <a:pt x="20" y="72"/>
                    <a:pt x="35" y="72"/>
                  </a:cubicBezTo>
                  <a:cubicBezTo>
                    <a:pt x="44" y="72"/>
                    <a:pt x="53" y="68"/>
                    <a:pt x="59" y="63"/>
                  </a:cubicBezTo>
                  <a:cubicBezTo>
                    <a:pt x="61" y="61"/>
                    <a:pt x="63" y="58"/>
                    <a:pt x="65" y="5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7"/>
            <p:cNvSpPr/>
            <p:nvPr/>
          </p:nvSpPr>
          <p:spPr>
            <a:xfrm>
              <a:off x="8762386" y="3077412"/>
              <a:ext cx="283933" cy="285933"/>
            </a:xfrm>
            <a:custGeom>
              <a:avLst/>
              <a:gdLst/>
              <a:ahLst/>
              <a:cxnLst/>
              <a:rect l="l" t="t" r="r" b="b"/>
              <a:pathLst>
                <a:path w="71" h="71" extrusionOk="0">
                  <a:moveTo>
                    <a:pt x="35" y="71"/>
                  </a:moveTo>
                  <a:cubicBezTo>
                    <a:pt x="37" y="71"/>
                    <a:pt x="39" y="71"/>
                    <a:pt x="40" y="71"/>
                  </a:cubicBezTo>
                  <a:cubicBezTo>
                    <a:pt x="44" y="71"/>
                    <a:pt x="47" y="70"/>
                    <a:pt x="50" y="68"/>
                  </a:cubicBezTo>
                  <a:cubicBezTo>
                    <a:pt x="62" y="63"/>
                    <a:pt x="71" y="50"/>
                    <a:pt x="71" y="36"/>
                  </a:cubicBezTo>
                  <a:cubicBezTo>
                    <a:pt x="71" y="29"/>
                    <a:pt x="69" y="22"/>
                    <a:pt x="66" y="17"/>
                  </a:cubicBezTo>
                  <a:cubicBezTo>
                    <a:pt x="64" y="14"/>
                    <a:pt x="62" y="12"/>
                    <a:pt x="60" y="9"/>
                  </a:cubicBezTo>
                  <a:cubicBezTo>
                    <a:pt x="53" y="3"/>
                    <a:pt x="45" y="0"/>
                    <a:pt x="35" y="0"/>
                  </a:cubicBezTo>
                  <a:cubicBezTo>
                    <a:pt x="25" y="0"/>
                    <a:pt x="15" y="5"/>
                    <a:pt x="9" y="12"/>
                  </a:cubicBezTo>
                  <a:cubicBezTo>
                    <a:pt x="6" y="15"/>
                    <a:pt x="5" y="17"/>
                    <a:pt x="3" y="20"/>
                  </a:cubicBezTo>
                  <a:cubicBezTo>
                    <a:pt x="1" y="25"/>
                    <a:pt x="0" y="30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7"/>
            <p:cNvSpPr/>
            <p:nvPr/>
          </p:nvSpPr>
          <p:spPr>
            <a:xfrm>
              <a:off x="9268266" y="4445088"/>
              <a:ext cx="283933" cy="285933"/>
            </a:xfrm>
            <a:custGeom>
              <a:avLst/>
              <a:gdLst/>
              <a:ahLst/>
              <a:cxnLst/>
              <a:rect l="l" t="t" r="r" b="b"/>
              <a:pathLst>
                <a:path w="71" h="71" extrusionOk="0">
                  <a:moveTo>
                    <a:pt x="0" y="35"/>
                  </a:moveTo>
                  <a:cubicBezTo>
                    <a:pt x="0" y="35"/>
                    <a:pt x="0" y="35"/>
                    <a:pt x="0" y="36"/>
                  </a:cubicBezTo>
                  <a:cubicBezTo>
                    <a:pt x="0" y="39"/>
                    <a:pt x="0" y="42"/>
                    <a:pt x="1" y="45"/>
                  </a:cubicBezTo>
                  <a:cubicBezTo>
                    <a:pt x="5" y="60"/>
                    <a:pt x="19" y="71"/>
                    <a:pt x="36" y="71"/>
                  </a:cubicBezTo>
                  <a:cubicBezTo>
                    <a:pt x="39" y="71"/>
                    <a:pt x="41" y="71"/>
                    <a:pt x="44" y="70"/>
                  </a:cubicBezTo>
                  <a:cubicBezTo>
                    <a:pt x="48" y="70"/>
                    <a:pt x="51" y="68"/>
                    <a:pt x="54" y="66"/>
                  </a:cubicBezTo>
                  <a:cubicBezTo>
                    <a:pt x="64" y="60"/>
                    <a:pt x="71" y="49"/>
                    <a:pt x="71" y="36"/>
                  </a:cubicBezTo>
                  <a:cubicBezTo>
                    <a:pt x="71" y="32"/>
                    <a:pt x="71" y="29"/>
                    <a:pt x="70" y="26"/>
                  </a:cubicBezTo>
                  <a:cubicBezTo>
                    <a:pt x="69" y="23"/>
                    <a:pt x="68" y="20"/>
                    <a:pt x="66" y="17"/>
                  </a:cubicBezTo>
                  <a:cubicBezTo>
                    <a:pt x="61" y="9"/>
                    <a:pt x="53" y="2"/>
                    <a:pt x="42" y="1"/>
                  </a:cubicBezTo>
                  <a:cubicBezTo>
                    <a:pt x="40" y="0"/>
                    <a:pt x="38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14" y="2"/>
                    <a:pt x="0" y="17"/>
                    <a:pt x="0" y="3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7"/>
            <p:cNvSpPr/>
            <p:nvPr/>
          </p:nvSpPr>
          <p:spPr>
            <a:xfrm>
              <a:off x="9568195" y="5202910"/>
              <a:ext cx="283933" cy="285933"/>
            </a:xfrm>
            <a:custGeom>
              <a:avLst/>
              <a:gdLst/>
              <a:ahLst/>
              <a:cxnLst/>
              <a:rect l="l" t="t" r="r" b="b"/>
              <a:pathLst>
                <a:path w="71" h="71" extrusionOk="0">
                  <a:moveTo>
                    <a:pt x="57" y="7"/>
                  </a:moveTo>
                  <a:cubicBezTo>
                    <a:pt x="55" y="6"/>
                    <a:pt x="52" y="4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6" y="1"/>
                    <a:pt x="43" y="1"/>
                    <a:pt x="40" y="0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3" y="0"/>
                    <a:pt x="30" y="0"/>
                    <a:pt x="27" y="1"/>
                  </a:cubicBezTo>
                  <a:cubicBezTo>
                    <a:pt x="24" y="2"/>
                    <a:pt x="21" y="3"/>
                    <a:pt x="18" y="4"/>
                  </a:cubicBezTo>
                  <a:cubicBezTo>
                    <a:pt x="7" y="10"/>
                    <a:pt x="0" y="22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37" y="71"/>
                    <a:pt x="39" y="71"/>
                    <a:pt x="40" y="71"/>
                  </a:cubicBezTo>
                  <a:cubicBezTo>
                    <a:pt x="44" y="71"/>
                    <a:pt x="47" y="70"/>
                    <a:pt x="50" y="68"/>
                  </a:cubicBezTo>
                  <a:cubicBezTo>
                    <a:pt x="62" y="63"/>
                    <a:pt x="71" y="50"/>
                    <a:pt x="71" y="36"/>
                  </a:cubicBezTo>
                  <a:cubicBezTo>
                    <a:pt x="71" y="34"/>
                    <a:pt x="71" y="32"/>
                    <a:pt x="71" y="29"/>
                  </a:cubicBezTo>
                  <a:cubicBezTo>
                    <a:pt x="70" y="26"/>
                    <a:pt x="69" y="23"/>
                    <a:pt x="68" y="21"/>
                  </a:cubicBezTo>
                  <a:cubicBezTo>
                    <a:pt x="65" y="15"/>
                    <a:pt x="62" y="11"/>
                    <a:pt x="57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7"/>
            <p:cNvSpPr/>
            <p:nvPr/>
          </p:nvSpPr>
          <p:spPr>
            <a:xfrm>
              <a:off x="9664172" y="5544828"/>
              <a:ext cx="283933" cy="283933"/>
            </a:xfrm>
            <a:custGeom>
              <a:avLst/>
              <a:gdLst/>
              <a:ahLst/>
              <a:cxnLst/>
              <a:rect l="l" t="t" r="r" b="b"/>
              <a:pathLst>
                <a:path w="71" h="71" extrusionOk="0">
                  <a:moveTo>
                    <a:pt x="11" y="10"/>
                  </a:moveTo>
                  <a:cubicBezTo>
                    <a:pt x="9" y="12"/>
                    <a:pt x="7" y="14"/>
                    <a:pt x="5" y="17"/>
                  </a:cubicBezTo>
                  <a:cubicBezTo>
                    <a:pt x="2" y="23"/>
                    <a:pt x="0" y="29"/>
                    <a:pt x="0" y="36"/>
                  </a:cubicBezTo>
                  <a:cubicBezTo>
                    <a:pt x="0" y="55"/>
                    <a:pt x="16" y="71"/>
                    <a:pt x="36" y="71"/>
                  </a:cubicBezTo>
                  <a:cubicBezTo>
                    <a:pt x="55" y="7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ubicBezTo>
                    <a:pt x="34" y="0"/>
                    <a:pt x="32" y="0"/>
                    <a:pt x="30" y="0"/>
                  </a:cubicBezTo>
                  <a:cubicBezTo>
                    <a:pt x="27" y="1"/>
                    <a:pt x="24" y="2"/>
                    <a:pt x="21" y="3"/>
                  </a:cubicBezTo>
                  <a:cubicBezTo>
                    <a:pt x="17" y="5"/>
                    <a:pt x="14" y="7"/>
                    <a:pt x="11" y="1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7"/>
            <p:cNvSpPr/>
            <p:nvPr/>
          </p:nvSpPr>
          <p:spPr>
            <a:xfrm>
              <a:off x="10405997" y="4934973"/>
              <a:ext cx="283933" cy="287932"/>
            </a:xfrm>
            <a:custGeom>
              <a:avLst/>
              <a:gdLst/>
              <a:ahLst/>
              <a:cxnLst/>
              <a:rect l="l" t="t" r="r" b="b"/>
              <a:pathLst>
                <a:path w="71" h="72" extrusionOk="0">
                  <a:moveTo>
                    <a:pt x="35" y="0"/>
                  </a:moveTo>
                  <a:cubicBezTo>
                    <a:pt x="33" y="0"/>
                    <a:pt x="30" y="1"/>
                    <a:pt x="28" y="1"/>
                  </a:cubicBezTo>
                  <a:cubicBezTo>
                    <a:pt x="24" y="2"/>
                    <a:pt x="20" y="3"/>
                    <a:pt x="17" y="5"/>
                  </a:cubicBezTo>
                  <a:cubicBezTo>
                    <a:pt x="10" y="9"/>
                    <a:pt x="5" y="16"/>
                    <a:pt x="2" y="23"/>
                  </a:cubicBezTo>
                  <a:cubicBezTo>
                    <a:pt x="1" y="26"/>
                    <a:pt x="0" y="29"/>
                    <a:pt x="0" y="32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0" y="45"/>
                    <a:pt x="2" y="48"/>
                    <a:pt x="3" y="52"/>
                  </a:cubicBezTo>
                  <a:cubicBezTo>
                    <a:pt x="9" y="64"/>
                    <a:pt x="21" y="72"/>
                    <a:pt x="35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22"/>
                    <a:pt x="63" y="9"/>
                    <a:pt x="50" y="4"/>
                  </a:cubicBezTo>
                  <a:cubicBezTo>
                    <a:pt x="48" y="2"/>
                    <a:pt x="44" y="1"/>
                    <a:pt x="41" y="1"/>
                  </a:cubicBezTo>
                  <a:cubicBezTo>
                    <a:pt x="39" y="1"/>
                    <a:pt x="37" y="0"/>
                    <a:pt x="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7"/>
            <p:cNvSpPr/>
            <p:nvPr/>
          </p:nvSpPr>
          <p:spPr>
            <a:xfrm>
              <a:off x="10056080" y="4101170"/>
              <a:ext cx="285933" cy="287932"/>
            </a:xfrm>
            <a:custGeom>
              <a:avLst/>
              <a:gdLst/>
              <a:ahLst/>
              <a:cxnLst/>
              <a:rect l="l" t="t" r="r" b="b"/>
              <a:pathLst>
                <a:path w="71" h="72" extrusionOk="0">
                  <a:moveTo>
                    <a:pt x="0" y="36"/>
                  </a:moveTo>
                  <a:cubicBezTo>
                    <a:pt x="0" y="39"/>
                    <a:pt x="0" y="43"/>
                    <a:pt x="1" y="46"/>
                  </a:cubicBezTo>
                  <a:cubicBezTo>
                    <a:pt x="2" y="49"/>
                    <a:pt x="4" y="53"/>
                    <a:pt x="6" y="56"/>
                  </a:cubicBezTo>
                  <a:cubicBezTo>
                    <a:pt x="9" y="60"/>
                    <a:pt x="12" y="64"/>
                    <a:pt x="17" y="67"/>
                  </a:cubicBezTo>
                  <a:cubicBezTo>
                    <a:pt x="20" y="68"/>
                    <a:pt x="23" y="70"/>
                    <a:pt x="26" y="71"/>
                  </a:cubicBezTo>
                  <a:cubicBezTo>
                    <a:pt x="29" y="71"/>
                    <a:pt x="32" y="72"/>
                    <a:pt x="36" y="72"/>
                  </a:cubicBezTo>
                  <a:cubicBezTo>
                    <a:pt x="39" y="72"/>
                    <a:pt x="42" y="72"/>
                    <a:pt x="44" y="71"/>
                  </a:cubicBezTo>
                  <a:cubicBezTo>
                    <a:pt x="48" y="70"/>
                    <a:pt x="51" y="69"/>
                    <a:pt x="53" y="67"/>
                  </a:cubicBezTo>
                  <a:cubicBezTo>
                    <a:pt x="64" y="61"/>
                    <a:pt x="71" y="50"/>
                    <a:pt x="71" y="38"/>
                  </a:cubicBezTo>
                  <a:cubicBezTo>
                    <a:pt x="71" y="37"/>
                    <a:pt x="71" y="37"/>
                    <a:pt x="71" y="36"/>
                  </a:cubicBezTo>
                  <a:cubicBezTo>
                    <a:pt x="71" y="33"/>
                    <a:pt x="71" y="31"/>
                    <a:pt x="71" y="28"/>
                  </a:cubicBezTo>
                  <a:cubicBezTo>
                    <a:pt x="67" y="12"/>
                    <a:pt x="53" y="0"/>
                    <a:pt x="36" y="0"/>
                  </a:cubicBezTo>
                  <a:cubicBezTo>
                    <a:pt x="22" y="0"/>
                    <a:pt x="10" y="8"/>
                    <a:pt x="4" y="20"/>
                  </a:cubicBezTo>
                  <a:cubicBezTo>
                    <a:pt x="2" y="23"/>
                    <a:pt x="1" y="26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7"/>
            <p:cNvSpPr/>
            <p:nvPr/>
          </p:nvSpPr>
          <p:spPr>
            <a:xfrm>
              <a:off x="10008091" y="3475318"/>
              <a:ext cx="289932" cy="287932"/>
            </a:xfrm>
            <a:custGeom>
              <a:avLst/>
              <a:gdLst/>
              <a:ahLst/>
              <a:cxnLst/>
              <a:rect l="l" t="t" r="r" b="b"/>
              <a:pathLst>
                <a:path w="72" h="72" extrusionOk="0">
                  <a:moveTo>
                    <a:pt x="67" y="18"/>
                  </a:moveTo>
                  <a:cubicBezTo>
                    <a:pt x="65" y="15"/>
                    <a:pt x="63" y="13"/>
                    <a:pt x="61" y="11"/>
                  </a:cubicBezTo>
                  <a:cubicBezTo>
                    <a:pt x="58" y="7"/>
                    <a:pt x="53" y="4"/>
                    <a:pt x="48" y="2"/>
                  </a:cubicBezTo>
                  <a:cubicBezTo>
                    <a:pt x="45" y="1"/>
                    <a:pt x="42" y="1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29" y="0"/>
                    <a:pt x="23" y="2"/>
                    <a:pt x="18" y="5"/>
                  </a:cubicBezTo>
                  <a:cubicBezTo>
                    <a:pt x="15" y="7"/>
                    <a:pt x="13" y="9"/>
                    <a:pt x="10" y="11"/>
                  </a:cubicBezTo>
                  <a:cubicBezTo>
                    <a:pt x="4" y="17"/>
                    <a:pt x="0" y="26"/>
                    <a:pt x="0" y="36"/>
                  </a:cubicBezTo>
                  <a:cubicBezTo>
                    <a:pt x="0" y="37"/>
                    <a:pt x="0" y="39"/>
                    <a:pt x="0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6" y="58"/>
                    <a:pt x="13" y="65"/>
                    <a:pt x="22" y="69"/>
                  </a:cubicBezTo>
                  <a:cubicBezTo>
                    <a:pt x="25" y="70"/>
                    <a:pt x="29" y="71"/>
                    <a:pt x="32" y="72"/>
                  </a:cubicBezTo>
                  <a:cubicBezTo>
                    <a:pt x="34" y="72"/>
                    <a:pt x="35" y="72"/>
                    <a:pt x="36" y="72"/>
                  </a:cubicBezTo>
                  <a:cubicBezTo>
                    <a:pt x="45" y="72"/>
                    <a:pt x="53" y="68"/>
                    <a:pt x="59" y="63"/>
                  </a:cubicBezTo>
                  <a:cubicBezTo>
                    <a:pt x="62" y="61"/>
                    <a:pt x="64" y="59"/>
                    <a:pt x="66" y="56"/>
                  </a:cubicBezTo>
                  <a:cubicBezTo>
                    <a:pt x="68" y="53"/>
                    <a:pt x="69" y="50"/>
                    <a:pt x="70" y="46"/>
                  </a:cubicBezTo>
                  <a:cubicBezTo>
                    <a:pt x="71" y="43"/>
                    <a:pt x="72" y="40"/>
                    <a:pt x="72" y="37"/>
                  </a:cubicBezTo>
                  <a:cubicBezTo>
                    <a:pt x="72" y="37"/>
                    <a:pt x="72" y="36"/>
                    <a:pt x="72" y="36"/>
                  </a:cubicBezTo>
                  <a:cubicBezTo>
                    <a:pt x="72" y="29"/>
                    <a:pt x="70" y="23"/>
                    <a:pt x="67" y="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7"/>
            <p:cNvSpPr/>
            <p:nvPr/>
          </p:nvSpPr>
          <p:spPr>
            <a:xfrm>
              <a:off x="10693929" y="4049182"/>
              <a:ext cx="289932" cy="283933"/>
            </a:xfrm>
            <a:custGeom>
              <a:avLst/>
              <a:gdLst/>
              <a:ahLst/>
              <a:cxnLst/>
              <a:rect l="l" t="t" r="r" b="b"/>
              <a:pathLst>
                <a:path w="72" h="71" extrusionOk="0">
                  <a:moveTo>
                    <a:pt x="58" y="7"/>
                  </a:moveTo>
                  <a:cubicBezTo>
                    <a:pt x="54" y="4"/>
                    <a:pt x="49" y="2"/>
                    <a:pt x="44" y="1"/>
                  </a:cubicBezTo>
                  <a:cubicBezTo>
                    <a:pt x="41" y="0"/>
                    <a:pt x="39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26" y="0"/>
                    <a:pt x="18" y="4"/>
                    <a:pt x="12" y="9"/>
                  </a:cubicBezTo>
                  <a:cubicBezTo>
                    <a:pt x="9" y="11"/>
                    <a:pt x="7" y="14"/>
                    <a:pt x="6" y="17"/>
                  </a:cubicBezTo>
                  <a:cubicBezTo>
                    <a:pt x="3" y="22"/>
                    <a:pt x="1" y="27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3" y="54"/>
                    <a:pt x="11" y="63"/>
                    <a:pt x="21" y="68"/>
                  </a:cubicBezTo>
                  <a:cubicBezTo>
                    <a:pt x="23" y="69"/>
                    <a:pt x="26" y="70"/>
                    <a:pt x="29" y="71"/>
                  </a:cubicBezTo>
                  <a:cubicBezTo>
                    <a:pt x="32" y="71"/>
                    <a:pt x="34" y="71"/>
                    <a:pt x="36" y="71"/>
                  </a:cubicBezTo>
                  <a:cubicBezTo>
                    <a:pt x="56" y="71"/>
                    <a:pt x="72" y="55"/>
                    <a:pt x="72" y="36"/>
                  </a:cubicBezTo>
                  <a:cubicBezTo>
                    <a:pt x="72" y="27"/>
                    <a:pt x="69" y="20"/>
                    <a:pt x="64" y="14"/>
                  </a:cubicBezTo>
                  <a:cubicBezTo>
                    <a:pt x="62" y="11"/>
                    <a:pt x="60" y="9"/>
                    <a:pt x="58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7"/>
            <p:cNvSpPr/>
            <p:nvPr/>
          </p:nvSpPr>
          <p:spPr>
            <a:xfrm>
              <a:off x="11119828" y="3623283"/>
              <a:ext cx="287932" cy="283933"/>
            </a:xfrm>
            <a:custGeom>
              <a:avLst/>
              <a:gdLst/>
              <a:ahLst/>
              <a:cxnLst/>
              <a:rect l="l" t="t" r="r" b="b"/>
              <a:pathLst>
                <a:path w="72" h="71" extrusionOk="0">
                  <a:moveTo>
                    <a:pt x="36" y="0"/>
                  </a:moveTo>
                  <a:cubicBezTo>
                    <a:pt x="33" y="0"/>
                    <a:pt x="30" y="0"/>
                    <a:pt x="27" y="1"/>
                  </a:cubicBezTo>
                  <a:cubicBezTo>
                    <a:pt x="24" y="2"/>
                    <a:pt x="21" y="3"/>
                    <a:pt x="18" y="4"/>
                  </a:cubicBezTo>
                  <a:cubicBezTo>
                    <a:pt x="10" y="9"/>
                    <a:pt x="4" y="17"/>
                    <a:pt x="2" y="26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4"/>
                    <a:pt x="3" y="52"/>
                    <a:pt x="8" y="58"/>
                  </a:cubicBezTo>
                  <a:cubicBezTo>
                    <a:pt x="10" y="60"/>
                    <a:pt x="12" y="62"/>
                    <a:pt x="14" y="64"/>
                  </a:cubicBezTo>
                  <a:cubicBezTo>
                    <a:pt x="20" y="68"/>
                    <a:pt x="28" y="71"/>
                    <a:pt x="36" y="71"/>
                  </a:cubicBezTo>
                  <a:cubicBezTo>
                    <a:pt x="56" y="71"/>
                    <a:pt x="72" y="55"/>
                    <a:pt x="72" y="35"/>
                  </a:cubicBezTo>
                  <a:cubicBezTo>
                    <a:pt x="72" y="16"/>
                    <a:pt x="56" y="0"/>
                    <a:pt x="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7"/>
            <p:cNvSpPr/>
            <p:nvPr/>
          </p:nvSpPr>
          <p:spPr>
            <a:xfrm>
              <a:off x="10789907" y="2853465"/>
              <a:ext cx="285933" cy="283933"/>
            </a:xfrm>
            <a:custGeom>
              <a:avLst/>
              <a:gdLst/>
              <a:ahLst/>
              <a:cxnLst/>
              <a:rect l="l" t="t" r="r" b="b"/>
              <a:pathLst>
                <a:path w="71" h="71" extrusionOk="0">
                  <a:moveTo>
                    <a:pt x="1" y="24"/>
                  </a:moveTo>
                  <a:cubicBezTo>
                    <a:pt x="0" y="27"/>
                    <a:pt x="0" y="31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42"/>
                    <a:pt x="2" y="49"/>
                    <a:pt x="5" y="54"/>
                  </a:cubicBezTo>
                  <a:cubicBezTo>
                    <a:pt x="7" y="57"/>
                    <a:pt x="9" y="59"/>
                    <a:pt x="11" y="61"/>
                  </a:cubicBezTo>
                  <a:cubicBezTo>
                    <a:pt x="16" y="66"/>
                    <a:pt x="22" y="69"/>
                    <a:pt x="28" y="70"/>
                  </a:cubicBezTo>
                  <a:cubicBezTo>
                    <a:pt x="31" y="71"/>
                    <a:pt x="33" y="71"/>
                    <a:pt x="35" y="71"/>
                  </a:cubicBezTo>
                  <a:cubicBezTo>
                    <a:pt x="36" y="71"/>
                    <a:pt x="37" y="71"/>
                    <a:pt x="38" y="71"/>
                  </a:cubicBezTo>
                  <a:cubicBezTo>
                    <a:pt x="40" y="71"/>
                    <a:pt x="43" y="70"/>
                    <a:pt x="45" y="70"/>
                  </a:cubicBezTo>
                  <a:cubicBezTo>
                    <a:pt x="49" y="69"/>
                    <a:pt x="51" y="68"/>
                    <a:pt x="54" y="66"/>
                  </a:cubicBezTo>
                  <a:cubicBezTo>
                    <a:pt x="64" y="60"/>
                    <a:pt x="71" y="48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30" y="0"/>
                    <a:pt x="24" y="1"/>
                    <a:pt x="19" y="3"/>
                  </a:cubicBezTo>
                  <a:cubicBezTo>
                    <a:pt x="16" y="5"/>
                    <a:pt x="14" y="7"/>
                    <a:pt x="12" y="9"/>
                  </a:cubicBezTo>
                  <a:cubicBezTo>
                    <a:pt x="7" y="13"/>
                    <a:pt x="3" y="18"/>
                    <a:pt x="1" y="2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7"/>
            <p:cNvSpPr/>
            <p:nvPr/>
          </p:nvSpPr>
          <p:spPr>
            <a:xfrm>
              <a:off x="10306021" y="2163628"/>
              <a:ext cx="287932" cy="283933"/>
            </a:xfrm>
            <a:custGeom>
              <a:avLst/>
              <a:gdLst/>
              <a:ahLst/>
              <a:cxnLst/>
              <a:rect l="l" t="t" r="r" b="b"/>
              <a:pathLst>
                <a:path w="72" h="71" extrusionOk="0">
                  <a:moveTo>
                    <a:pt x="1" y="29"/>
                  </a:moveTo>
                  <a:cubicBezTo>
                    <a:pt x="1" y="31"/>
                    <a:pt x="0" y="33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1" y="47"/>
                    <a:pt x="4" y="54"/>
                    <a:pt x="9" y="59"/>
                  </a:cubicBezTo>
                  <a:cubicBezTo>
                    <a:pt x="12" y="62"/>
                    <a:pt x="14" y="64"/>
                    <a:pt x="17" y="66"/>
                  </a:cubicBezTo>
                  <a:cubicBezTo>
                    <a:pt x="19" y="67"/>
                    <a:pt x="21" y="68"/>
                    <a:pt x="24" y="69"/>
                  </a:cubicBezTo>
                  <a:cubicBezTo>
                    <a:pt x="27" y="70"/>
                    <a:pt x="30" y="71"/>
                    <a:pt x="33" y="71"/>
                  </a:cubicBezTo>
                  <a:cubicBezTo>
                    <a:pt x="34" y="71"/>
                    <a:pt x="35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cubicBezTo>
                    <a:pt x="56" y="66"/>
                    <a:pt x="58" y="64"/>
                    <a:pt x="61" y="62"/>
                  </a:cubicBezTo>
                  <a:cubicBezTo>
                    <a:pt x="68" y="55"/>
                    <a:pt x="72" y="4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26" y="0"/>
                    <a:pt x="16" y="4"/>
                    <a:pt x="10" y="12"/>
                  </a:cubicBezTo>
                  <a:cubicBezTo>
                    <a:pt x="7" y="14"/>
                    <a:pt x="5" y="17"/>
                    <a:pt x="4" y="20"/>
                  </a:cubicBezTo>
                  <a:cubicBezTo>
                    <a:pt x="3" y="23"/>
                    <a:pt x="2" y="26"/>
                    <a:pt x="1" y="2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7"/>
            <p:cNvSpPr/>
            <p:nvPr/>
          </p:nvSpPr>
          <p:spPr>
            <a:xfrm>
              <a:off x="9616184" y="1721732"/>
              <a:ext cx="283933" cy="289932"/>
            </a:xfrm>
            <a:custGeom>
              <a:avLst/>
              <a:gdLst/>
              <a:ahLst/>
              <a:cxnLst/>
              <a:rect l="l" t="t" r="r" b="b"/>
              <a:pathLst>
                <a:path w="71" h="72" extrusionOk="0">
                  <a:moveTo>
                    <a:pt x="0" y="38"/>
                  </a:moveTo>
                  <a:cubicBezTo>
                    <a:pt x="0" y="45"/>
                    <a:pt x="2" y="51"/>
                    <a:pt x="6" y="57"/>
                  </a:cubicBezTo>
                  <a:cubicBezTo>
                    <a:pt x="8" y="59"/>
                    <a:pt x="10" y="62"/>
                    <a:pt x="13" y="64"/>
                  </a:cubicBezTo>
                  <a:cubicBezTo>
                    <a:pt x="15" y="66"/>
                    <a:pt x="17" y="67"/>
                    <a:pt x="20" y="69"/>
                  </a:cubicBezTo>
                  <a:cubicBezTo>
                    <a:pt x="23" y="70"/>
                    <a:pt x="26" y="71"/>
                    <a:pt x="29" y="71"/>
                  </a:cubicBezTo>
                  <a:cubicBezTo>
                    <a:pt x="31" y="72"/>
                    <a:pt x="33" y="72"/>
                    <a:pt x="35" y="72"/>
                  </a:cubicBezTo>
                  <a:cubicBezTo>
                    <a:pt x="46" y="72"/>
                    <a:pt x="56" y="67"/>
                    <a:pt x="63" y="59"/>
                  </a:cubicBezTo>
                  <a:cubicBezTo>
                    <a:pt x="65" y="57"/>
                    <a:pt x="66" y="54"/>
                    <a:pt x="68" y="51"/>
                  </a:cubicBezTo>
                  <a:cubicBezTo>
                    <a:pt x="70" y="47"/>
                    <a:pt x="71" y="42"/>
                    <a:pt x="71" y="36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9" y="0"/>
                    <a:pt x="4" y="12"/>
                    <a:pt x="1" y="28"/>
                  </a:cubicBezTo>
                  <a:cubicBezTo>
                    <a:pt x="0" y="30"/>
                    <a:pt x="0" y="33"/>
                    <a:pt x="0" y="36"/>
                  </a:cubicBezTo>
                  <a:cubicBezTo>
                    <a:pt x="0" y="37"/>
                    <a:pt x="0" y="37"/>
                    <a:pt x="0" y="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7"/>
            <p:cNvSpPr/>
            <p:nvPr/>
          </p:nvSpPr>
          <p:spPr>
            <a:xfrm>
              <a:off x="9364243" y="2591527"/>
              <a:ext cx="287932" cy="285933"/>
            </a:xfrm>
            <a:custGeom>
              <a:avLst/>
              <a:gdLst/>
              <a:ahLst/>
              <a:cxnLst/>
              <a:rect l="l" t="t" r="r" b="b"/>
              <a:pathLst>
                <a:path w="72" h="71" extrusionOk="0">
                  <a:moveTo>
                    <a:pt x="50" y="2"/>
                  </a:moveTo>
                  <a:cubicBezTo>
                    <a:pt x="47" y="1"/>
                    <a:pt x="44" y="0"/>
                    <a:pt x="41" y="0"/>
                  </a:cubicBezTo>
                  <a:cubicBezTo>
                    <a:pt x="39" y="0"/>
                    <a:pt x="38" y="0"/>
                    <a:pt x="36" y="0"/>
                  </a:cubicBezTo>
                  <a:cubicBezTo>
                    <a:pt x="28" y="0"/>
                    <a:pt x="20" y="2"/>
                    <a:pt x="14" y="7"/>
                  </a:cubicBezTo>
                  <a:cubicBezTo>
                    <a:pt x="12" y="9"/>
                    <a:pt x="10" y="11"/>
                    <a:pt x="8" y="14"/>
                  </a:cubicBezTo>
                  <a:cubicBezTo>
                    <a:pt x="3" y="20"/>
                    <a:pt x="0" y="27"/>
                    <a:pt x="0" y="35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1" y="42"/>
                    <a:pt x="1" y="45"/>
                    <a:pt x="2" y="48"/>
                  </a:cubicBezTo>
                  <a:cubicBezTo>
                    <a:pt x="3" y="50"/>
                    <a:pt x="4" y="52"/>
                    <a:pt x="5" y="54"/>
                  </a:cubicBezTo>
                  <a:cubicBezTo>
                    <a:pt x="7" y="57"/>
                    <a:pt x="9" y="59"/>
                    <a:pt x="12" y="62"/>
                  </a:cubicBezTo>
                  <a:cubicBezTo>
                    <a:pt x="16" y="66"/>
                    <a:pt x="22" y="69"/>
                    <a:pt x="28" y="70"/>
                  </a:cubicBezTo>
                  <a:cubicBezTo>
                    <a:pt x="31" y="71"/>
                    <a:pt x="33" y="71"/>
                    <a:pt x="36" y="71"/>
                  </a:cubicBezTo>
                  <a:cubicBezTo>
                    <a:pt x="37" y="71"/>
                    <a:pt x="38" y="71"/>
                    <a:pt x="39" y="71"/>
                  </a:cubicBezTo>
                  <a:cubicBezTo>
                    <a:pt x="43" y="71"/>
                    <a:pt x="47" y="70"/>
                    <a:pt x="51" y="68"/>
                  </a:cubicBezTo>
                  <a:cubicBezTo>
                    <a:pt x="54" y="66"/>
                    <a:pt x="57" y="64"/>
                    <a:pt x="60" y="62"/>
                  </a:cubicBezTo>
                  <a:cubicBezTo>
                    <a:pt x="64" y="58"/>
                    <a:pt x="68" y="53"/>
                    <a:pt x="70" y="47"/>
                  </a:cubicBezTo>
                  <a:cubicBezTo>
                    <a:pt x="71" y="44"/>
                    <a:pt x="71" y="41"/>
                    <a:pt x="72" y="38"/>
                  </a:cubicBezTo>
                  <a:cubicBezTo>
                    <a:pt x="72" y="37"/>
                    <a:pt x="72" y="36"/>
                    <a:pt x="72" y="35"/>
                  </a:cubicBezTo>
                  <a:cubicBezTo>
                    <a:pt x="72" y="21"/>
                    <a:pt x="63" y="8"/>
                    <a:pt x="50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7"/>
            <p:cNvSpPr/>
            <p:nvPr/>
          </p:nvSpPr>
          <p:spPr>
            <a:xfrm>
              <a:off x="8462457" y="1629754"/>
              <a:ext cx="287932" cy="287932"/>
            </a:xfrm>
            <a:custGeom>
              <a:avLst/>
              <a:gdLst/>
              <a:ahLst/>
              <a:cxnLst/>
              <a:rect l="l" t="t" r="r" b="b"/>
              <a:pathLst>
                <a:path w="72" h="72" extrusionOk="0">
                  <a:moveTo>
                    <a:pt x="11" y="61"/>
                  </a:moveTo>
                  <a:cubicBezTo>
                    <a:pt x="13" y="63"/>
                    <a:pt x="15" y="65"/>
                    <a:pt x="18" y="67"/>
                  </a:cubicBezTo>
                  <a:cubicBezTo>
                    <a:pt x="23" y="70"/>
                    <a:pt x="30" y="72"/>
                    <a:pt x="36" y="72"/>
                  </a:cubicBezTo>
                  <a:cubicBezTo>
                    <a:pt x="44" y="72"/>
                    <a:pt x="52" y="69"/>
                    <a:pt x="58" y="65"/>
                  </a:cubicBezTo>
                  <a:cubicBezTo>
                    <a:pt x="60" y="63"/>
                    <a:pt x="62" y="61"/>
                    <a:pt x="64" y="58"/>
                  </a:cubicBezTo>
                  <a:cubicBezTo>
                    <a:pt x="68" y="54"/>
                    <a:pt x="70" y="49"/>
                    <a:pt x="71" y="43"/>
                  </a:cubicBezTo>
                  <a:cubicBezTo>
                    <a:pt x="72" y="41"/>
                    <a:pt x="72" y="38"/>
                    <a:pt x="72" y="36"/>
                  </a:cubicBezTo>
                  <a:cubicBezTo>
                    <a:pt x="72" y="35"/>
                    <a:pt x="72" y="34"/>
                    <a:pt x="72" y="33"/>
                  </a:cubicBezTo>
                  <a:cubicBezTo>
                    <a:pt x="70" y="15"/>
                    <a:pt x="55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8"/>
                    <a:pt x="1" y="39"/>
                    <a:pt x="1" y="41"/>
                  </a:cubicBezTo>
                  <a:cubicBezTo>
                    <a:pt x="1" y="44"/>
                    <a:pt x="2" y="47"/>
                    <a:pt x="3" y="50"/>
                  </a:cubicBezTo>
                  <a:cubicBezTo>
                    <a:pt x="5" y="54"/>
                    <a:pt x="7" y="58"/>
                    <a:pt x="11" y="6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7"/>
            <p:cNvSpPr/>
            <p:nvPr/>
          </p:nvSpPr>
          <p:spPr>
            <a:xfrm>
              <a:off x="7114776" y="2084646"/>
              <a:ext cx="283933" cy="222948"/>
            </a:xfrm>
            <a:custGeom>
              <a:avLst/>
              <a:gdLst/>
              <a:ahLst/>
              <a:cxnLst/>
              <a:rect l="l" t="t" r="r" b="b"/>
              <a:pathLst>
                <a:path w="71" h="72" extrusionOk="0">
                  <a:moveTo>
                    <a:pt x="15" y="65"/>
                  </a:moveTo>
                  <a:cubicBezTo>
                    <a:pt x="18" y="67"/>
                    <a:pt x="22" y="69"/>
                    <a:pt x="26" y="70"/>
                  </a:cubicBezTo>
                  <a:cubicBezTo>
                    <a:pt x="29" y="71"/>
                    <a:pt x="32" y="72"/>
                    <a:pt x="35" y="72"/>
                  </a:cubicBezTo>
                  <a:cubicBezTo>
                    <a:pt x="36" y="72"/>
                    <a:pt x="37" y="72"/>
                    <a:pt x="37" y="72"/>
                  </a:cubicBezTo>
                  <a:cubicBezTo>
                    <a:pt x="54" y="71"/>
                    <a:pt x="68" y="58"/>
                    <a:pt x="71" y="41"/>
                  </a:cubicBezTo>
                  <a:cubicBezTo>
                    <a:pt x="71" y="40"/>
                    <a:pt x="71" y="38"/>
                    <a:pt x="71" y="36"/>
                  </a:cubicBezTo>
                  <a:cubicBezTo>
                    <a:pt x="71" y="34"/>
                    <a:pt x="71" y="33"/>
                    <a:pt x="71" y="31"/>
                  </a:cubicBezTo>
                  <a:cubicBezTo>
                    <a:pt x="71" y="31"/>
                    <a:pt x="71" y="30"/>
                    <a:pt x="71" y="29"/>
                  </a:cubicBezTo>
                  <a:cubicBezTo>
                    <a:pt x="70" y="25"/>
                    <a:pt x="69" y="22"/>
                    <a:pt x="67" y="18"/>
                  </a:cubicBezTo>
                  <a:cubicBezTo>
                    <a:pt x="61" y="8"/>
                    <a:pt x="49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44"/>
                    <a:pt x="3" y="52"/>
                    <a:pt x="8" y="58"/>
                  </a:cubicBezTo>
                  <a:cubicBezTo>
                    <a:pt x="10" y="61"/>
                    <a:pt x="12" y="63"/>
                    <a:pt x="15" y="6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" name="Google Shape;194;p7"/>
          <p:cNvSpPr/>
          <p:nvPr/>
        </p:nvSpPr>
        <p:spPr>
          <a:xfrm>
            <a:off x="5221809" y="1482152"/>
            <a:ext cx="3481199" cy="2176639"/>
          </a:xfrm>
          <a:prstGeom prst="ellipse">
            <a:avLst/>
          </a:prstGeom>
          <a:solidFill>
            <a:srgbClr val="CC9B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INCUBATOR of INNOVATION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5" name="Google Shape;195;p7"/>
          <p:cNvSpPr/>
          <p:nvPr/>
        </p:nvSpPr>
        <p:spPr>
          <a:xfrm>
            <a:off x="736100" y="1962338"/>
            <a:ext cx="3896347" cy="2156005"/>
          </a:xfrm>
          <a:prstGeom prst="ellipse">
            <a:avLst/>
          </a:prstGeom>
          <a:solidFill>
            <a:srgbClr val="9FC1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LIVING LAB to support the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Organic value chain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6" name="Google Shape;196;p7"/>
          <p:cNvSpPr/>
          <p:nvPr/>
        </p:nvSpPr>
        <p:spPr>
          <a:xfrm>
            <a:off x="1923249" y="4955379"/>
            <a:ext cx="5157498" cy="1315174"/>
          </a:xfrm>
          <a:prstGeom prst="rect">
            <a:avLst/>
          </a:prstGeom>
          <a:solidFill>
            <a:srgbClr val="CC9B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4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LEARN FROM EXISTING  EXPERIENCES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7" name="Google Shape;197;p7"/>
          <p:cNvSpPr/>
          <p:nvPr/>
        </p:nvSpPr>
        <p:spPr>
          <a:xfrm>
            <a:off x="4872064" y="3445924"/>
            <a:ext cx="3767509" cy="1801595"/>
          </a:xfrm>
          <a:prstGeom prst="ellipse">
            <a:avLst/>
          </a:prstGeom>
          <a:solidFill>
            <a:srgbClr val="9FC1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SPREAD OUT AND IMPLEMENT ORGANIC FARMING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8" name="Google Shape;198;p7"/>
          <p:cNvSpPr txBox="1"/>
          <p:nvPr/>
        </p:nvSpPr>
        <p:spPr>
          <a:xfrm>
            <a:off x="524235" y="6441169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kumimoji="0" sz="1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5950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8"/>
          <p:cNvSpPr/>
          <p:nvPr/>
        </p:nvSpPr>
        <p:spPr>
          <a:xfrm>
            <a:off x="962026" y="958826"/>
            <a:ext cx="976312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Strategic axes of rural development in biodistricts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04" name="Google Shape;204;p8"/>
          <p:cNvGrpSpPr/>
          <p:nvPr/>
        </p:nvGrpSpPr>
        <p:grpSpPr>
          <a:xfrm>
            <a:off x="13579167" y="1343693"/>
            <a:ext cx="4977427" cy="4883227"/>
            <a:chOff x="1135532" y="92480"/>
            <a:chExt cx="4977427" cy="4883227"/>
          </a:xfrm>
        </p:grpSpPr>
        <p:sp>
          <p:nvSpPr>
            <p:cNvPr id="205" name="Google Shape;205;p8"/>
            <p:cNvSpPr/>
            <p:nvPr/>
          </p:nvSpPr>
          <p:spPr>
            <a:xfrm>
              <a:off x="1654768" y="374027"/>
              <a:ext cx="4144610" cy="4144610"/>
            </a:xfrm>
            <a:prstGeom prst="pie">
              <a:avLst>
                <a:gd name="adj1" fmla="val 16200000"/>
                <a:gd name="adj2" fmla="val 0"/>
              </a:avLst>
            </a:prstGeom>
            <a:solidFill>
              <a:srgbClr val="437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8"/>
            <p:cNvSpPr txBox="1"/>
            <p:nvPr/>
          </p:nvSpPr>
          <p:spPr>
            <a:xfrm>
              <a:off x="3854865" y="1233047"/>
              <a:ext cx="1529558" cy="11348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it-IT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Social and Welfare</a:t>
              </a: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8"/>
            <p:cNvSpPr/>
            <p:nvPr/>
          </p:nvSpPr>
          <p:spPr>
            <a:xfrm>
              <a:off x="1654768" y="488963"/>
              <a:ext cx="4144610" cy="4144610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rgbClr val="43BC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8"/>
            <p:cNvSpPr txBox="1"/>
            <p:nvPr/>
          </p:nvSpPr>
          <p:spPr>
            <a:xfrm>
              <a:off x="3854865" y="2639720"/>
              <a:ext cx="1529558" cy="11348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it-IT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Biodiversity and natural</a:t>
              </a: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it-IT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resources</a:t>
              </a: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8"/>
            <p:cNvSpPr/>
            <p:nvPr/>
          </p:nvSpPr>
          <p:spPr>
            <a:xfrm>
              <a:off x="1515627" y="488963"/>
              <a:ext cx="4144610" cy="4144610"/>
            </a:xfrm>
            <a:prstGeom prst="pie">
              <a:avLst>
                <a:gd name="adj1" fmla="val 5400000"/>
                <a:gd name="adj2" fmla="val 10800000"/>
              </a:avLst>
            </a:prstGeom>
            <a:solidFill>
              <a:srgbClr val="45B3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8"/>
            <p:cNvSpPr txBox="1"/>
            <p:nvPr/>
          </p:nvSpPr>
          <p:spPr>
            <a:xfrm>
              <a:off x="1930582" y="2639720"/>
              <a:ext cx="1529558" cy="11348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it-IT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Culture Landscape Rural Tourism</a:t>
              </a: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1440879" y="264485"/>
              <a:ext cx="4294106" cy="4315285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6FA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8"/>
            <p:cNvSpPr txBox="1"/>
            <p:nvPr/>
          </p:nvSpPr>
          <p:spPr>
            <a:xfrm>
              <a:off x="1870801" y="1158880"/>
              <a:ext cx="1584729" cy="11815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it-IT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Organic  supply chain </a:t>
              </a: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1398196" y="117456"/>
              <a:ext cx="4657752" cy="465775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4067"/>
                  </a:moveTo>
                  <a:lnTo>
                    <a:pt x="60000" y="4067"/>
                  </a:lnTo>
                  <a:cubicBezTo>
                    <a:pt x="88941" y="4067"/>
                    <a:pt x="113103" y="26145"/>
                    <a:pt x="115706" y="54969"/>
                  </a:cubicBezTo>
                  <a:lnTo>
                    <a:pt x="119760" y="54969"/>
                  </a:lnTo>
                  <a:lnTo>
                    <a:pt x="112882" y="60000"/>
                  </a:lnTo>
                  <a:lnTo>
                    <a:pt x="105523" y="54969"/>
                  </a:lnTo>
                  <a:lnTo>
                    <a:pt x="109576" y="54969"/>
                  </a:lnTo>
                  <a:lnTo>
                    <a:pt x="109576" y="54969"/>
                  </a:lnTo>
                  <a:cubicBezTo>
                    <a:pt x="106994" y="29527"/>
                    <a:pt x="85573" y="10169"/>
                    <a:pt x="60000" y="10169"/>
                  </a:cubicBezTo>
                  <a:close/>
                </a:path>
              </a:pathLst>
            </a:custGeom>
            <a:solidFill>
              <a:srgbClr val="4372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8"/>
            <p:cNvSpPr/>
            <p:nvPr/>
          </p:nvSpPr>
          <p:spPr>
            <a:xfrm>
              <a:off x="1455207" y="256147"/>
              <a:ext cx="4657752" cy="465775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5933" y="60000"/>
                  </a:moveTo>
                  <a:lnTo>
                    <a:pt x="115933" y="60000"/>
                  </a:lnTo>
                  <a:cubicBezTo>
                    <a:pt x="115933" y="88941"/>
                    <a:pt x="93855" y="113103"/>
                    <a:pt x="65031" y="115706"/>
                  </a:cubicBezTo>
                  <a:lnTo>
                    <a:pt x="65031" y="119760"/>
                  </a:lnTo>
                  <a:lnTo>
                    <a:pt x="60000" y="112882"/>
                  </a:lnTo>
                  <a:lnTo>
                    <a:pt x="65031" y="105523"/>
                  </a:lnTo>
                  <a:lnTo>
                    <a:pt x="65031" y="109576"/>
                  </a:lnTo>
                  <a:cubicBezTo>
                    <a:pt x="90473" y="106994"/>
                    <a:pt x="109831" y="85573"/>
                    <a:pt x="109831" y="60000"/>
                  </a:cubicBezTo>
                  <a:close/>
                </a:path>
              </a:pathLst>
            </a:custGeom>
            <a:solidFill>
              <a:srgbClr val="43BC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8"/>
            <p:cNvSpPr/>
            <p:nvPr/>
          </p:nvSpPr>
          <p:spPr>
            <a:xfrm>
              <a:off x="1135532" y="317955"/>
              <a:ext cx="4657752" cy="465775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15933"/>
                  </a:moveTo>
                  <a:cubicBezTo>
                    <a:pt x="31059" y="115933"/>
                    <a:pt x="6897" y="93855"/>
                    <a:pt x="4294" y="65031"/>
                  </a:cubicBezTo>
                  <a:lnTo>
                    <a:pt x="240" y="65031"/>
                  </a:lnTo>
                  <a:lnTo>
                    <a:pt x="7118" y="60000"/>
                  </a:lnTo>
                  <a:lnTo>
                    <a:pt x="14477" y="65031"/>
                  </a:lnTo>
                  <a:lnTo>
                    <a:pt x="10424" y="65031"/>
                  </a:lnTo>
                  <a:lnTo>
                    <a:pt x="10424" y="65031"/>
                  </a:lnTo>
                  <a:cubicBezTo>
                    <a:pt x="13006" y="90473"/>
                    <a:pt x="34427" y="109831"/>
                    <a:pt x="60000" y="109831"/>
                  </a:cubicBezTo>
                  <a:close/>
                </a:path>
              </a:pathLst>
            </a:custGeom>
            <a:solidFill>
              <a:srgbClr val="45B3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1258383" y="92480"/>
              <a:ext cx="4657752" cy="465775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067" y="60000"/>
                  </a:moveTo>
                  <a:lnTo>
                    <a:pt x="4067" y="60000"/>
                  </a:lnTo>
                  <a:cubicBezTo>
                    <a:pt x="4067" y="31059"/>
                    <a:pt x="26145" y="6897"/>
                    <a:pt x="54969" y="4294"/>
                  </a:cubicBezTo>
                  <a:lnTo>
                    <a:pt x="54969" y="240"/>
                  </a:lnTo>
                  <a:lnTo>
                    <a:pt x="60000" y="7118"/>
                  </a:lnTo>
                  <a:lnTo>
                    <a:pt x="54969" y="14477"/>
                  </a:lnTo>
                  <a:lnTo>
                    <a:pt x="54969" y="10424"/>
                  </a:lnTo>
                  <a:lnTo>
                    <a:pt x="54969" y="10424"/>
                  </a:lnTo>
                  <a:cubicBezTo>
                    <a:pt x="29527" y="13006"/>
                    <a:pt x="10169" y="34427"/>
                    <a:pt x="10169" y="60000"/>
                  </a:cubicBezTo>
                  <a:close/>
                </a:path>
              </a:pathLst>
            </a:custGeom>
            <a:solidFill>
              <a:srgbClr val="6FA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17" name="Google Shape;217;p8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kumimoji="0" sz="1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95524" y="1743075"/>
            <a:ext cx="6448425" cy="4367051"/>
          </a:xfrm>
          <a:prstGeom prst="rect">
            <a:avLst/>
          </a:prstGeom>
          <a:noFill/>
          <a:ln w="9525" cap="flat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343392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9"/>
          <p:cNvSpPr txBox="1"/>
          <p:nvPr/>
        </p:nvSpPr>
        <p:spPr>
          <a:xfrm>
            <a:off x="234043" y="1735855"/>
            <a:ext cx="11625942" cy="4180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Increased number of Organic Producers and of Organic farmed surface area</a:t>
            </a:r>
            <a:endParaRPr kumimoji="0" sz="2400" b="1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Enpowerment Of Producers and Adoption of Climate Friendly Practices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REPUTATION of the BIODISTRICT and of ORGANIC FARMERS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CO-CONSTRUCTION OF  REGIONAL POLICIES FOR BIODISTRICTS</a:t>
            </a:r>
            <a:endParaRPr kumimoji="0" sz="24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  <a:tabLst/>
              <a:defRPr/>
            </a:pPr>
            <a:r>
              <a:rPr kumimoji="0" lang="it-IT" sz="2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GROWTH of the local SUPPLY CHAIN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800100" marR="0" lvl="1" indent="-1905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tabLst/>
              <a:defRPr/>
            </a:pPr>
            <a:endParaRPr kumimoji="0" sz="24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9"/>
          <p:cNvSpPr/>
          <p:nvPr/>
        </p:nvSpPr>
        <p:spPr>
          <a:xfrm>
            <a:off x="1879855" y="958826"/>
            <a:ext cx="67653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Observed effects of biodistricts</a:t>
            </a:r>
            <a:endParaRPr kumimoji="0" sz="3200" b="1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9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8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kumimoji="0" sz="1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2881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1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266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ctrTitle"/>
          </p:nvPr>
        </p:nvSpPr>
        <p:spPr>
          <a:xfrm>
            <a:off x="182880" y="-95795"/>
            <a:ext cx="12009120" cy="242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</a:pPr>
            <a:r>
              <a:rPr lang="en-GB" sz="8000" kern="1200" dirty="0">
                <a:solidFill>
                  <a:schemeClr val="bg1"/>
                </a:solidFill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  <a:sym typeface="Arial"/>
              </a:rPr>
              <a:t>Time for your voices</a:t>
            </a:r>
            <a:endParaRPr sz="8000" kern="1200" dirty="0">
              <a:solidFill>
                <a:schemeClr val="bg1"/>
              </a:solidFill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3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ctrTitle"/>
          </p:nvPr>
        </p:nvSpPr>
        <p:spPr>
          <a:xfrm>
            <a:off x="260497" y="1605517"/>
            <a:ext cx="11522149" cy="2062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86C64"/>
              </a:buClr>
              <a:buSzPts val="5400"/>
              <a:buFont typeface="Arial"/>
              <a:buNone/>
            </a:pPr>
            <a:r>
              <a:rPr lang="en-GB" sz="8000" kern="1200" dirty="0">
                <a:solidFill>
                  <a:schemeClr val="tx1"/>
                </a:solidFill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  <a:sym typeface="Arial"/>
              </a:rPr>
              <a:t>How can we contribute to the Rural Pact?</a:t>
            </a:r>
            <a:endParaRPr sz="8000" kern="1200" dirty="0">
              <a:solidFill>
                <a:schemeClr val="tx1"/>
              </a:solidFill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0690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ctrTitle"/>
          </p:nvPr>
        </p:nvSpPr>
        <p:spPr>
          <a:xfrm>
            <a:off x="220717" y="-107766"/>
            <a:ext cx="79947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000" b="1" kern="1200" dirty="0">
                <a:solidFill>
                  <a:schemeClr val="tx1"/>
                </a:solidFill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  <a:sym typeface="Arial"/>
              </a:rPr>
              <a:t>Conversations in small groups</a:t>
            </a:r>
            <a:endParaRPr sz="4000" b="1" kern="1200" dirty="0">
              <a:solidFill>
                <a:schemeClr val="tx1"/>
              </a:solidFill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220725" y="1816876"/>
            <a:ext cx="11772900" cy="36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600"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Circular Std Black Italic" panose="020B0A04020101010102" pitchFamily="34" charset="0"/>
                <a:sym typeface="Arial"/>
              </a:rPr>
              <a:t>1. Introduce 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Circular Std Black Italic" panose="020B0A04020101010102" pitchFamily="34" charset="0"/>
                <a:sym typeface="Arial"/>
              </a:rPr>
              <a:t>each other and share any activities you already have related to the session topic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Circular Std Black Italic" panose="020B0A04020101010102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Circular Std Black Italic" panose="020B0A04020101010102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85F43"/>
              </a:buClr>
              <a:buSzPts val="3600"/>
              <a:buFont typeface="Arial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Circular Std Black Italic" panose="020B0A04020101010102" pitchFamily="34" charset="0"/>
                <a:sym typeface="Arial"/>
              </a:rPr>
              <a:t>2. Exchange ideas and take notes on the Template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Circular Std Black Italic" panose="020B0A04020101010102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85F43"/>
              </a:buClr>
              <a:buSzPts val="36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5320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ctrTitle"/>
          </p:nvPr>
        </p:nvSpPr>
        <p:spPr>
          <a:xfrm>
            <a:off x="220717" y="-297716"/>
            <a:ext cx="79947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000" b="1" kern="1200" dirty="0">
                <a:solidFill>
                  <a:schemeClr val="tx1"/>
                </a:solidFill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  <a:sym typeface="Arial"/>
              </a:rPr>
              <a:t>Template</a:t>
            </a:r>
            <a:endParaRPr sz="4000" b="1" kern="1200" dirty="0">
              <a:solidFill>
                <a:schemeClr val="tx1"/>
              </a:solidFill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  <p:pic>
        <p:nvPicPr>
          <p:cNvPr id="105" name="Google Shape;105;p16"/>
          <p:cNvPicPr preferRelativeResize="0"/>
          <p:nvPr/>
        </p:nvPicPr>
        <p:blipFill rotWithShape="1">
          <a:blip r:embed="rId4">
            <a:alphaModFix/>
          </a:blip>
          <a:srcRect b="7689"/>
          <a:stretch/>
        </p:blipFill>
        <p:spPr>
          <a:xfrm>
            <a:off x="3926625" y="98625"/>
            <a:ext cx="5612274" cy="5813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0824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9812" y="1369146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  <a:latin typeface="EC Square Sans Pro" panose="020B0506040000020004" pitchFamily="34" charset="0"/>
              </a:rPr>
              <a:t>SALSA: “Small farms, small food businesses and sustainable food and nutrition security”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April 2016 – July 2020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Coordinator 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16 partners in Europe and Africa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Europe: 25 regions in 14 countries 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0CC79CA-3D55-7041-81A6-8D34157CF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2186" y="1833159"/>
            <a:ext cx="2082739" cy="108223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782" y="3429000"/>
            <a:ext cx="1457070" cy="45724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3978" y="3171942"/>
            <a:ext cx="1219756" cy="48567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6"/>
          <a:srcRect l="849" t="1263" r="1355" b="1163"/>
          <a:stretch/>
        </p:blipFill>
        <p:spPr>
          <a:xfrm>
            <a:off x="4781006" y="2133600"/>
            <a:ext cx="5347064" cy="4040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2980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>
            <a:spLocks noGrp="1"/>
          </p:cNvSpPr>
          <p:nvPr>
            <p:ph type="ctrTitle"/>
          </p:nvPr>
        </p:nvSpPr>
        <p:spPr>
          <a:xfrm>
            <a:off x="220716" y="-297716"/>
            <a:ext cx="10752083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l">
              <a:buSzPts val="4500"/>
            </a:pPr>
            <a:r>
              <a:rPr lang="en-GB" sz="4000" b="1" kern="1200" dirty="0">
                <a:solidFill>
                  <a:schemeClr val="tx1"/>
                </a:solidFill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  <a:sym typeface="Arial"/>
              </a:rPr>
              <a:t>Don’t forget to submit a commitment!</a:t>
            </a:r>
            <a:endParaRPr sz="4000" b="1" kern="1200" dirty="0">
              <a:solidFill>
                <a:schemeClr val="tx1"/>
              </a:solidFill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  <p:pic>
        <p:nvPicPr>
          <p:cNvPr id="111" name="Google Shape;111;p17" descr="Tabl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59416" y="1397506"/>
            <a:ext cx="4845299" cy="5023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4093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/>
        </p:nvSpPr>
        <p:spPr>
          <a:xfrm>
            <a:off x="220716" y="1523998"/>
            <a:ext cx="11772810" cy="3941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arenR"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Circular Std Black Italic" panose="020B0A04020101010102" pitchFamily="34" charset="0"/>
                <a:sym typeface="Arial"/>
              </a:rPr>
              <a:t>What new ideas emerged from our conversations?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Circular Std Black Italic" panose="020B0A04020101010102" pitchFamily="34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Tx/>
              <a:buNone/>
              <a:tabLst/>
              <a:defRPr/>
            </a:pPr>
            <a:r>
              <a:rPr kumimoji="0" lang="en-GB" sz="5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en-GB" sz="5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Circular Std Black Italic" panose="020B0A04020101010102" pitchFamily="34" charset="0"/>
                <a:sym typeface="Arial"/>
              </a:rPr>
              <a:t>2) What opportunities for collaboration came to life that would contribute to the Rural Pact?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Circular Std Black Italic" panose="020B0A04020101010102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1665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>
            <a:spLocks noGrp="1"/>
          </p:cNvSpPr>
          <p:nvPr>
            <p:ph type="ctrTitle"/>
          </p:nvPr>
        </p:nvSpPr>
        <p:spPr>
          <a:xfrm>
            <a:off x="90087" y="1165325"/>
            <a:ext cx="10326781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lvl="0" algn="l">
              <a:buSzPts val="4500"/>
            </a:pPr>
            <a:r>
              <a:rPr lang="en-GB" sz="4000" b="1" kern="1200" dirty="0">
                <a:solidFill>
                  <a:schemeClr val="tx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  <a:t>“Harvesting” from our </a:t>
            </a:r>
            <a:r>
              <a:rPr lang="en-GB" sz="4000" b="1" kern="1200" dirty="0" smtClean="0">
                <a:solidFill>
                  <a:schemeClr val="tx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  <a:t>conversations</a:t>
            </a:r>
            <a:br>
              <a:rPr lang="en-GB" sz="4000" b="1" kern="1200" dirty="0" smtClean="0">
                <a:solidFill>
                  <a:schemeClr val="tx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</a:br>
            <a:r>
              <a:rPr lang="en-GB" sz="4000" b="1" kern="1200" dirty="0">
                <a:solidFill>
                  <a:schemeClr val="tx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  <a:t/>
            </a:r>
            <a:br>
              <a:rPr lang="en-GB" sz="4000" b="1" kern="1200" dirty="0">
                <a:solidFill>
                  <a:schemeClr val="tx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</a:br>
            <a:r>
              <a:rPr lang="en-GB" sz="4000" b="1" kern="1200" dirty="0" smtClean="0">
                <a:solidFill>
                  <a:schemeClr val="tx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  <a:t>Go to: </a:t>
            </a:r>
            <a:br>
              <a:rPr lang="en-GB" sz="4000" b="1" kern="1200" dirty="0" smtClean="0">
                <a:solidFill>
                  <a:schemeClr val="tx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</a:br>
            <a:r>
              <a:rPr lang="en-GB" sz="4000" b="1" kern="1200" dirty="0" smtClean="0">
                <a:solidFill>
                  <a:schemeClr val="tx1"/>
                </a:solidFill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  <a:sym typeface="Arial"/>
              </a:rPr>
              <a:t>SLI.DO </a:t>
            </a:r>
            <a:r>
              <a:rPr lang="en-GB" sz="4000" b="1" dirty="0" smtClean="0"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  <a:t>#ORCHARD</a:t>
            </a:r>
            <a:r>
              <a:rPr lang="en-GB" sz="4000" b="1" dirty="0"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  <a:t/>
            </a:r>
            <a:br>
              <a:rPr lang="en-GB" sz="4000" b="1" dirty="0">
                <a:latin typeface="EC Square Sans Pro" panose="020B0506040000020004" pitchFamily="34" charset="0"/>
                <a:cs typeface="Circular Std Black Italic" panose="020B0A04020101010102" pitchFamily="34" charset="0"/>
                <a:sym typeface="Arial"/>
              </a:rPr>
            </a:br>
            <a:endParaRPr sz="4000" b="1" kern="1200" dirty="0">
              <a:solidFill>
                <a:schemeClr val="tx1"/>
              </a:solidFill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337" y="653141"/>
            <a:ext cx="5538651" cy="553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97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50987"/>
            <a:ext cx="12192000" cy="14700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15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99923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SALSA APPROACH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grpSp>
        <p:nvGrpSpPr>
          <p:cNvPr id="19" name="Grupo 18"/>
          <p:cNvGrpSpPr/>
          <p:nvPr/>
        </p:nvGrpSpPr>
        <p:grpSpPr>
          <a:xfrm>
            <a:off x="295443" y="5072163"/>
            <a:ext cx="6333742" cy="1188818"/>
            <a:chOff x="391574" y="5428329"/>
            <a:chExt cx="6333742" cy="1188818"/>
          </a:xfrm>
        </p:grpSpPr>
        <p:sp>
          <p:nvSpPr>
            <p:cNvPr id="3" name="ZoneTexte 3">
              <a:extLst>
                <a:ext uri="{FF2B5EF4-FFF2-40B4-BE49-F238E27FC236}">
                  <a16:creationId xmlns:a16="http://schemas.microsoft.com/office/drawing/2014/main" id="{E44D1458-8FEA-9B46-98F2-765F816E5B55}"/>
                </a:ext>
              </a:extLst>
            </p:cNvPr>
            <p:cNvSpPr txBox="1"/>
            <p:nvPr/>
          </p:nvSpPr>
          <p:spPr>
            <a:xfrm>
              <a:off x="391574" y="5832394"/>
              <a:ext cx="18635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Pro" panose="020B0506040000020004"/>
                  <a:ea typeface="ＭＳ Ｐゴシック"/>
                  <a:cs typeface="Circular Std Book Italic" panose="020B0604020101020102" pitchFamily="34" charset="0"/>
                </a:rPr>
                <a:t>Analysis at 3 </a:t>
              </a:r>
              <a:r>
                <a:rPr kumimoji="0" lang="en-GB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Pro" panose="020B0506040000020004"/>
                  <a:ea typeface="ＭＳ Ｐゴシック"/>
                  <a:cs typeface="Circular Std Book Italic" panose="020B0604020101020102" pitchFamily="34" charset="0"/>
                </a:rPr>
                <a:t>levels</a:t>
              </a:r>
              <a:endPara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endParaRPr>
            </a:p>
          </p:txBody>
        </p:sp>
        <p:grpSp>
          <p:nvGrpSpPr>
            <p:cNvPr id="15" name="Grupo 14"/>
            <p:cNvGrpSpPr/>
            <p:nvPr/>
          </p:nvGrpSpPr>
          <p:grpSpPr>
            <a:xfrm>
              <a:off x="2165414" y="5428329"/>
              <a:ext cx="4559902" cy="1188818"/>
              <a:chOff x="2868509" y="1788140"/>
              <a:chExt cx="4559902" cy="1188818"/>
            </a:xfrm>
          </p:grpSpPr>
          <p:sp>
            <p:nvSpPr>
              <p:cNvPr id="4" name="CuadroTexto 3"/>
              <p:cNvSpPr txBox="1"/>
              <p:nvPr/>
            </p:nvSpPr>
            <p:spPr>
              <a:xfrm>
                <a:off x="3047999" y="1788140"/>
                <a:ext cx="36401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EC Square Sans Pro" panose="020B0506040000020004"/>
                    <a:ea typeface="+mn-ea"/>
                    <a:cs typeface="+mn-cs"/>
                  </a:rPr>
                  <a:t>Regional: 25 Reference regions - NUTS 3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Pro" panose="020B0506040000020004"/>
                  <a:ea typeface="+mn-ea"/>
                  <a:cs typeface="+mn-cs"/>
                </a:endParaRPr>
              </a:p>
            </p:txBody>
          </p:sp>
          <p:sp>
            <p:nvSpPr>
              <p:cNvPr id="7" name="CuadroTexto 6"/>
              <p:cNvSpPr txBox="1"/>
              <p:nvPr/>
            </p:nvSpPr>
            <p:spPr>
              <a:xfrm>
                <a:off x="3047999" y="2220931"/>
                <a:ext cx="43804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EC Square Sans Pro" panose="020B0506040000020004"/>
                    <a:ea typeface="+mn-ea"/>
                    <a:cs typeface="+mn-cs"/>
                  </a:rPr>
                  <a:t>Macro-regional: Northern, Eastern and Southern Europe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Pro" panose="020B0506040000020004"/>
                  <a:ea typeface="+mn-ea"/>
                  <a:cs typeface="+mn-cs"/>
                </a:endParaRPr>
              </a:p>
            </p:txBody>
          </p:sp>
          <p:sp>
            <p:nvSpPr>
              <p:cNvPr id="8" name="CuadroTexto 7"/>
              <p:cNvSpPr txBox="1"/>
              <p:nvPr/>
            </p:nvSpPr>
            <p:spPr>
              <a:xfrm>
                <a:off x="3047999" y="2638404"/>
                <a:ext cx="43804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EC Square Sans Pro" panose="020B0506040000020004"/>
                    <a:ea typeface="+mn-ea"/>
                    <a:cs typeface="+mn-cs"/>
                  </a:rPr>
                  <a:t>European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Pro" panose="020B0506040000020004"/>
                  <a:ea typeface="+mn-ea"/>
                  <a:cs typeface="+mn-cs"/>
                </a:endParaRPr>
              </a:p>
            </p:txBody>
          </p:sp>
          <p:cxnSp>
            <p:nvCxnSpPr>
              <p:cNvPr id="9" name="Conector recto de flecha 8"/>
              <p:cNvCxnSpPr>
                <a:cxnSpLocks/>
              </p:cNvCxnSpPr>
              <p:nvPr/>
            </p:nvCxnSpPr>
            <p:spPr>
              <a:xfrm flipV="1">
                <a:off x="2868509" y="1976768"/>
                <a:ext cx="227386" cy="43087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ector recto de flecha 10"/>
              <p:cNvCxnSpPr>
                <a:cxnSpLocks/>
              </p:cNvCxnSpPr>
              <p:nvPr/>
            </p:nvCxnSpPr>
            <p:spPr>
              <a:xfrm>
                <a:off x="2868509" y="2407643"/>
                <a:ext cx="227386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ector recto de flecha 12"/>
              <p:cNvCxnSpPr>
                <a:cxnSpLocks/>
              </p:cNvCxnSpPr>
              <p:nvPr/>
            </p:nvCxnSpPr>
            <p:spPr>
              <a:xfrm>
                <a:off x="2868509" y="2407643"/>
                <a:ext cx="226056" cy="41437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ZoneTexte 3">
            <a:extLst>
              <a:ext uri="{FF2B5EF4-FFF2-40B4-BE49-F238E27FC236}">
                <a16:creationId xmlns:a16="http://schemas.microsoft.com/office/drawing/2014/main" id="{E44D1458-8FEA-9B46-98F2-765F816E5B55}"/>
              </a:ext>
            </a:extLst>
          </p:cNvPr>
          <p:cNvSpPr txBox="1"/>
          <p:nvPr/>
        </p:nvSpPr>
        <p:spPr>
          <a:xfrm>
            <a:off x="359937" y="2727505"/>
            <a:ext cx="4749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Territorially-based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Food System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approach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231556" y="1772594"/>
            <a:ext cx="11169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Research </a:t>
            </a:r>
            <a:r>
              <a:rPr kumimoji="0" lang="es-ES" sz="18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Q</a:t>
            </a:r>
            <a:r>
              <a:rPr kumimoji="0" lang="es-ES" sz="1800" b="1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uestion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: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What is the contribution of small farms and of the related food businesses to sustainable food and nutrition security in a wide range of food systems? </a:t>
            </a:r>
            <a:r>
              <a:rPr kumimoji="0" lang="es-E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 </a:t>
            </a:r>
          </a:p>
        </p:txBody>
      </p:sp>
      <p:sp>
        <p:nvSpPr>
          <p:cNvPr id="20" name="ZoneTexte 3">
            <a:extLst>
              <a:ext uri="{FF2B5EF4-FFF2-40B4-BE49-F238E27FC236}">
                <a16:creationId xmlns:a16="http://schemas.microsoft.com/office/drawing/2014/main" id="{E44D1458-8FEA-9B46-98F2-765F816E5B55}"/>
              </a:ext>
            </a:extLst>
          </p:cNvPr>
          <p:cNvSpPr txBox="1"/>
          <p:nvPr/>
        </p:nvSpPr>
        <p:spPr>
          <a:xfrm>
            <a:off x="359937" y="4284975"/>
            <a:ext cx="62047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Recognises the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diversity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 of small farms 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&amp; food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systems in Europe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359937" y="3497787"/>
            <a:ext cx="5720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Elements of FNS: 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food provision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, 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food availability 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and 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food access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</p:txBody>
      </p:sp>
      <p:graphicFrame>
        <p:nvGraphicFramePr>
          <p:cNvPr id="18" name="Diagrama 17">
            <a:extLst>
              <a:ext uri="{FF2B5EF4-FFF2-40B4-BE49-F238E27FC236}">
                <a16:creationId xmlns:a16="http://schemas.microsoft.com/office/drawing/2014/main" id="{FE085D28-085F-53DD-3520-EEBEA977A61F}"/>
              </a:ext>
            </a:extLst>
          </p:cNvPr>
          <p:cNvGraphicFramePr/>
          <p:nvPr>
            <p:extLst/>
          </p:nvPr>
        </p:nvGraphicFramePr>
        <p:xfrm>
          <a:off x="6744182" y="2470031"/>
          <a:ext cx="5114443" cy="3790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96125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ROLE OF SMALL FARMS IN REGIONAL FOOD SYSTEMS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6BD3B46-9A26-4EBD-C34B-C7548B28FC8E}"/>
              </a:ext>
            </a:extLst>
          </p:cNvPr>
          <p:cNvSpPr txBox="1"/>
          <p:nvPr/>
        </p:nvSpPr>
        <p:spPr>
          <a:xfrm>
            <a:off x="8616540" y="2214006"/>
            <a:ext cx="36171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SALSA </a:t>
            </a:r>
            <a:r>
              <a:rPr kumimoji="0" 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produced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</a:t>
            </a:r>
            <a:r>
              <a:rPr kumimoji="0" lang="es-E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91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</a:t>
            </a:r>
            <a:r>
              <a:rPr kumimoji="0" 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product-specific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</a:t>
            </a:r>
            <a:r>
              <a:rPr kumimoji="0" 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food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</a:t>
            </a:r>
            <a:r>
              <a:rPr kumimoji="0" 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system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</a:t>
            </a:r>
            <a:r>
              <a:rPr kumimoji="0" 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maps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</a:t>
            </a:r>
            <a:r>
              <a:rPr kumimoji="0" 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for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</a:t>
            </a:r>
            <a:r>
              <a:rPr kumimoji="0" lang="es-E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25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</a:t>
            </a:r>
            <a:r>
              <a:rPr kumimoji="0" 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regions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in </a:t>
            </a:r>
            <a:r>
              <a:rPr kumimoji="0" lang="es-E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Europe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DDDBC36-1BE7-2787-8594-A9BB5C2BF9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" t="748" r="8757" b="1446"/>
          <a:stretch/>
        </p:blipFill>
        <p:spPr>
          <a:xfrm>
            <a:off x="345856" y="1893887"/>
            <a:ext cx="7848003" cy="448776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5100638"/>
            <a:ext cx="3124199" cy="175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508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9156" y="1050889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COMPARATIVE ANALYSIS OF THE ROLE OF SMALL FARMS IN REGIONAL FOOD SYSTEMS IN EUROPE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228725" y="2213260"/>
            <a:ext cx="5554732" cy="4120865"/>
            <a:chOff x="4191124" y="2034513"/>
            <a:chExt cx="5393316" cy="3959553"/>
          </a:xfrm>
        </p:grpSpPr>
        <p:pic>
          <p:nvPicPr>
            <p:cNvPr id="10" name="Picture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4191124" y="2034513"/>
              <a:ext cx="5393316" cy="395955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</p:pic>
        <p:sp>
          <p:nvSpPr>
            <p:cNvPr id="12" name="Oval 5"/>
            <p:cNvSpPr/>
            <p:nvPr/>
          </p:nvSpPr>
          <p:spPr>
            <a:xfrm>
              <a:off x="4948459" y="2431619"/>
              <a:ext cx="832637" cy="283183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noFill/>
            <a:ln w="28575" cap="flat">
              <a:solidFill>
                <a:srgbClr val="FFC000"/>
              </a:solidFill>
              <a:custDash>
                <a:ds d="300000" sp="300000"/>
              </a:custDash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TextBox 9"/>
            <p:cNvSpPr txBox="1"/>
            <p:nvPr/>
          </p:nvSpPr>
          <p:spPr>
            <a:xfrm rot="16200004">
              <a:off x="4077799" y="3630331"/>
              <a:ext cx="1534167" cy="307777"/>
            </a:xfrm>
            <a:prstGeom prst="rect">
              <a:avLst/>
            </a:prstGeom>
            <a:noFill/>
            <a:ln w="12700"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Northern Europe</a:t>
              </a:r>
            </a:p>
          </p:txBody>
        </p:sp>
        <p:sp>
          <p:nvSpPr>
            <p:cNvPr id="15" name="TextBox 7"/>
            <p:cNvSpPr txBox="1"/>
            <p:nvPr/>
          </p:nvSpPr>
          <p:spPr>
            <a:xfrm>
              <a:off x="6652025" y="2361944"/>
              <a:ext cx="1345752" cy="307777"/>
            </a:xfrm>
            <a:prstGeom prst="rect">
              <a:avLst/>
            </a:prstGeom>
            <a:noFill/>
            <a:ln w="12700"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Eastern Europe</a:t>
              </a:r>
            </a:p>
          </p:txBody>
        </p:sp>
        <p:sp>
          <p:nvSpPr>
            <p:cNvPr id="16" name="Oval 5"/>
            <p:cNvSpPr/>
            <p:nvPr/>
          </p:nvSpPr>
          <p:spPr>
            <a:xfrm rot="5400013">
              <a:off x="6822625" y="1695263"/>
              <a:ext cx="898593" cy="298164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noFill/>
            <a:ln w="28575" cap="flat">
              <a:solidFill>
                <a:srgbClr val="00B050"/>
              </a:solidFill>
              <a:custDash>
                <a:ds d="300000" sp="300000"/>
              </a:custDash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5"/>
            <p:cNvSpPr/>
            <p:nvPr/>
          </p:nvSpPr>
          <p:spPr>
            <a:xfrm rot="5400013">
              <a:off x="6801376" y="3346593"/>
              <a:ext cx="808865" cy="298165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noFill/>
            <a:ln w="28575" cap="flat">
              <a:solidFill>
                <a:srgbClr val="C00000"/>
              </a:solidFill>
              <a:custDash>
                <a:ds d="300000" sp="300000"/>
              </a:custDash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6462129" y="5263450"/>
              <a:ext cx="1487361" cy="307777"/>
            </a:xfrm>
            <a:prstGeom prst="rect">
              <a:avLst/>
            </a:prstGeom>
            <a:noFill/>
            <a:ln w="12700"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Southern Europe</a:t>
              </a:r>
            </a:p>
          </p:txBody>
        </p:sp>
      </p:grp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-585" b="24837"/>
          <a:stretch/>
        </p:blipFill>
        <p:spPr>
          <a:xfrm>
            <a:off x="9096055" y="5024743"/>
            <a:ext cx="3114995" cy="183325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6055" y="1630626"/>
            <a:ext cx="3095945" cy="198887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/>
          <a:srcRect r="923" b="10241"/>
          <a:stretch/>
        </p:blipFill>
        <p:spPr>
          <a:xfrm>
            <a:off x="9096056" y="3348971"/>
            <a:ext cx="3117818" cy="176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3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TYPOLOGY OF EUROPEAN SMALL FARMS 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96615" y="2244916"/>
            <a:ext cx="401821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Small farm diversity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beyond the subsistence-commercial duality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Most farms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oriented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towards the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market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+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they produce for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self-provisioning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Type prevalence varies depending on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region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&amp; market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context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Pro" panose="020B05060400000200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No “one-size-fits-all” for policy  </a:t>
            </a:r>
          </a:p>
        </p:txBody>
      </p:sp>
      <p:pic>
        <p:nvPicPr>
          <p:cNvPr id="11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790" y="2244916"/>
            <a:ext cx="6600800" cy="3318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0206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SMALL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FARMS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CONTRIBUTION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TO FOOD AND NUTRITION SECURITY IN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EUROPE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686957" y="2750622"/>
            <a:ext cx="8007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RESULTS FOR EUROPE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231556" y="1893887"/>
            <a:ext cx="10264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Research </a:t>
            </a:r>
            <a:r>
              <a:rPr kumimoji="0" lang="es-ES" sz="18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Q</a:t>
            </a:r>
            <a:r>
              <a:rPr kumimoji="0" lang="es-ES" sz="1800" b="1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uestion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: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What is the contribution of small farms </a:t>
            </a:r>
            <a:r>
              <a:rPr kumimoji="0" lang="en-US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to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sustainable food and nutrition security in a wide range of food systems? </a:t>
            </a:r>
            <a:r>
              <a:rPr kumimoji="0" lang="es-E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 panose="020B0506040000020004"/>
                <a:ea typeface="+mn-ea"/>
                <a:cs typeface="+mn-cs"/>
              </a:rPr>
              <a:t>  </a:t>
            </a:r>
          </a:p>
        </p:txBody>
      </p:sp>
      <p:graphicFrame>
        <p:nvGraphicFramePr>
          <p:cNvPr id="7" name="Diagrama 6"/>
          <p:cNvGraphicFramePr/>
          <p:nvPr>
            <p:extLst/>
          </p:nvPr>
        </p:nvGraphicFramePr>
        <p:xfrm>
          <a:off x="1703393" y="2959600"/>
          <a:ext cx="7974698" cy="3792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24645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1592</TotalTime>
  <Words>1391</Words>
  <Application>Microsoft Office PowerPoint</Application>
  <PresentationFormat>Widescreen</PresentationFormat>
  <Paragraphs>211</Paragraphs>
  <Slides>43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56" baseType="lpstr">
      <vt:lpstr>ＭＳ Ｐゴシック</vt:lpstr>
      <vt:lpstr>Arial</vt:lpstr>
      <vt:lpstr>Bookman Old Style</vt:lpstr>
      <vt:lpstr>Calibri</vt:lpstr>
      <vt:lpstr>Calibri Light</vt:lpstr>
      <vt:lpstr>Circular Std Black Italic</vt:lpstr>
      <vt:lpstr>Circular Std Book Italic</vt:lpstr>
      <vt:lpstr>EC Square Sans Pro</vt:lpstr>
      <vt:lpstr>Noto Sans Symbols</vt:lpstr>
      <vt:lpstr>Open Sans</vt:lpstr>
      <vt:lpstr>Office Theme</vt:lpstr>
      <vt:lpstr>1_Office Theme</vt:lpstr>
      <vt:lpstr>2_Office Theme</vt:lpstr>
      <vt:lpstr>PowerPoint Presentation</vt:lpstr>
      <vt:lpstr>Welcome and Introduction</vt:lpstr>
      <vt:lpstr>The role of European small farms in sustainable Food and Nutrition Security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  <vt:lpstr>FARMING FOR FIBER AND FUTURE carbon-wise productive use of rewetted peatlands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  <vt:lpstr>The strategic role of rural areas for climate and food security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  <vt:lpstr>Time for your voices</vt:lpstr>
      <vt:lpstr>How can we contribute to the Rural Pact?</vt:lpstr>
      <vt:lpstr>Conversations in small groups</vt:lpstr>
      <vt:lpstr>Template</vt:lpstr>
      <vt:lpstr>Don’t forget to submit a commitment!</vt:lpstr>
      <vt:lpstr>PowerPoint Presentation</vt:lpstr>
      <vt:lpstr>“Harvesting” from our conversations  Go to:  SLI.DO #ORCHARD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Anna</cp:lastModifiedBy>
  <cp:revision>80</cp:revision>
  <dcterms:created xsi:type="dcterms:W3CDTF">2016-11-14T13:56:45Z</dcterms:created>
  <dcterms:modified xsi:type="dcterms:W3CDTF">2022-06-13T21:29:51Z</dcterms:modified>
</cp:coreProperties>
</file>