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8" roundtripDataSignature="AMtx7mgjplWXPc62I3gsED3d0kl1t76sE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2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"/>
          <p:cNvSpPr txBox="1"/>
          <p:nvPr>
            <p:ph idx="1" type="subTitle"/>
          </p:nvPr>
        </p:nvSpPr>
        <p:spPr>
          <a:xfrm>
            <a:off x="442914" y="2285701"/>
            <a:ext cx="6318371" cy="579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launch event will take place just after the Rural Pact conference.</a:t>
            </a:r>
            <a:endParaRPr/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event is </a:t>
            </a:r>
            <a:r>
              <a:rPr b="1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open to any interested stakeholder</a:t>
            </a: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including energy communities representatives, national and regional politicians, local authorities and social and economic stakeholders involved in rural development.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0"/>
          <p:cNvSpPr txBox="1"/>
          <p:nvPr/>
        </p:nvSpPr>
        <p:spPr>
          <a:xfrm>
            <a:off x="442912" y="1395412"/>
            <a:ext cx="11514626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3200"/>
              <a:buFont typeface="Arial"/>
              <a:buNone/>
            </a:pPr>
            <a:r>
              <a:rPr lang="en-GB" sz="32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Launch of the Rural Energy Community Advisory Hub</a:t>
            </a:r>
            <a:endParaRPr/>
          </a:p>
        </p:txBody>
      </p:sp>
      <p:sp>
        <p:nvSpPr>
          <p:cNvPr id="163" name="Google Shape;163;p10"/>
          <p:cNvSpPr txBox="1"/>
          <p:nvPr>
            <p:ph type="ctrTitle"/>
          </p:nvPr>
        </p:nvSpPr>
        <p:spPr>
          <a:xfrm>
            <a:off x="442913" y="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lang="en-GB" sz="4500">
                <a:latin typeface="Arial"/>
                <a:ea typeface="Arial"/>
                <a:cs typeface="Arial"/>
                <a:sym typeface="Arial"/>
              </a:rPr>
              <a:t>Rural Energy Community Advisory Hub</a:t>
            </a:r>
            <a:endParaRPr/>
          </a:p>
        </p:txBody>
      </p:sp>
      <p:pic>
        <p:nvPicPr>
          <p:cNvPr id="164" name="Google Shape;164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17631" y="2179405"/>
            <a:ext cx="4939907" cy="277869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0"/>
          <p:cNvSpPr txBox="1"/>
          <p:nvPr/>
        </p:nvSpPr>
        <p:spPr>
          <a:xfrm>
            <a:off x="7063263" y="1720618"/>
            <a:ext cx="4811377" cy="2036559"/>
          </a:xfrm>
          <a:prstGeom prst="rect">
            <a:avLst/>
          </a:prstGeom>
          <a:noFill/>
          <a:ln>
            <a:noFill/>
          </a:ln>
          <a:effectLst>
            <a:outerShdw blurRad="114300" rotWithShape="0" algn="ctr" dir="5400000" dist="25400">
              <a:srgbClr val="000000">
                <a:alpha val="16078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1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i="0" lang="en-GB" sz="2800" u="none" cap="none" strike="noStrike">
                <a:solidFill>
                  <a:srgbClr val="47B690"/>
                </a:solidFill>
                <a:latin typeface="Arial"/>
                <a:ea typeface="Arial"/>
                <a:cs typeface="Arial"/>
                <a:sym typeface="Arial"/>
              </a:rPr>
              <a:t>Rural </a:t>
            </a:r>
            <a:r>
              <a:rPr b="0" i="0" lang="en-GB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Energy </a:t>
            </a:r>
            <a:r>
              <a:rPr b="1" i="0" lang="en-GB" sz="2800" u="none" cap="none" strike="noStrike">
                <a:solidFill>
                  <a:srgbClr val="47B690"/>
                </a:solidFill>
                <a:latin typeface="Arial"/>
                <a:ea typeface="Arial"/>
                <a:cs typeface="Arial"/>
                <a:sym typeface="Arial"/>
              </a:rPr>
              <a:t>Community</a:t>
            </a:r>
            <a:r>
              <a:rPr b="0" i="0" lang="en-GB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1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Advisory Hub</a:t>
            </a:r>
            <a:endParaRPr b="0" i="0" sz="3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0"/>
          <p:cNvSpPr txBox="1"/>
          <p:nvPr/>
        </p:nvSpPr>
        <p:spPr>
          <a:xfrm>
            <a:off x="442912" y="4311771"/>
            <a:ext cx="609771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 -   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Friday 17 June 2022, 9.00 - 12.00 (CEST)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-  Tours &amp; Taxis</a:t>
            </a:r>
            <a:endParaRPr/>
          </a:p>
        </p:txBody>
      </p:sp>
      <p:sp>
        <p:nvSpPr>
          <p:cNvPr id="167" name="Google Shape;167;p10"/>
          <p:cNvSpPr txBox="1"/>
          <p:nvPr/>
        </p:nvSpPr>
        <p:spPr>
          <a:xfrm>
            <a:off x="3968899" y="5242233"/>
            <a:ext cx="609746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https://ec.europa.eu/info/events/launch-rural-energy-community-advisory-hub-2022-jun-17_en</a:t>
            </a:r>
            <a:endParaRPr/>
          </a:p>
        </p:txBody>
      </p:sp>
      <p:sp>
        <p:nvSpPr>
          <p:cNvPr id="168" name="Google Shape;168;p10"/>
          <p:cNvSpPr txBox="1"/>
          <p:nvPr/>
        </p:nvSpPr>
        <p:spPr>
          <a:xfrm>
            <a:off x="553367" y="5200978"/>
            <a:ext cx="6097464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Registration page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9" name="Google Shape;169;p10"/>
          <p:cNvCxnSpPr/>
          <p:nvPr/>
        </p:nvCxnSpPr>
        <p:spPr>
          <a:xfrm>
            <a:off x="3402623" y="5565398"/>
            <a:ext cx="566276" cy="0"/>
          </a:xfrm>
          <a:prstGeom prst="straightConnector1">
            <a:avLst/>
          </a:prstGeom>
          <a:noFill/>
          <a:ln cap="flat" cmpd="sng" w="38100">
            <a:solidFill>
              <a:srgbClr val="00B050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1"/>
          <p:cNvSpPr txBox="1"/>
          <p:nvPr>
            <p:ph type="ctrTitle"/>
          </p:nvPr>
        </p:nvSpPr>
        <p:spPr>
          <a:xfrm>
            <a:off x="0" y="2693987"/>
            <a:ext cx="121920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0"/>
              <a:buFont typeface="Arial"/>
              <a:buNone/>
            </a:pPr>
            <a:r>
              <a:rPr lang="en-GB" sz="15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2"/>
          <p:cNvSpPr txBox="1"/>
          <p:nvPr>
            <p:ph type="ctrTitle"/>
          </p:nvPr>
        </p:nvSpPr>
        <p:spPr>
          <a:xfrm>
            <a:off x="0" y="1550987"/>
            <a:ext cx="121920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0"/>
              <a:buFont typeface="Arial"/>
              <a:buNone/>
            </a:pPr>
            <a:r>
              <a:rPr lang="en-GB" sz="15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/>
          <p:nvPr>
            <p:ph type="ctrTitle"/>
          </p:nvPr>
        </p:nvSpPr>
        <p:spPr>
          <a:xfrm>
            <a:off x="0" y="0"/>
            <a:ext cx="121920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GB" sz="4400">
                <a:latin typeface="Arial"/>
                <a:ea typeface="Arial"/>
                <a:cs typeface="Arial"/>
                <a:sym typeface="Arial"/>
              </a:rPr>
              <a:t>Community driven sustainable energy action in rural villages</a:t>
            </a:r>
            <a:endParaRPr/>
          </a:p>
        </p:txBody>
      </p:sp>
      <p:sp>
        <p:nvSpPr>
          <p:cNvPr id="93" name="Google Shape;93;p2"/>
          <p:cNvSpPr txBox="1"/>
          <p:nvPr>
            <p:ph idx="1" type="subTitle"/>
          </p:nvPr>
        </p:nvSpPr>
        <p:spPr>
          <a:xfrm>
            <a:off x="0" y="1671143"/>
            <a:ext cx="12192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5F43"/>
              </a:buClr>
              <a:buSzPts val="2800"/>
              <a:buNone/>
            </a:pPr>
            <a:r>
              <a:rPr lang="en-GB" sz="2800">
                <a:solidFill>
                  <a:srgbClr val="485F43"/>
                </a:solidFill>
                <a:latin typeface="Arial"/>
                <a:ea typeface="Arial"/>
                <a:cs typeface="Arial"/>
                <a:sym typeface="Arial"/>
              </a:rPr>
              <a:t>Welcome and introduction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solidFill>
                <a:srgbClr val="485F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solidFill>
                <a:srgbClr val="485F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/>
          <p:nvPr>
            <p:ph idx="1" type="subTitle"/>
          </p:nvPr>
        </p:nvSpPr>
        <p:spPr>
          <a:xfrm>
            <a:off x="231556" y="1314151"/>
            <a:ext cx="11329987" cy="579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here to add body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/>
          <p:nvPr>
            <p:ph idx="1" type="subTitle"/>
          </p:nvPr>
        </p:nvSpPr>
        <p:spPr>
          <a:xfrm>
            <a:off x="442913" y="2285701"/>
            <a:ext cx="11329987" cy="579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European Green Deal sets out to make Europe the first climate neutral continent by 2050.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key component of this goal is the decarbonisation of the EU energy system via the Clean Energy Package.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Energy communities 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have an important role in this transition: renewable energy production and supply, building renovation, and the promotion of energy efficiency and flexibility.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Provide active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citizen engagement and boost positive social norms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thus combatting energy poverty and fostering solidarity to assure a just and inclusive energy transition.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Recent crises like the COVID-19 pandemic and Russian invasion of Ukraine further underline the necessity to assure energy accessibility, </a:t>
            </a:r>
            <a:r>
              <a:rPr b="1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resilience and security</a:t>
            </a: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especially at the local level. </a:t>
            </a:r>
            <a:endParaRPr/>
          </a:p>
        </p:txBody>
      </p:sp>
      <p:sp>
        <p:nvSpPr>
          <p:cNvPr id="104" name="Google Shape;104;p4"/>
          <p:cNvSpPr txBox="1"/>
          <p:nvPr/>
        </p:nvSpPr>
        <p:spPr>
          <a:xfrm>
            <a:off x="442912" y="1395412"/>
            <a:ext cx="11514626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/>
              <a:buNone/>
            </a:pPr>
            <a:r>
              <a:rPr b="0" i="0" lang="en-GB" sz="32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Why energy communities are key to advancing the European Green Deal</a:t>
            </a:r>
            <a:endParaRPr/>
          </a:p>
        </p:txBody>
      </p:sp>
      <p:sp>
        <p:nvSpPr>
          <p:cNvPr id="105" name="Google Shape;105;p4"/>
          <p:cNvSpPr txBox="1"/>
          <p:nvPr>
            <p:ph type="ctrTitle"/>
          </p:nvPr>
        </p:nvSpPr>
        <p:spPr>
          <a:xfrm>
            <a:off x="442913" y="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lang="en-GB" sz="4500">
                <a:latin typeface="Arial"/>
                <a:ea typeface="Arial"/>
                <a:cs typeface="Arial"/>
                <a:sym typeface="Arial"/>
              </a:rPr>
              <a:t>Rural Energy Community Advisory Hub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"/>
          <p:cNvSpPr txBox="1"/>
          <p:nvPr>
            <p:ph idx="1" type="subTitle"/>
          </p:nvPr>
        </p:nvSpPr>
        <p:spPr>
          <a:xfrm>
            <a:off x="442913" y="2285701"/>
            <a:ext cx="11329987" cy="579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Renewable energy communities </a:t>
            </a: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(Article 2(16) Recast Renewable Energy Directive) and </a:t>
            </a:r>
            <a:r>
              <a:rPr b="1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citizen energy communities </a:t>
            </a: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(Article 2(11) Recast Internal Electricity Market Directive), have been defined in several pieces of EU legislation, which commonly describe them as: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∙"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legal entity, based on open and voluntary participation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∙"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Controlled by members or shareholders, those being natural persons, municipalities or small enterprises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∙"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Have the primary purpose of providing environmental, economic or social community benefits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∙"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Engages in generation, distribution, and consumption of renewable energy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11" name="Google Shape;111;p5"/>
          <p:cNvSpPr txBox="1"/>
          <p:nvPr/>
        </p:nvSpPr>
        <p:spPr>
          <a:xfrm>
            <a:off x="442912" y="1395412"/>
            <a:ext cx="11514626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/>
              <a:buNone/>
            </a:pPr>
            <a:r>
              <a:rPr b="0" i="0" lang="en-GB" sz="32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Rural energy communities: an understanding and their particularities</a:t>
            </a:r>
            <a:endParaRPr/>
          </a:p>
        </p:txBody>
      </p:sp>
      <p:sp>
        <p:nvSpPr>
          <p:cNvPr id="112" name="Google Shape;112;p5"/>
          <p:cNvSpPr txBox="1"/>
          <p:nvPr>
            <p:ph type="ctrTitle"/>
          </p:nvPr>
        </p:nvSpPr>
        <p:spPr>
          <a:xfrm>
            <a:off x="442913" y="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lang="en-GB" sz="4500">
                <a:latin typeface="Arial"/>
                <a:ea typeface="Arial"/>
                <a:cs typeface="Arial"/>
                <a:sym typeface="Arial"/>
              </a:rPr>
              <a:t>Rural Energy Community Advisory Hub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"/>
          <p:cNvSpPr txBox="1"/>
          <p:nvPr>
            <p:ph idx="1" type="subTitle"/>
          </p:nvPr>
        </p:nvSpPr>
        <p:spPr>
          <a:xfrm>
            <a:off x="442913" y="2285701"/>
            <a:ext cx="11329987" cy="579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Rural energy communities </a:t>
            </a: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 especially important in relation to the EU’s climate objectives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18" name="Google Shape;118;p6"/>
          <p:cNvSpPr txBox="1"/>
          <p:nvPr/>
        </p:nvSpPr>
        <p:spPr>
          <a:xfrm>
            <a:off x="442912" y="1395412"/>
            <a:ext cx="11514626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/>
              <a:buNone/>
            </a:pPr>
            <a:r>
              <a:rPr b="0" i="0" lang="en-GB" sz="32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Rural energy communities: an understanding and their particularities</a:t>
            </a:r>
            <a:endParaRPr/>
          </a:p>
        </p:txBody>
      </p:sp>
      <p:sp>
        <p:nvSpPr>
          <p:cNvPr id="119" name="Google Shape;119;p6"/>
          <p:cNvSpPr txBox="1"/>
          <p:nvPr>
            <p:ph type="ctrTitle"/>
          </p:nvPr>
        </p:nvSpPr>
        <p:spPr>
          <a:xfrm>
            <a:off x="442913" y="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lang="en-GB" sz="4500">
                <a:latin typeface="Arial"/>
                <a:ea typeface="Arial"/>
                <a:cs typeface="Arial"/>
                <a:sym typeface="Arial"/>
              </a:rPr>
              <a:t>Rural Energy Community Advisory Hub</a:t>
            </a:r>
            <a:endParaRPr/>
          </a:p>
        </p:txBody>
      </p:sp>
      <p:grpSp>
        <p:nvGrpSpPr>
          <p:cNvPr id="120" name="Google Shape;120;p6"/>
          <p:cNvGrpSpPr/>
          <p:nvPr/>
        </p:nvGrpSpPr>
        <p:grpSpPr>
          <a:xfrm>
            <a:off x="234462" y="2730688"/>
            <a:ext cx="2681654" cy="1415561"/>
            <a:chOff x="234462" y="2616443"/>
            <a:chExt cx="2681654" cy="1415561"/>
          </a:xfrm>
        </p:grpSpPr>
        <p:sp>
          <p:nvSpPr>
            <p:cNvPr id="121" name="Google Shape;121;p6"/>
            <p:cNvSpPr txBox="1"/>
            <p:nvPr/>
          </p:nvSpPr>
          <p:spPr>
            <a:xfrm>
              <a:off x="543659" y="2853711"/>
              <a:ext cx="22200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GB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active participation of local authorities and citizens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6"/>
            <p:cNvSpPr/>
            <p:nvPr/>
          </p:nvSpPr>
          <p:spPr>
            <a:xfrm>
              <a:off x="234462" y="2616443"/>
              <a:ext cx="2681654" cy="1415561"/>
            </a:xfrm>
            <a:prstGeom prst="ellipse">
              <a:avLst/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" name="Google Shape;123;p6"/>
          <p:cNvGrpSpPr/>
          <p:nvPr/>
        </p:nvGrpSpPr>
        <p:grpSpPr>
          <a:xfrm>
            <a:off x="234462" y="4314096"/>
            <a:ext cx="2681654" cy="1415561"/>
            <a:chOff x="639780" y="4269272"/>
            <a:chExt cx="2681654" cy="1415561"/>
          </a:xfrm>
        </p:grpSpPr>
        <p:sp>
          <p:nvSpPr>
            <p:cNvPr id="124" name="Google Shape;124;p6"/>
            <p:cNvSpPr/>
            <p:nvPr/>
          </p:nvSpPr>
          <p:spPr>
            <a:xfrm>
              <a:off x="639780" y="4269272"/>
              <a:ext cx="2681654" cy="1415561"/>
            </a:xfrm>
            <a:prstGeom prst="ellipse">
              <a:avLst/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6"/>
            <p:cNvSpPr txBox="1"/>
            <p:nvPr/>
          </p:nvSpPr>
          <p:spPr>
            <a:xfrm>
              <a:off x="951907" y="4515318"/>
              <a:ext cx="22200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operationalisation of local development plans 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" name="Google Shape;126;p6"/>
          <p:cNvGrpSpPr/>
          <p:nvPr/>
        </p:nvGrpSpPr>
        <p:grpSpPr>
          <a:xfrm>
            <a:off x="3426252" y="2720013"/>
            <a:ext cx="2681654" cy="1415561"/>
            <a:chOff x="3083913" y="3069428"/>
            <a:chExt cx="2681654" cy="1415561"/>
          </a:xfrm>
        </p:grpSpPr>
        <p:sp>
          <p:nvSpPr>
            <p:cNvPr id="127" name="Google Shape;127;p6"/>
            <p:cNvSpPr/>
            <p:nvPr/>
          </p:nvSpPr>
          <p:spPr>
            <a:xfrm>
              <a:off x="3083913" y="3069428"/>
              <a:ext cx="2681654" cy="1415561"/>
            </a:xfrm>
            <a:prstGeom prst="ellipse">
              <a:avLst/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6"/>
            <p:cNvSpPr txBox="1"/>
            <p:nvPr/>
          </p:nvSpPr>
          <p:spPr>
            <a:xfrm>
              <a:off x="3401110" y="3403720"/>
              <a:ext cx="2332159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ensure rural areas are not left behind 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" name="Google Shape;129;p6"/>
          <p:cNvGrpSpPr/>
          <p:nvPr/>
        </p:nvGrpSpPr>
        <p:grpSpPr>
          <a:xfrm>
            <a:off x="2969483" y="4314096"/>
            <a:ext cx="3774831" cy="1415561"/>
            <a:chOff x="3633561" y="4577137"/>
            <a:chExt cx="3774831" cy="1415561"/>
          </a:xfrm>
        </p:grpSpPr>
        <p:sp>
          <p:nvSpPr>
            <p:cNvPr id="130" name="Google Shape;130;p6"/>
            <p:cNvSpPr/>
            <p:nvPr/>
          </p:nvSpPr>
          <p:spPr>
            <a:xfrm>
              <a:off x="3633561" y="4577137"/>
              <a:ext cx="3634153" cy="1415561"/>
            </a:xfrm>
            <a:prstGeom prst="ellipse">
              <a:avLst/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6"/>
            <p:cNvSpPr txBox="1"/>
            <p:nvPr/>
          </p:nvSpPr>
          <p:spPr>
            <a:xfrm>
              <a:off x="3950817" y="4823322"/>
              <a:ext cx="3457575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Input to common agricultural policy, rural development, and farm modernisation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2" name="Google Shape;132;p6"/>
          <p:cNvSpPr txBox="1"/>
          <p:nvPr/>
        </p:nvSpPr>
        <p:spPr>
          <a:xfrm>
            <a:off x="7050901" y="2826750"/>
            <a:ext cx="4775365" cy="3098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However they face a </a:t>
            </a:r>
            <a:r>
              <a:rPr b="1"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variety of challenges and barriers: </a:t>
            </a:r>
            <a:endParaRPr/>
          </a:p>
          <a:p>
            <a:pPr indent="-285750" lvl="0" marL="285750" marR="0" rtl="0" algn="just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Physical constraints and interconnectivity limits </a:t>
            </a:r>
            <a:endParaRPr/>
          </a:p>
          <a:p>
            <a:pPr indent="-285750" lvl="0" marL="285750" marR="0" rtl="0" algn="just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Socio-economic </a:t>
            </a:r>
            <a:endParaRPr/>
          </a:p>
          <a:p>
            <a:pPr indent="-285750" lvl="0" marL="285750" marR="0" rtl="0" algn="just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Technical</a:t>
            </a:r>
            <a:endParaRPr/>
          </a:p>
          <a:p>
            <a:pPr indent="-285750" lvl="0" marL="285750" marR="0" rtl="0" algn="just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Knowledge sharing </a:t>
            </a:r>
            <a:endParaRPr/>
          </a:p>
          <a:p>
            <a:pPr indent="-285750" lvl="0" marL="285750" marR="0" rtl="0" algn="just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Engagement with right actors or institutions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6"/>
          <p:cNvSpPr/>
          <p:nvPr/>
        </p:nvSpPr>
        <p:spPr>
          <a:xfrm>
            <a:off x="6902942" y="2703157"/>
            <a:ext cx="5028586" cy="3221877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C55A1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"/>
          <p:cNvSpPr txBox="1"/>
          <p:nvPr>
            <p:ph idx="1" type="subTitle"/>
          </p:nvPr>
        </p:nvSpPr>
        <p:spPr>
          <a:xfrm>
            <a:off x="442913" y="2285701"/>
            <a:ext cx="11329987" cy="579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Rural Energy Community Advisory Hub is an initiative of the European Commission, which aims to </a:t>
            </a:r>
            <a:r>
              <a:rPr b="1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accelerate the development of sustainable energy community projects in European rural areas</a:t>
            </a: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main activities of the initiative will be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Identification of best practices </a:t>
            </a:r>
            <a:endParaRPr/>
          </a:p>
          <a:p>
            <a:pPr indent="-285750" lvl="0" marL="28575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Provision of technical assistance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1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Networking opportunities </a:t>
            </a: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the energy communities and local stakeholders selected to participate. 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Building on the work of the Energy Communities Repository and the Covenant of Mayors</a:t>
            </a:r>
            <a:endParaRPr/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7"/>
          <p:cNvSpPr txBox="1"/>
          <p:nvPr/>
        </p:nvSpPr>
        <p:spPr>
          <a:xfrm>
            <a:off x="442912" y="1395412"/>
            <a:ext cx="11514626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3200"/>
              <a:buFont typeface="Arial"/>
              <a:buNone/>
            </a:pPr>
            <a:r>
              <a:rPr lang="en-GB" sz="32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What the Rural Energy Community Advisory Hub is for</a:t>
            </a:r>
            <a:endParaRPr/>
          </a:p>
        </p:txBody>
      </p:sp>
      <p:sp>
        <p:nvSpPr>
          <p:cNvPr id="140" name="Google Shape;140;p7"/>
          <p:cNvSpPr txBox="1"/>
          <p:nvPr>
            <p:ph type="ctrTitle"/>
          </p:nvPr>
        </p:nvSpPr>
        <p:spPr>
          <a:xfrm>
            <a:off x="442913" y="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lang="en-GB" sz="4500">
                <a:latin typeface="Arial"/>
                <a:ea typeface="Arial"/>
                <a:cs typeface="Arial"/>
                <a:sym typeface="Arial"/>
              </a:rPr>
              <a:t>Rural Energy Community Advisory Hub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"/>
          <p:cNvSpPr txBox="1"/>
          <p:nvPr>
            <p:ph idx="1" type="subTitle"/>
          </p:nvPr>
        </p:nvSpPr>
        <p:spPr>
          <a:xfrm>
            <a:off x="442914" y="2285701"/>
            <a:ext cx="6318371" cy="579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Identification of best practices - Objectives</a:t>
            </a:r>
            <a:endParaRPr/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Collection of information through survey and interviews in relation to energy communities and policy landscape supporting rural development in the Member States. </a:t>
            </a:r>
            <a:endParaRPr/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Identification of barriers, key action drivers and recommendations </a:t>
            </a:r>
            <a:endParaRPr/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Development of case studies to be distributed through the website and which will support energy communities and local authorities  to tackle some of the identified barriers </a:t>
            </a:r>
            <a:endParaRPr/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8"/>
          <p:cNvSpPr txBox="1"/>
          <p:nvPr/>
        </p:nvSpPr>
        <p:spPr>
          <a:xfrm>
            <a:off x="442912" y="1395412"/>
            <a:ext cx="11514626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3200"/>
              <a:buFont typeface="Arial"/>
              <a:buNone/>
            </a:pPr>
            <a:r>
              <a:rPr lang="en-GB" sz="32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What the Rural Energy Community Advisory Hub is for</a:t>
            </a:r>
            <a:endParaRPr/>
          </a:p>
        </p:txBody>
      </p:sp>
      <p:sp>
        <p:nvSpPr>
          <p:cNvPr id="147" name="Google Shape;147;p8"/>
          <p:cNvSpPr txBox="1"/>
          <p:nvPr>
            <p:ph type="ctrTitle"/>
          </p:nvPr>
        </p:nvSpPr>
        <p:spPr>
          <a:xfrm>
            <a:off x="442913" y="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lang="en-GB" sz="4500">
                <a:latin typeface="Arial"/>
                <a:ea typeface="Arial"/>
                <a:cs typeface="Arial"/>
                <a:sym typeface="Arial"/>
              </a:rPr>
              <a:t>Rural Energy Community Advisory Hub</a:t>
            </a:r>
            <a:endParaRPr/>
          </a:p>
        </p:txBody>
      </p:sp>
      <p:sp>
        <p:nvSpPr>
          <p:cNvPr id="148" name="Google Shape;148;p8"/>
          <p:cNvSpPr/>
          <p:nvPr/>
        </p:nvSpPr>
        <p:spPr>
          <a:xfrm>
            <a:off x="7280031" y="2347247"/>
            <a:ext cx="4785212" cy="3037853"/>
          </a:xfrm>
          <a:prstGeom prst="roundRect">
            <a:avLst>
              <a:gd fmla="val 16667" name="adj"/>
            </a:avLst>
          </a:prstGeom>
          <a:solidFill>
            <a:schemeClr val="accent6"/>
          </a:solidFill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Main outputs</a:t>
            </a:r>
            <a:endParaRPr/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•"/>
            </a:pPr>
            <a:r>
              <a:rPr b="1" lang="en-GB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Database on energy communities </a:t>
            </a:r>
            <a:r>
              <a:rPr lang="en-GB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across MS ​in collaboration with the Energy Communities Repository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•"/>
            </a:pPr>
            <a:r>
              <a:rPr b="1" lang="en-GB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Development of 20 case studies </a:t>
            </a:r>
            <a:endParaRPr/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•"/>
            </a:pPr>
            <a:r>
              <a:rPr lang="en-GB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Report on rural energy communities’ and rural actions and activities’ landscape in the EU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9"/>
          <p:cNvSpPr txBox="1"/>
          <p:nvPr>
            <p:ph idx="1" type="subTitle"/>
          </p:nvPr>
        </p:nvSpPr>
        <p:spPr>
          <a:xfrm>
            <a:off x="442914" y="2285701"/>
            <a:ext cx="6318371" cy="579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Provision of technical assistance - Objectives</a:t>
            </a:r>
            <a:endParaRPr/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prepare and implement calls for proposal to select the most relevant and meriting beneficiaries developing rural energy communities at local, municipal and regional level; </a:t>
            </a:r>
            <a:endParaRPr/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provide technical assistance to beneficiaries for the development and implementation rural energy communities.</a:t>
            </a:r>
            <a:endParaRPr/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Launching of two calls for proposal – Between September and December 2022. </a:t>
            </a:r>
            <a:endParaRPr/>
          </a:p>
          <a:p>
            <a:pPr indent="0" lvl="0" marL="0" marR="0" rtl="0" algn="just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9"/>
          <p:cNvSpPr txBox="1"/>
          <p:nvPr/>
        </p:nvSpPr>
        <p:spPr>
          <a:xfrm>
            <a:off x="442912" y="1395412"/>
            <a:ext cx="11514626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3200"/>
              <a:buFont typeface="Arial"/>
              <a:buNone/>
            </a:pPr>
            <a:r>
              <a:rPr lang="en-GB" sz="32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What the Rural Energy Community Advisory Hub is for</a:t>
            </a:r>
            <a:endParaRPr/>
          </a:p>
        </p:txBody>
      </p:sp>
      <p:sp>
        <p:nvSpPr>
          <p:cNvPr id="155" name="Google Shape;155;p9"/>
          <p:cNvSpPr txBox="1"/>
          <p:nvPr>
            <p:ph type="ctrTitle"/>
          </p:nvPr>
        </p:nvSpPr>
        <p:spPr>
          <a:xfrm>
            <a:off x="442913" y="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lang="en-GB" sz="4500">
                <a:latin typeface="Arial"/>
                <a:ea typeface="Arial"/>
                <a:cs typeface="Arial"/>
                <a:sym typeface="Arial"/>
              </a:rPr>
              <a:t>Rural Energy Community Advisory Hub</a:t>
            </a:r>
            <a:endParaRPr/>
          </a:p>
        </p:txBody>
      </p:sp>
      <p:sp>
        <p:nvSpPr>
          <p:cNvPr id="156" name="Google Shape;156;p9"/>
          <p:cNvSpPr/>
          <p:nvPr/>
        </p:nvSpPr>
        <p:spPr>
          <a:xfrm>
            <a:off x="7280031" y="2347247"/>
            <a:ext cx="4785212" cy="2924347"/>
          </a:xfrm>
          <a:prstGeom prst="roundRect">
            <a:avLst>
              <a:gd fmla="val 16667" name="adj"/>
            </a:avLst>
          </a:prstGeom>
          <a:solidFill>
            <a:srgbClr val="548135"/>
          </a:solidFill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Main outputs</a:t>
            </a:r>
            <a:endParaRPr/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•"/>
            </a:pPr>
            <a:r>
              <a:rPr b="1" lang="en-GB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Provision of up to 40 activities of technical assistance</a:t>
            </a:r>
            <a:endParaRPr/>
          </a:p>
          <a:p>
            <a:pPr indent="-342900" lvl="0" marL="3429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•"/>
            </a:pPr>
            <a:r>
              <a:rPr b="1" lang="en-GB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Three types of technical assistance provision: </a:t>
            </a:r>
            <a:endParaRPr/>
          </a:p>
          <a:p>
            <a:pPr indent="-342900" lvl="1" marL="8001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•"/>
            </a:pPr>
            <a:r>
              <a:rPr b="0" i="0" lang="en-GB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extensive support (&gt; 20 days) </a:t>
            </a:r>
            <a:endParaRPr/>
          </a:p>
          <a:p>
            <a:pPr indent="-342900" lvl="1" marL="8001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•"/>
            </a:pPr>
            <a:r>
              <a:rPr b="0" i="0" lang="en-GB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concise support (up to 5 days)</a:t>
            </a:r>
            <a:endParaRPr/>
          </a:p>
          <a:p>
            <a:pPr indent="-342900" lvl="1" marL="8001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•"/>
            </a:pPr>
            <a:r>
              <a:rPr b="0" i="0" lang="en-GB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extension support (up to 5 days)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2016-11-14T13:56:45Z</dcterms:created>
  <dc:creator>Valentina Corvi</dc:creator>
</cp:coreProperties>
</file>