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61" r:id="rId2"/>
    <p:sldId id="263" r:id="rId3"/>
    <p:sldId id="265" r:id="rId4"/>
    <p:sldId id="260" r:id="rId5"/>
    <p:sldId id="262" r:id="rId6"/>
    <p:sldId id="264" r:id="rId7"/>
    <p:sldId id="266" r:id="rId8"/>
    <p:sldId id="267" r:id="rId9"/>
    <p:sldId id="270" r:id="rId10"/>
    <p:sldId id="268" r:id="rId11"/>
    <p:sldId id="269" r:id="rId12"/>
    <p:sldId id="271" r:id="rId13"/>
    <p:sldId id="272" r:id="rId14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85F43"/>
    <a:srgbClr val="E0255A"/>
    <a:srgbClr val="681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153"/>
    <p:restoredTop sz="94694"/>
  </p:normalViewPr>
  <p:slideViewPr>
    <p:cSldViewPr snapToGrid="0">
      <p:cViewPr varScale="1">
        <p:scale>
          <a:sx n="61" d="100"/>
          <a:sy n="61" d="100"/>
        </p:scale>
        <p:origin x="84" y="22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B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AF1499-360A-43DC-83BA-9CC51B1A4733}" type="datetimeFigureOut">
              <a:rPr lang="fr-BE" smtClean="0"/>
              <a:t>08-06-22</a:t>
            </a:fld>
            <a:endParaRPr lang="fr-B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B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113F67-51C8-4CFB-9E3C-6CC6536DE695}" type="slidenum">
              <a:rPr lang="fr-BE" smtClean="0"/>
              <a:t>‹Nº›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3711981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/>
              <a:t>08-06-22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/>
              <a:t>‹Nº›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0066906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/>
              <a:t>08-06-22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/>
              <a:t>‹Nº›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644960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/>
              <a:t>08-06-22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/>
              <a:t>‹Nº›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7775344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/>
              <a:t>08-06-22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/>
              <a:t>‹Nº›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9860254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/>
              <a:t>08-06-22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/>
              <a:t>‹Nº›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1055320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/>
              <a:t>08-06-22</a:t>
            </a:fld>
            <a:endParaRPr lang="fr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/>
              <a:t>‹Nº›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8644100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/>
              <a:t>08-06-22</a:t>
            </a:fld>
            <a:endParaRPr lang="fr-B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/>
              <a:t>‹Nº›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796494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/>
              <a:t>08-06-22</a:t>
            </a:fld>
            <a:endParaRPr lang="fr-B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/>
              <a:t>‹Nº›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2498417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/>
              <a:t>08-06-22</a:t>
            </a:fld>
            <a:endParaRPr lang="fr-B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/>
              <a:t>‹Nº›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4847192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/>
              <a:t>08-06-22</a:t>
            </a:fld>
            <a:endParaRPr lang="fr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/>
              <a:t>‹Nº›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40843243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/>
              <a:t>08-06-22</a:t>
            </a:fld>
            <a:endParaRPr lang="fr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/>
              <a:t>‹Nº›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569766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714F18-5F8D-498B-B124-FADE0289FDE3}" type="datetimeFigureOut">
              <a:rPr lang="fr-BE" smtClean="0"/>
              <a:t>08-06-22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6C90DD-8CF0-4AD8-8C87-4D113EF0A4FE}" type="slidenum">
              <a:rPr lang="fr-BE" smtClean="0"/>
              <a:t>‹Nº›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41245683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45.jpeg"/><Relationship Id="rId7" Type="http://schemas.openxmlformats.org/officeDocument/2006/relationships/image" Target="../media/image49.jpe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8.png"/><Relationship Id="rId11" Type="http://schemas.openxmlformats.org/officeDocument/2006/relationships/image" Target="../media/image53.jpeg"/><Relationship Id="rId5" Type="http://schemas.openxmlformats.org/officeDocument/2006/relationships/image" Target="../media/image47.jpeg"/><Relationship Id="rId10" Type="http://schemas.openxmlformats.org/officeDocument/2006/relationships/image" Target="../media/image52.jpeg"/><Relationship Id="rId4" Type="http://schemas.openxmlformats.org/officeDocument/2006/relationships/image" Target="../media/image46.png"/><Relationship Id="rId9" Type="http://schemas.openxmlformats.org/officeDocument/2006/relationships/image" Target="../media/image5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7.png"/><Relationship Id="rId4" Type="http://schemas.openxmlformats.org/officeDocument/2006/relationships/image" Target="../media/image5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jpeg"/><Relationship Id="rId10" Type="http://schemas.openxmlformats.org/officeDocument/2006/relationships/image" Target="../media/image20.jpeg"/><Relationship Id="rId4" Type="http://schemas.openxmlformats.org/officeDocument/2006/relationships/image" Target="../media/image14.jpeg"/><Relationship Id="rId9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3.jpeg"/><Relationship Id="rId7" Type="http://schemas.openxmlformats.org/officeDocument/2006/relationships/image" Target="../media/image26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10" Type="http://schemas.openxmlformats.org/officeDocument/2006/relationships/image" Target="../media/image29.gif"/><Relationship Id="rId4" Type="http://schemas.openxmlformats.org/officeDocument/2006/relationships/image" Target="../media/image20.jpeg"/><Relationship Id="rId9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12" Type="http://schemas.openxmlformats.org/officeDocument/2006/relationships/image" Target="../media/image40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jpeg"/><Relationship Id="rId11" Type="http://schemas.openxmlformats.org/officeDocument/2006/relationships/image" Target="../media/image39.jpeg"/><Relationship Id="rId5" Type="http://schemas.openxmlformats.org/officeDocument/2006/relationships/image" Target="../media/image33.jpeg"/><Relationship Id="rId10" Type="http://schemas.openxmlformats.org/officeDocument/2006/relationships/image" Target="../media/image38.png"/><Relationship Id="rId4" Type="http://schemas.openxmlformats.org/officeDocument/2006/relationships/image" Target="../media/image32.jpeg"/><Relationship Id="rId9" Type="http://schemas.openxmlformats.org/officeDocument/2006/relationships/image" Target="../media/image3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639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2">
            <a:extLst>
              <a:ext uri="{FF2B5EF4-FFF2-40B4-BE49-F238E27FC236}">
                <a16:creationId xmlns:a16="http://schemas.microsoft.com/office/drawing/2014/main" xmlns="" id="{F19FF9A5-0430-9143-B464-E022095577B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42913" y="2285701"/>
            <a:ext cx="11329987" cy="57973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1500" b="0" i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z="2000" dirty="0">
                <a:solidFill>
                  <a:schemeClr val="tx1"/>
                </a:solidFill>
                <a:latin typeface="EC Square Sans Pro" panose="020B0506040000020004" pitchFamily="34" charset="0"/>
              </a:rPr>
              <a:t>Click </a:t>
            </a:r>
            <a:r>
              <a:rPr lang="it-IT" sz="2000" dirty="0" err="1">
                <a:solidFill>
                  <a:schemeClr val="tx1"/>
                </a:solidFill>
                <a:latin typeface="EC Square Sans Pro" panose="020B0506040000020004" pitchFamily="34" charset="0"/>
              </a:rPr>
              <a:t>here</a:t>
            </a:r>
            <a:r>
              <a:rPr lang="it-IT" sz="2000" dirty="0">
                <a:solidFill>
                  <a:schemeClr val="tx1"/>
                </a:solidFill>
                <a:latin typeface="EC Square Sans Pro" panose="020B0506040000020004" pitchFamily="34" charset="0"/>
              </a:rPr>
              <a:t> to </a:t>
            </a:r>
            <a:r>
              <a:rPr lang="it-IT" sz="2000" dirty="0" err="1">
                <a:solidFill>
                  <a:schemeClr val="tx1"/>
                </a:solidFill>
                <a:latin typeface="EC Square Sans Pro" panose="020B0506040000020004" pitchFamily="34" charset="0"/>
              </a:rPr>
              <a:t>add</a:t>
            </a:r>
            <a:r>
              <a:rPr lang="it-IT" sz="2000" dirty="0">
                <a:solidFill>
                  <a:schemeClr val="tx1"/>
                </a:solidFill>
                <a:latin typeface="EC Square Sans Pro" panose="020B0506040000020004" pitchFamily="34" charset="0"/>
              </a:rPr>
              <a:t> body</a:t>
            </a:r>
            <a:endParaRPr lang="en-US" sz="2000" dirty="0">
              <a:solidFill>
                <a:schemeClr val="tx1"/>
              </a:solidFill>
              <a:latin typeface="EC Square Sans Pro" panose="020B0506040000020004" pitchFamily="34" charset="0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xmlns="" id="{68E385F6-242B-1141-8BD8-7061684E0829}"/>
              </a:ext>
            </a:extLst>
          </p:cNvPr>
          <p:cNvSpPr txBox="1"/>
          <p:nvPr/>
        </p:nvSpPr>
        <p:spPr>
          <a:xfrm>
            <a:off x="596504" y="3372561"/>
            <a:ext cx="609361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00100" lvl="1" indent="-342900">
              <a:buAutoNum type="arabicPeriod"/>
            </a:pPr>
            <a:r>
              <a:rPr lang="en-GB" dirty="0">
                <a:ea typeface="ＭＳ Ｐゴシック"/>
                <a:cs typeface="Circular Std Book Italic" panose="020B0604020101020102" pitchFamily="34" charset="0"/>
              </a:rPr>
              <a:t>List</a:t>
            </a:r>
          </a:p>
          <a:p>
            <a:pPr marL="800100" lvl="1" indent="-342900">
              <a:buAutoNum type="arabicPeriod"/>
            </a:pPr>
            <a:r>
              <a:rPr lang="en-GB" dirty="0">
                <a:ea typeface="ＭＳ Ｐゴシック"/>
                <a:cs typeface="Circular Std Book Italic" panose="020B0604020101020102" pitchFamily="34" charset="0"/>
              </a:rPr>
              <a:t>List</a:t>
            </a:r>
          </a:p>
          <a:p>
            <a:pPr marL="800100" lvl="1" indent="-342900">
              <a:buAutoNum type="arabicPeriod"/>
            </a:pPr>
            <a:r>
              <a:rPr lang="en-GB" dirty="0">
                <a:ea typeface="ＭＳ Ｐゴシック"/>
                <a:cs typeface="Circular Std Book Italic" panose="020B0604020101020102" pitchFamily="34" charset="0"/>
              </a:rPr>
              <a:t>List </a:t>
            </a:r>
          </a:p>
        </p:txBody>
      </p:sp>
      <p:sp>
        <p:nvSpPr>
          <p:cNvPr id="5" name="Rectangle 23">
            <a:extLst>
              <a:ext uri="{FF2B5EF4-FFF2-40B4-BE49-F238E27FC236}">
                <a16:creationId xmlns:a16="http://schemas.microsoft.com/office/drawing/2014/main" xmlns="" id="{FFFC9B8A-48B6-3144-B4B7-FEDC06956A95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442913" y="0"/>
            <a:ext cx="7772400" cy="1470025"/>
          </a:xfrm>
        </p:spPr>
        <p:txBody>
          <a:bodyPr>
            <a:normAutofit/>
          </a:bodyPr>
          <a:lstStyle/>
          <a:p>
            <a:pPr algn="l" eaLnBrk="1" hangingPunct="1"/>
            <a:r>
              <a:rPr lang="en-GB" sz="4500" dirty="0">
                <a:latin typeface="EC Square Sans Pro" panose="020B0506040000020004" pitchFamily="34" charset="0"/>
                <a:cs typeface="Circular Std Black Italic" panose="020B0A04020101010102" pitchFamily="34" charset="0"/>
              </a:rPr>
              <a:t>Title</a:t>
            </a:r>
          </a:p>
        </p:txBody>
      </p:sp>
      <p:pic>
        <p:nvPicPr>
          <p:cNvPr id="6" name="Picture 2" descr="a les Fires - Biomassa del Bergueda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054"/>
          <a:stretch/>
        </p:blipFill>
        <p:spPr bwMode="auto">
          <a:xfrm>
            <a:off x="154046" y="2364134"/>
            <a:ext cx="5568837" cy="3701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La Mancomunitat de Municipis per la Biomassa del Berguedà: gestió forestal  sostenible, bioeconomia circular i ocupació*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01" y="2364133"/>
            <a:ext cx="1734284" cy="1734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 descr="Que ver en el Berguedà. 7 visitas imprescindibles.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01" y="4218"/>
            <a:ext cx="4270275" cy="2348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ángulo 8"/>
          <p:cNvSpPr/>
          <p:nvPr/>
        </p:nvSpPr>
        <p:spPr>
          <a:xfrm>
            <a:off x="3017897" y="-24344"/>
            <a:ext cx="4969826" cy="120032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GB" altLang="ca-ES" sz="7200" b="1" dirty="0" smtClean="0">
                <a:solidFill>
                  <a:schemeClr val="accent2">
                    <a:lumMod val="50000"/>
                  </a:schemeClr>
                </a:solidFill>
                <a:latin typeface="inherit"/>
              </a:rPr>
              <a:t>biomass</a:t>
            </a:r>
            <a:endParaRPr lang="ca-ES" sz="7200" dirty="0"/>
          </a:p>
        </p:txBody>
      </p:sp>
      <p:sp>
        <p:nvSpPr>
          <p:cNvPr id="10" name="CuadroTexto 9"/>
          <p:cNvSpPr txBox="1"/>
          <p:nvPr/>
        </p:nvSpPr>
        <p:spPr>
          <a:xfrm>
            <a:off x="2351278" y="1254418"/>
            <a:ext cx="4114683" cy="138499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altLang="ca-ES" sz="2800" dirty="0">
                <a:latin typeface="inherit"/>
              </a:rPr>
              <a:t>commonwealth of municipalities </a:t>
            </a:r>
            <a:r>
              <a:rPr lang="en-GB" altLang="ca-ES" sz="2800" dirty="0" smtClean="0">
                <a:latin typeface="inherit"/>
              </a:rPr>
              <a:t>of the </a:t>
            </a:r>
            <a:r>
              <a:rPr lang="en-GB" altLang="ca-ES" sz="2800" dirty="0" err="1" smtClean="0">
                <a:latin typeface="inherit"/>
              </a:rPr>
              <a:t>Bergadà</a:t>
            </a:r>
            <a:r>
              <a:rPr lang="en-GB" altLang="ca-ES" sz="2800" dirty="0" smtClean="0">
                <a:latin typeface="inherit"/>
              </a:rPr>
              <a:t> for biomass</a:t>
            </a:r>
            <a:r>
              <a:rPr lang="en-GB" altLang="ca-ES" sz="2800" dirty="0" smtClean="0"/>
              <a:t> </a:t>
            </a:r>
            <a:endParaRPr lang="en-GB" altLang="ca-ES" sz="2800" dirty="0">
              <a:latin typeface="Arial" panose="020B0604020202020204" pitchFamily="34" charset="0"/>
            </a:endParaRPr>
          </a:p>
        </p:txBody>
      </p:sp>
      <p:pic>
        <p:nvPicPr>
          <p:cNvPr id="11" name="Picture 10" descr="Bergadá - Wikipedia, la enciclopedia libre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3548" y="4516711"/>
            <a:ext cx="1507116" cy="1455623"/>
          </a:xfrm>
          <a:prstGeom prst="rect">
            <a:avLst/>
          </a:prstGeom>
          <a:noFill/>
          <a:ln w="15875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CuadroTexto 11"/>
          <p:cNvSpPr txBox="1"/>
          <p:nvPr/>
        </p:nvSpPr>
        <p:spPr>
          <a:xfrm>
            <a:off x="10033584" y="2609601"/>
            <a:ext cx="23635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 err="1" smtClean="0"/>
              <a:t>Sant</a:t>
            </a:r>
            <a:r>
              <a:rPr lang="es-ES" sz="2400" dirty="0" smtClean="0"/>
              <a:t> Pere de </a:t>
            </a:r>
            <a:r>
              <a:rPr lang="es-ES" sz="2400" dirty="0" err="1" smtClean="0"/>
              <a:t>Torelló</a:t>
            </a:r>
            <a:r>
              <a:rPr lang="es-ES" sz="2400" dirty="0" smtClean="0"/>
              <a:t>  (</a:t>
            </a:r>
            <a:r>
              <a:rPr lang="es-ES" sz="2400" dirty="0" err="1" smtClean="0"/>
              <a:t>Osona</a:t>
            </a:r>
            <a:r>
              <a:rPr lang="es-ES" sz="2400" dirty="0" smtClean="0"/>
              <a:t>)</a:t>
            </a:r>
            <a:endParaRPr lang="ca-ES" sz="2400" dirty="0"/>
          </a:p>
        </p:txBody>
      </p:sp>
      <p:pic>
        <p:nvPicPr>
          <p:cNvPr id="13" name="Picture 4" descr="Suris construirá la nueva caldera de biomasa de Sant Pere de Torelló | Suris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9135" y="12849"/>
            <a:ext cx="4571335" cy="2616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Osona - Wikipedia, la enciclopedia libre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5558" y="1470025"/>
            <a:ext cx="1175733" cy="1135562"/>
          </a:xfrm>
          <a:prstGeom prst="rect">
            <a:avLst/>
          </a:prstGeom>
          <a:noFill/>
          <a:ln w="15875">
            <a:solidFill>
              <a:schemeClr val="accent1"/>
            </a:solidFill>
          </a:ln>
          <a:extLst/>
        </p:spPr>
      </p:pic>
      <p:sp>
        <p:nvSpPr>
          <p:cNvPr id="15" name="CuadroTexto 14"/>
          <p:cNvSpPr txBox="1"/>
          <p:nvPr/>
        </p:nvSpPr>
        <p:spPr>
          <a:xfrm>
            <a:off x="9562057" y="3421263"/>
            <a:ext cx="24312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 smtClean="0"/>
              <a:t>district eating with biomass</a:t>
            </a:r>
            <a:endParaRPr lang="en-GB" sz="2800" b="1" dirty="0"/>
          </a:p>
        </p:txBody>
      </p:sp>
      <p:pic>
        <p:nvPicPr>
          <p:cNvPr id="16" name="Picture 2" descr="Sant Pere de Torelló, el municipi d'Osona que vol fer ja la transició  energètica | Osona.com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2365" y="4342475"/>
            <a:ext cx="2976339" cy="1984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6" descr="Sant Pere de Torelló, el municipi d'Osona que vol fer ja la transició  energètica | Osona.com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2058" y="4295891"/>
            <a:ext cx="2628412" cy="1779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Sant Pere de Torelló, el municipi d'Osona que vol fer ja la transició  energètica | Osona.com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9012" y="2583704"/>
            <a:ext cx="2976339" cy="2013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9684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2">
            <a:extLst>
              <a:ext uri="{FF2B5EF4-FFF2-40B4-BE49-F238E27FC236}">
                <a16:creationId xmlns:a16="http://schemas.microsoft.com/office/drawing/2014/main" xmlns="" id="{9F7BD9B2-048B-A74D-AB42-448854910D3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31556" y="1314151"/>
            <a:ext cx="11329987" cy="57973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1500" b="0" i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z="2000" dirty="0">
                <a:solidFill>
                  <a:schemeClr val="tx1"/>
                </a:solidFill>
                <a:latin typeface="EC Square Sans Pro" panose="020B0506040000020004" pitchFamily="34" charset="0"/>
              </a:rPr>
              <a:t>Click </a:t>
            </a:r>
            <a:r>
              <a:rPr lang="it-IT" sz="2000" dirty="0" err="1">
                <a:solidFill>
                  <a:schemeClr val="tx1"/>
                </a:solidFill>
                <a:latin typeface="EC Square Sans Pro" panose="020B0506040000020004" pitchFamily="34" charset="0"/>
              </a:rPr>
              <a:t>here</a:t>
            </a:r>
            <a:r>
              <a:rPr lang="it-IT" sz="2000" dirty="0">
                <a:solidFill>
                  <a:schemeClr val="tx1"/>
                </a:solidFill>
                <a:latin typeface="EC Square Sans Pro" panose="020B0506040000020004" pitchFamily="34" charset="0"/>
              </a:rPr>
              <a:t> to </a:t>
            </a:r>
            <a:r>
              <a:rPr lang="it-IT" sz="2000" dirty="0" err="1">
                <a:solidFill>
                  <a:schemeClr val="tx1"/>
                </a:solidFill>
                <a:latin typeface="EC Square Sans Pro" panose="020B0506040000020004" pitchFamily="34" charset="0"/>
              </a:rPr>
              <a:t>add</a:t>
            </a:r>
            <a:r>
              <a:rPr lang="it-IT" sz="2000" dirty="0">
                <a:solidFill>
                  <a:schemeClr val="tx1"/>
                </a:solidFill>
                <a:latin typeface="EC Square Sans Pro" panose="020B0506040000020004" pitchFamily="34" charset="0"/>
              </a:rPr>
              <a:t> body</a:t>
            </a:r>
            <a:endParaRPr lang="en-US" sz="2000" dirty="0">
              <a:solidFill>
                <a:schemeClr val="tx1"/>
              </a:solidFill>
              <a:latin typeface="EC Square Sans Pro" panose="020B0506040000020004" pitchFamily="34" charset="0"/>
            </a:endParaRPr>
          </a:p>
        </p:txBody>
      </p:sp>
      <p:pic>
        <p:nvPicPr>
          <p:cNvPr id="3" name="Picture 2" descr="INFORME SOBRE LA CONTAMINACIÓ PROVOCADA PER PURINS A CATALUNY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038862"/>
            <a:ext cx="4087030" cy="3926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uadroTexto 3"/>
          <p:cNvSpPr txBox="1"/>
          <p:nvPr/>
        </p:nvSpPr>
        <p:spPr>
          <a:xfrm>
            <a:off x="0" y="4918137"/>
            <a:ext cx="6601503" cy="193899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4000" b="1" dirty="0" smtClean="0">
                <a:solidFill>
                  <a:srgbClr val="666633"/>
                </a:solidFill>
              </a:rPr>
              <a:t>  </a:t>
            </a:r>
            <a:r>
              <a:rPr lang="en-GB" sz="4000" dirty="0" smtClean="0">
                <a:solidFill>
                  <a:srgbClr val="666633"/>
                </a:solidFill>
              </a:rPr>
              <a:t>3.209.204 km</a:t>
            </a:r>
            <a:r>
              <a:rPr lang="en-GB" sz="3600" dirty="0" smtClean="0">
                <a:solidFill>
                  <a:srgbClr val="666633"/>
                </a:solidFill>
              </a:rPr>
              <a:t>2</a:t>
            </a:r>
            <a:endParaRPr lang="en-GB" sz="4000" dirty="0" smtClean="0">
              <a:solidFill>
                <a:srgbClr val="666633"/>
              </a:solidFill>
            </a:endParaRPr>
          </a:p>
          <a:p>
            <a:r>
              <a:rPr lang="en-GB" sz="4000" b="1" dirty="0" smtClean="0">
                <a:solidFill>
                  <a:srgbClr val="666633"/>
                </a:solidFill>
              </a:rPr>
              <a:t>  </a:t>
            </a:r>
            <a:r>
              <a:rPr lang="en-GB" sz="4000" dirty="0" smtClean="0">
                <a:solidFill>
                  <a:srgbClr val="666633"/>
                </a:solidFill>
              </a:rPr>
              <a:t>7.660.530 inhabitants</a:t>
            </a:r>
          </a:p>
          <a:p>
            <a:r>
              <a:rPr lang="en-GB" sz="4000" b="1" dirty="0" smtClean="0">
                <a:solidFill>
                  <a:srgbClr val="666633"/>
                </a:solidFill>
              </a:rPr>
              <a:t>52.202.535 heads of livestock</a:t>
            </a: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4618542" y="833307"/>
            <a:ext cx="7366779" cy="218073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-17457" rIns="0" bIns="-17457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GB" altLang="ca-ES" sz="3600" b="0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there is a problem of soil pollution by nitrates in rural areas... no </a:t>
            </a:r>
            <a:r>
              <a:rPr kumimoji="0" lang="en-GB" altLang="ca-ES" sz="3600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waste</a:t>
            </a:r>
            <a:r>
              <a:rPr kumimoji="0" lang="en-GB" altLang="ca-ES" sz="3600" b="0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 management policy </a:t>
            </a:r>
            <a:r>
              <a:rPr lang="en-GB" altLang="ca-ES" sz="3600" dirty="0" smtClean="0">
                <a:solidFill>
                  <a:srgbClr val="202124"/>
                </a:solidFill>
                <a:latin typeface="inherit"/>
              </a:rPr>
              <a:t>and very few biogas plants</a:t>
            </a:r>
            <a:r>
              <a:rPr lang="en-GB" altLang="ca-ES" sz="1600" dirty="0" smtClean="0"/>
              <a:t> </a:t>
            </a:r>
            <a:endParaRPr lang="en-GB" altLang="ca-ES" sz="2800" dirty="0">
              <a:latin typeface="Arial" panose="020B0604020202020204" pitchFamily="34" charset="0"/>
            </a:endParaRPr>
          </a:p>
        </p:txBody>
      </p:sp>
      <p:sp>
        <p:nvSpPr>
          <p:cNvPr id="6" name="Rectángulo 5"/>
          <p:cNvSpPr/>
          <p:nvPr/>
        </p:nvSpPr>
        <p:spPr>
          <a:xfrm>
            <a:off x="4180452" y="3467059"/>
            <a:ext cx="2323072" cy="1015663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GB" altLang="ca-ES" sz="6000" b="1" dirty="0">
                <a:solidFill>
                  <a:srgbClr val="202124"/>
                </a:solidFill>
                <a:latin typeface="inherit"/>
              </a:rPr>
              <a:t>waste</a:t>
            </a:r>
            <a:endParaRPr lang="ca-ES" sz="6000" dirty="0"/>
          </a:p>
        </p:txBody>
      </p:sp>
      <p:pic>
        <p:nvPicPr>
          <p:cNvPr id="7" name="Picture 2" descr="Segueixen tramitant la planta de biogàs de Vilademuls, tot i l'absència de  prima – Girona A cop de pos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0680" y="3540618"/>
            <a:ext cx="5162612" cy="3317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CuadroTexto 7"/>
          <p:cNvSpPr txBox="1"/>
          <p:nvPr/>
        </p:nvSpPr>
        <p:spPr>
          <a:xfrm>
            <a:off x="6841191" y="2966166"/>
            <a:ext cx="53293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600" dirty="0" err="1" smtClean="0"/>
              <a:t>Vilademuls</a:t>
            </a:r>
            <a:r>
              <a:rPr lang="es-ES" sz="3600" dirty="0" smtClean="0"/>
              <a:t> (Pla de </a:t>
            </a:r>
            <a:r>
              <a:rPr lang="es-ES" sz="3600" dirty="0" err="1" smtClean="0"/>
              <a:t>l’Estany</a:t>
            </a:r>
            <a:r>
              <a:rPr lang="es-ES" sz="3600" dirty="0" smtClean="0"/>
              <a:t>)</a:t>
            </a:r>
            <a:endParaRPr lang="ca-ES" sz="3600" dirty="0"/>
          </a:p>
        </p:txBody>
      </p:sp>
      <p:pic>
        <p:nvPicPr>
          <p:cNvPr id="9" name="Picture 4" descr="Pla de l'Estany - Wikipedia, la enciclopedia libr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8270" y="4509709"/>
            <a:ext cx="1502410" cy="1451078"/>
          </a:xfrm>
          <a:prstGeom prst="rect">
            <a:avLst/>
          </a:prstGeom>
          <a:noFill/>
          <a:ln w="15875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9354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1000" r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3">
            <a:extLst>
              <a:ext uri="{FF2B5EF4-FFF2-40B4-BE49-F238E27FC236}">
                <a16:creationId xmlns:a16="http://schemas.microsoft.com/office/drawing/2014/main" xmlns="" id="{697DF18F-EBED-864A-BCE4-6F33F019D804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2693987"/>
            <a:ext cx="12192000" cy="1470025"/>
          </a:xfrm>
        </p:spPr>
        <p:txBody>
          <a:bodyPr>
            <a:noAutofit/>
          </a:bodyPr>
          <a:lstStyle/>
          <a:p>
            <a:pPr algn="ctr" eaLnBrk="1" hangingPunct="1"/>
            <a:r>
              <a:rPr lang="en-GB" sz="15000" dirty="0">
                <a:solidFill>
                  <a:schemeClr val="bg1"/>
                </a:solidFill>
                <a:latin typeface="EC Square Sans Pro" panose="020B0506040000020004" pitchFamily="34" charset="0"/>
                <a:cs typeface="Circular Std Black Italic" panose="020B0A04020101010102" pitchFamily="34" charset="0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2158900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3">
            <a:extLst>
              <a:ext uri="{FF2B5EF4-FFF2-40B4-BE49-F238E27FC236}">
                <a16:creationId xmlns:a16="http://schemas.microsoft.com/office/drawing/2014/main" xmlns="" id="{697DF18F-EBED-864A-BCE4-6F33F019D804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550987"/>
            <a:ext cx="12192000" cy="1470025"/>
          </a:xfrm>
        </p:spPr>
        <p:txBody>
          <a:bodyPr>
            <a:noAutofit/>
          </a:bodyPr>
          <a:lstStyle/>
          <a:p>
            <a:pPr algn="ctr" eaLnBrk="1" hangingPunct="1"/>
            <a:r>
              <a:rPr lang="en-GB" sz="15000" dirty="0">
                <a:solidFill>
                  <a:schemeClr val="bg1"/>
                </a:solidFill>
                <a:latin typeface="EC Square Sans Pro" panose="020B0506040000020004" pitchFamily="34" charset="0"/>
                <a:cs typeface="Circular Std Black Italic" panose="020B0A04020101010102" pitchFamily="34" charset="0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1265234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3">
            <a:extLst>
              <a:ext uri="{FF2B5EF4-FFF2-40B4-BE49-F238E27FC236}">
                <a16:creationId xmlns:a16="http://schemas.microsoft.com/office/drawing/2014/main" xmlns="" id="{753B2CBA-ABE8-C845-97DC-6F8EAA211F16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12192000" cy="1470025"/>
          </a:xfrm>
        </p:spPr>
        <p:txBody>
          <a:bodyPr>
            <a:normAutofit/>
          </a:bodyPr>
          <a:lstStyle/>
          <a:p>
            <a:pPr algn="ctr" eaLnBrk="1" hangingPunct="1"/>
            <a:r>
              <a:rPr lang="en-GB" sz="7200" dirty="0" smtClean="0">
                <a:latin typeface="EC Square Sans Pro" panose="020B0506040000020004" pitchFamily="34" charset="0"/>
                <a:cs typeface="Circular Std Black Italic" panose="020B0A04020101010102" pitchFamily="34" charset="0"/>
              </a:rPr>
              <a:t>Micro-villages of Catalonia</a:t>
            </a:r>
            <a:endParaRPr lang="en-GB" sz="7200" dirty="0">
              <a:latin typeface="EC Square Sans Pro" panose="020B0506040000020004" pitchFamily="34" charset="0"/>
              <a:cs typeface="Circular Std Black Italic" panose="020B0A04020101010102" pitchFamily="34" charset="0"/>
            </a:endParaRPr>
          </a:p>
        </p:txBody>
      </p:sp>
      <p:sp>
        <p:nvSpPr>
          <p:cNvPr id="8" name="Rectangle 24">
            <a:extLst>
              <a:ext uri="{FF2B5EF4-FFF2-40B4-BE49-F238E27FC236}">
                <a16:creationId xmlns:a16="http://schemas.microsoft.com/office/drawing/2014/main" xmlns="" id="{894684EF-AB3F-DE41-9ED7-C7AD43394B19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032680" y="2490008"/>
            <a:ext cx="10126639" cy="2218469"/>
          </a:xfrm>
        </p:spPr>
        <p:txBody>
          <a:bodyPr>
            <a:noAutofit/>
          </a:bodyPr>
          <a:lstStyle/>
          <a:p>
            <a:r>
              <a:rPr lang="en-US" sz="4800" i="1" dirty="0"/>
              <a:t>We study the opportunities offered by the environment and try to take advantage of </a:t>
            </a:r>
            <a:r>
              <a:rPr lang="en-US" sz="4800" i="1" dirty="0" smtClean="0"/>
              <a:t>them</a:t>
            </a:r>
            <a:endParaRPr lang="en-GB" sz="4800" dirty="0">
              <a:solidFill>
                <a:srgbClr val="485F43"/>
              </a:solidFill>
              <a:latin typeface="EC Square Sans Pro" panose="020B0506040000020004" pitchFamily="34" charset="0"/>
              <a:cs typeface="Circular Std Black Italic" panose="020B0A04020101010102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7265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CC3DF9F8-94CF-D74E-8530-67E8CE2C137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20717" y="2398416"/>
            <a:ext cx="11552183" cy="338802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1500" b="0" i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z="2000" dirty="0">
                <a:solidFill>
                  <a:schemeClr val="tx1"/>
                </a:solidFill>
                <a:latin typeface="EC Square Sans Pro" panose="020B0506040000020004" pitchFamily="34" charset="0"/>
              </a:rPr>
              <a:t>Click </a:t>
            </a:r>
            <a:r>
              <a:rPr lang="it-IT" sz="2000" dirty="0" err="1">
                <a:solidFill>
                  <a:schemeClr val="tx1"/>
                </a:solidFill>
                <a:latin typeface="EC Square Sans Pro" panose="020B0506040000020004" pitchFamily="34" charset="0"/>
              </a:rPr>
              <a:t>here</a:t>
            </a:r>
            <a:r>
              <a:rPr lang="it-IT" sz="2000" dirty="0">
                <a:solidFill>
                  <a:schemeClr val="tx1"/>
                </a:solidFill>
                <a:latin typeface="EC Square Sans Pro" panose="020B0506040000020004" pitchFamily="34" charset="0"/>
              </a:rPr>
              <a:t> to </a:t>
            </a:r>
            <a:r>
              <a:rPr lang="it-IT" sz="2000" dirty="0" err="1">
                <a:solidFill>
                  <a:schemeClr val="tx1"/>
                </a:solidFill>
                <a:latin typeface="EC Square Sans Pro" panose="020B0506040000020004" pitchFamily="34" charset="0"/>
              </a:rPr>
              <a:t>add</a:t>
            </a:r>
            <a:r>
              <a:rPr lang="it-IT" sz="2000" dirty="0">
                <a:solidFill>
                  <a:schemeClr val="tx1"/>
                </a:solidFill>
                <a:latin typeface="EC Square Sans Pro" panose="020B0506040000020004" pitchFamily="34" charset="0"/>
              </a:rPr>
              <a:t> body</a:t>
            </a:r>
            <a:endParaRPr lang="en-US" sz="2000" dirty="0">
              <a:solidFill>
                <a:schemeClr val="tx1"/>
              </a:solidFill>
              <a:latin typeface="EC Square Sans Pro" panose="020B0506040000020004" pitchFamily="34" charset="0"/>
            </a:endParaRPr>
          </a:p>
        </p:txBody>
      </p:sp>
      <p:sp>
        <p:nvSpPr>
          <p:cNvPr id="8" name="Rectangle 23">
            <a:extLst>
              <a:ext uri="{FF2B5EF4-FFF2-40B4-BE49-F238E27FC236}">
                <a16:creationId xmlns:a16="http://schemas.microsoft.com/office/drawing/2014/main" xmlns="" id="{D081547F-C1B3-7748-83BD-8281CC4EA5E9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220717" y="0"/>
            <a:ext cx="7994596" cy="1470025"/>
          </a:xfrm>
        </p:spPr>
        <p:txBody>
          <a:bodyPr>
            <a:normAutofit/>
          </a:bodyPr>
          <a:lstStyle/>
          <a:p>
            <a:pPr algn="l" eaLnBrk="1" hangingPunct="1"/>
            <a:r>
              <a:rPr lang="en-GB" sz="4500" dirty="0">
                <a:latin typeface="EC Square Sans Pro" panose="020B0506040000020004" pitchFamily="34" charset="0"/>
                <a:cs typeface="Circular Std Black Italic" panose="020B0A04020101010102" pitchFamily="34" charset="0"/>
              </a:rPr>
              <a:t>Title</a:t>
            </a:r>
          </a:p>
        </p:txBody>
      </p:sp>
      <p:sp>
        <p:nvSpPr>
          <p:cNvPr id="9" name="Rectangle 24">
            <a:extLst>
              <a:ext uri="{FF2B5EF4-FFF2-40B4-BE49-F238E27FC236}">
                <a16:creationId xmlns:a16="http://schemas.microsoft.com/office/drawing/2014/main" xmlns="" id="{A24C9366-0E26-5A4A-9B95-8D8906E7DE28}"/>
              </a:ext>
            </a:extLst>
          </p:cNvPr>
          <p:cNvSpPr txBox="1">
            <a:spLocks noChangeArrowheads="1"/>
          </p:cNvSpPr>
          <p:nvPr/>
        </p:nvSpPr>
        <p:spPr>
          <a:xfrm>
            <a:off x="220717" y="1523999"/>
            <a:ext cx="6622996" cy="106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3000" dirty="0">
                <a:solidFill>
                  <a:srgbClr val="485F43"/>
                </a:solidFill>
                <a:latin typeface="EC Square Sans Pro" panose="020B0506040000020004" pitchFamily="34" charset="0"/>
                <a:cs typeface="Circular Std Black Italic" panose="020B0A04020101010102" pitchFamily="34" charset="0"/>
              </a:rPr>
              <a:t>Subtitle</a:t>
            </a: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340" t="597" r="4587" b="3084"/>
          <a:stretch/>
        </p:blipFill>
        <p:spPr>
          <a:xfrm>
            <a:off x="6005832" y="-32665"/>
            <a:ext cx="5767068" cy="6010390"/>
          </a:xfrm>
          <a:prstGeom prst="rect">
            <a:avLst/>
          </a:prstGeom>
        </p:spPr>
      </p:pic>
      <p:pic>
        <p:nvPicPr>
          <p:cNvPr id="6" name="Picture 2" descr="Actualitat - L'AMC col·labora amb el projecte Microcatalunya.cat -  micropobles.cat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63" t="12037" r="23004" b="4295"/>
          <a:stretch/>
        </p:blipFill>
        <p:spPr bwMode="auto">
          <a:xfrm>
            <a:off x="0" y="-27292"/>
            <a:ext cx="6005832" cy="6005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0087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>
            <a:extLst>
              <a:ext uri="{FF2B5EF4-FFF2-40B4-BE49-F238E27FC236}">
                <a16:creationId xmlns:a16="http://schemas.microsoft.com/office/drawing/2014/main" xmlns="" id="{817E0300-D9D0-8F44-A80A-B9F9C150B28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42913" y="2285701"/>
            <a:ext cx="11329987" cy="57973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1500" b="0" i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z="2000" dirty="0">
                <a:solidFill>
                  <a:schemeClr val="tx1"/>
                </a:solidFill>
                <a:latin typeface="EC Square Sans Pro" panose="020B0506040000020004" pitchFamily="34" charset="0"/>
              </a:rPr>
              <a:t>Click </a:t>
            </a:r>
            <a:r>
              <a:rPr lang="it-IT" sz="2000" dirty="0" err="1">
                <a:solidFill>
                  <a:schemeClr val="tx1"/>
                </a:solidFill>
                <a:latin typeface="EC Square Sans Pro" panose="020B0506040000020004" pitchFamily="34" charset="0"/>
              </a:rPr>
              <a:t>here</a:t>
            </a:r>
            <a:r>
              <a:rPr lang="it-IT" sz="2000" dirty="0">
                <a:solidFill>
                  <a:schemeClr val="tx1"/>
                </a:solidFill>
                <a:latin typeface="EC Square Sans Pro" panose="020B0506040000020004" pitchFamily="34" charset="0"/>
              </a:rPr>
              <a:t> to </a:t>
            </a:r>
            <a:r>
              <a:rPr lang="it-IT" sz="2000" dirty="0" err="1">
                <a:solidFill>
                  <a:schemeClr val="tx1"/>
                </a:solidFill>
                <a:latin typeface="EC Square Sans Pro" panose="020B0506040000020004" pitchFamily="34" charset="0"/>
              </a:rPr>
              <a:t>add</a:t>
            </a:r>
            <a:r>
              <a:rPr lang="it-IT" sz="2000" dirty="0">
                <a:solidFill>
                  <a:schemeClr val="tx1"/>
                </a:solidFill>
                <a:latin typeface="EC Square Sans Pro" panose="020B0506040000020004" pitchFamily="34" charset="0"/>
              </a:rPr>
              <a:t> body</a:t>
            </a:r>
            <a:endParaRPr lang="en-US" sz="2000" dirty="0">
              <a:solidFill>
                <a:schemeClr val="tx1"/>
              </a:solidFill>
              <a:latin typeface="EC Square Sans Pro" panose="020B0506040000020004" pitchFamily="34" charset="0"/>
            </a:endParaRPr>
          </a:p>
        </p:txBody>
      </p:sp>
      <p:sp>
        <p:nvSpPr>
          <p:cNvPr id="9" name="Rectangle 24">
            <a:extLst>
              <a:ext uri="{FF2B5EF4-FFF2-40B4-BE49-F238E27FC236}">
                <a16:creationId xmlns:a16="http://schemas.microsoft.com/office/drawing/2014/main" xmlns="" id="{D552A17C-DD7F-034E-98CB-194ADAFA6FD6}"/>
              </a:ext>
            </a:extLst>
          </p:cNvPr>
          <p:cNvSpPr txBox="1">
            <a:spLocks noChangeArrowheads="1"/>
          </p:cNvSpPr>
          <p:nvPr/>
        </p:nvSpPr>
        <p:spPr>
          <a:xfrm>
            <a:off x="442913" y="1395412"/>
            <a:ext cx="6400800" cy="53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3000" dirty="0">
                <a:solidFill>
                  <a:srgbClr val="FF0000"/>
                </a:solidFill>
                <a:latin typeface="EC Square Sans Pro" panose="020B0506040000020004" pitchFamily="34" charset="0"/>
                <a:cs typeface="Circular Std Black Italic" panose="020B0A04020101010102" pitchFamily="34" charset="0"/>
              </a:rPr>
              <a:t>subtitle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xmlns="" id="{720A5244-5D85-9644-AD65-8A3287ED0CC9}"/>
              </a:ext>
            </a:extLst>
          </p:cNvPr>
          <p:cNvSpPr txBox="1"/>
          <p:nvPr/>
        </p:nvSpPr>
        <p:spPr>
          <a:xfrm>
            <a:off x="596504" y="3372561"/>
            <a:ext cx="609361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00100" lvl="1" indent="-342900">
              <a:buAutoNum type="arabicPeriod"/>
            </a:pPr>
            <a:r>
              <a:rPr lang="en-GB" dirty="0">
                <a:ea typeface="ＭＳ Ｐゴシック"/>
                <a:cs typeface="Circular Std Book Italic" panose="020B0604020101020102" pitchFamily="34" charset="0"/>
              </a:rPr>
              <a:t>List</a:t>
            </a:r>
          </a:p>
          <a:p>
            <a:pPr marL="800100" lvl="1" indent="-342900">
              <a:buAutoNum type="arabicPeriod"/>
            </a:pPr>
            <a:r>
              <a:rPr lang="en-GB" dirty="0">
                <a:ea typeface="ＭＳ Ｐゴシック"/>
                <a:cs typeface="Circular Std Book Italic" panose="020B0604020101020102" pitchFamily="34" charset="0"/>
              </a:rPr>
              <a:t>List</a:t>
            </a:r>
          </a:p>
          <a:p>
            <a:pPr marL="800100" lvl="1" indent="-342900">
              <a:buAutoNum type="arabicPeriod"/>
            </a:pPr>
            <a:r>
              <a:rPr lang="en-GB" dirty="0">
                <a:ea typeface="ＭＳ Ｐゴシック"/>
                <a:cs typeface="Circular Std Book Italic" panose="020B0604020101020102" pitchFamily="34" charset="0"/>
              </a:rPr>
              <a:t>List </a:t>
            </a:r>
          </a:p>
        </p:txBody>
      </p:sp>
      <p:sp>
        <p:nvSpPr>
          <p:cNvPr id="19" name="Rectangle 23">
            <a:extLst>
              <a:ext uri="{FF2B5EF4-FFF2-40B4-BE49-F238E27FC236}">
                <a16:creationId xmlns:a16="http://schemas.microsoft.com/office/drawing/2014/main" xmlns="" id="{3E453533-BA00-6A49-B129-A54F58D3E765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442913" y="0"/>
            <a:ext cx="7772400" cy="1470025"/>
          </a:xfrm>
        </p:spPr>
        <p:txBody>
          <a:bodyPr>
            <a:normAutofit/>
          </a:bodyPr>
          <a:lstStyle/>
          <a:p>
            <a:pPr algn="l" eaLnBrk="1" hangingPunct="1"/>
            <a:r>
              <a:rPr lang="en-GB" sz="4500" dirty="0">
                <a:latin typeface="EC Square Sans Pro" panose="020B0506040000020004" pitchFamily="34" charset="0"/>
                <a:cs typeface="Circular Std Black Italic" panose="020B0A04020101010102" pitchFamily="34" charset="0"/>
              </a:rPr>
              <a:t>Title</a:t>
            </a:r>
          </a:p>
        </p:txBody>
      </p:sp>
      <p:pic>
        <p:nvPicPr>
          <p:cNvPr id="6" name="Picture 2" descr="Exploring Catalunya - Citylife Madrid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19" r="5370"/>
          <a:stretch/>
        </p:blipFill>
        <p:spPr bwMode="auto">
          <a:xfrm>
            <a:off x="1" y="350715"/>
            <a:ext cx="5923128" cy="5751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Geografía de Cataluña - Wikipedia, la enciclopedia libr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4071" y="2225"/>
            <a:ext cx="5950424" cy="5875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0" y="13299"/>
            <a:ext cx="6625883" cy="949630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-17457" rIns="0" bIns="-17457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a-ES" altLang="ca-ES" sz="3200" b="0" i="0" u="none" strike="noStrike" cap="none" normalizeH="0" baseline="0" dirty="0" err="1" smtClean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Catalonia</a:t>
            </a:r>
            <a:r>
              <a:rPr kumimoji="0" lang="ca-ES" altLang="ca-ES" sz="3200" b="0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 is </a:t>
            </a:r>
            <a:r>
              <a:rPr kumimoji="0" lang="ca-ES" altLang="ca-ES" sz="3200" b="0" i="0" u="none" strike="noStrike" cap="none" normalizeH="0" baseline="0" dirty="0" err="1" smtClean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located</a:t>
            </a:r>
            <a:r>
              <a:rPr kumimoji="0" lang="ca-ES" altLang="ca-ES" sz="3200" b="0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 in </a:t>
            </a:r>
            <a:r>
              <a:rPr kumimoji="0" lang="ca-ES" altLang="ca-ES" sz="3200" b="0" i="0" u="none" strike="noStrike" cap="none" normalizeH="0" baseline="0" dirty="0" err="1" smtClean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the</a:t>
            </a:r>
            <a:r>
              <a:rPr kumimoji="0" lang="ca-ES" altLang="ca-ES" sz="3200" b="0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 </a:t>
            </a:r>
            <a:r>
              <a:rPr kumimoji="0" lang="ca-ES" altLang="ca-ES" sz="3200" b="0" i="0" u="none" strike="noStrike" cap="none" normalizeH="0" baseline="0" dirty="0" err="1" smtClean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northeast</a:t>
            </a:r>
            <a:r>
              <a:rPr kumimoji="0" lang="ca-ES" altLang="ca-ES" sz="3200" b="0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 of </a:t>
            </a:r>
            <a:r>
              <a:rPr kumimoji="0" lang="ca-ES" altLang="ca-ES" sz="3200" b="0" i="0" u="none" strike="noStrike" cap="none" normalizeH="0" baseline="0" dirty="0" err="1" smtClean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the</a:t>
            </a:r>
            <a:r>
              <a:rPr kumimoji="0" lang="ca-ES" altLang="ca-ES" sz="3200" b="0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 </a:t>
            </a:r>
            <a:r>
              <a:rPr kumimoji="0" lang="ca-ES" altLang="ca-ES" sz="3200" b="0" i="0" u="none" strike="noStrike" cap="none" normalizeH="0" baseline="0" dirty="0" err="1" smtClean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Iberian</a:t>
            </a:r>
            <a:r>
              <a:rPr kumimoji="0" lang="ca-ES" altLang="ca-ES" sz="3200" b="0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 </a:t>
            </a:r>
            <a:r>
              <a:rPr kumimoji="0" lang="ca-ES" altLang="ca-ES" sz="3200" b="0" i="0" u="none" strike="noStrike" cap="none" normalizeH="0" baseline="0" dirty="0" err="1" smtClean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Peninsula</a:t>
            </a:r>
            <a:r>
              <a:rPr kumimoji="0" lang="ca-ES" altLang="ca-E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ca-ES" altLang="ca-E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Rectángulo 10"/>
          <p:cNvSpPr/>
          <p:nvPr/>
        </p:nvSpPr>
        <p:spPr>
          <a:xfrm>
            <a:off x="7799553" y="4178527"/>
            <a:ext cx="438443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ca-ES" sz="2400" dirty="0">
                <a:solidFill>
                  <a:srgbClr val="202124"/>
                </a:solidFill>
                <a:latin typeface="inherit"/>
              </a:rPr>
              <a:t>our geography is very "wrinkled" and it is not easy to find free and flat spaces</a:t>
            </a:r>
            <a:r>
              <a:rPr lang="en-GB" altLang="ca-ES" sz="2400" dirty="0"/>
              <a:t> </a:t>
            </a:r>
            <a:r>
              <a:rPr lang="en-GB" altLang="ca-ES" sz="2400" dirty="0">
                <a:solidFill>
                  <a:srgbClr val="202124"/>
                </a:solidFill>
                <a:latin typeface="inherit"/>
              </a:rPr>
              <a:t>to put renewable energy production facilities</a:t>
            </a:r>
            <a:r>
              <a:rPr lang="en-GB" altLang="ca-ES" sz="2400" dirty="0"/>
              <a:t> </a:t>
            </a:r>
            <a:endParaRPr lang="en-GB" altLang="ca-ES" sz="24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10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>
            <a:extLst>
              <a:ext uri="{FF2B5EF4-FFF2-40B4-BE49-F238E27FC236}">
                <a16:creationId xmlns:a16="http://schemas.microsoft.com/office/drawing/2014/main" xmlns="" id="{6441DBCC-069C-6B40-9880-8C6DAEBE98B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827611" y="1314151"/>
            <a:ext cx="11329987" cy="57973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1500" b="0" i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z="2000" dirty="0">
                <a:solidFill>
                  <a:schemeClr val="tx1"/>
                </a:solidFill>
                <a:latin typeface="EC Square Sans Pro" panose="020B0506040000020004" pitchFamily="34" charset="0"/>
              </a:rPr>
              <a:t>Click </a:t>
            </a:r>
            <a:r>
              <a:rPr lang="it-IT" sz="2000" dirty="0" err="1">
                <a:solidFill>
                  <a:schemeClr val="tx1"/>
                </a:solidFill>
                <a:latin typeface="EC Square Sans Pro" panose="020B0506040000020004" pitchFamily="34" charset="0"/>
              </a:rPr>
              <a:t>here</a:t>
            </a:r>
            <a:r>
              <a:rPr lang="it-IT" sz="2000" dirty="0">
                <a:solidFill>
                  <a:schemeClr val="tx1"/>
                </a:solidFill>
                <a:latin typeface="EC Square Sans Pro" panose="020B0506040000020004" pitchFamily="34" charset="0"/>
              </a:rPr>
              <a:t> to </a:t>
            </a:r>
            <a:r>
              <a:rPr lang="it-IT" sz="2000" dirty="0" err="1">
                <a:solidFill>
                  <a:schemeClr val="tx1"/>
                </a:solidFill>
                <a:latin typeface="EC Square Sans Pro" panose="020B0506040000020004" pitchFamily="34" charset="0"/>
              </a:rPr>
              <a:t>add</a:t>
            </a:r>
            <a:r>
              <a:rPr lang="it-IT" sz="2000" dirty="0">
                <a:solidFill>
                  <a:schemeClr val="tx1"/>
                </a:solidFill>
                <a:latin typeface="EC Square Sans Pro" panose="020B0506040000020004" pitchFamily="34" charset="0"/>
              </a:rPr>
              <a:t> body</a:t>
            </a:r>
            <a:endParaRPr lang="en-US" sz="2000" dirty="0">
              <a:solidFill>
                <a:schemeClr val="tx1"/>
              </a:solidFill>
              <a:latin typeface="EC Square Sans Pro" panose="020B0506040000020004" pitchFamily="34" charset="0"/>
            </a:endParaRPr>
          </a:p>
        </p:txBody>
      </p:sp>
      <p:pic>
        <p:nvPicPr>
          <p:cNvPr id="3" name="Picture 5" descr="Actualitat - Taules Rodones sobre Energies Renovables - micropobles.ca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1462" y="1063083"/>
            <a:ext cx="3892062" cy="5349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agen 3" descr="Imagen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520" y="1063083"/>
            <a:ext cx="3505835" cy="5349973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3676671" y="1063083"/>
            <a:ext cx="4524791" cy="5504723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-17457" rIns="0" bIns="-17457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ca-ES" sz="36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herit"/>
              </a:rPr>
              <a:t>From September 2020 to June 2021, the association organized 12 webinars to discuss the different ways of capturing renewable energy and its opportunity for the territory</a:t>
            </a:r>
            <a:r>
              <a:rPr kumimoji="0" lang="en-GB" altLang="ca-ES" sz="36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kumimoji="0" lang="en-GB" altLang="ca-ES" sz="36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3063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2">
            <a:extLst>
              <a:ext uri="{FF2B5EF4-FFF2-40B4-BE49-F238E27FC236}">
                <a16:creationId xmlns:a16="http://schemas.microsoft.com/office/drawing/2014/main" xmlns="" id="{0B5F6845-76D7-9446-898E-161C68ED15E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31556" y="1314151"/>
            <a:ext cx="11329987" cy="57973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1500" b="0" i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z="2000" dirty="0">
                <a:solidFill>
                  <a:schemeClr val="tx1"/>
                </a:solidFill>
                <a:latin typeface="EC Square Sans Pro" panose="020B0506040000020004" pitchFamily="34" charset="0"/>
              </a:rPr>
              <a:t>Click </a:t>
            </a:r>
            <a:r>
              <a:rPr lang="it-IT" sz="2000" dirty="0" err="1">
                <a:solidFill>
                  <a:schemeClr val="tx1"/>
                </a:solidFill>
                <a:latin typeface="EC Square Sans Pro" panose="020B0506040000020004" pitchFamily="34" charset="0"/>
              </a:rPr>
              <a:t>here</a:t>
            </a:r>
            <a:r>
              <a:rPr lang="it-IT" sz="2000" dirty="0">
                <a:solidFill>
                  <a:schemeClr val="tx1"/>
                </a:solidFill>
                <a:latin typeface="EC Square Sans Pro" panose="020B0506040000020004" pitchFamily="34" charset="0"/>
              </a:rPr>
              <a:t> to </a:t>
            </a:r>
            <a:r>
              <a:rPr lang="it-IT" sz="2000" dirty="0" err="1">
                <a:solidFill>
                  <a:schemeClr val="tx1"/>
                </a:solidFill>
                <a:latin typeface="EC Square Sans Pro" panose="020B0506040000020004" pitchFamily="34" charset="0"/>
              </a:rPr>
              <a:t>add</a:t>
            </a:r>
            <a:r>
              <a:rPr lang="it-IT" sz="2000" dirty="0">
                <a:solidFill>
                  <a:schemeClr val="tx1"/>
                </a:solidFill>
                <a:latin typeface="EC Square Sans Pro" panose="020B0506040000020004" pitchFamily="34" charset="0"/>
              </a:rPr>
              <a:t> body</a:t>
            </a:r>
            <a:endParaRPr lang="en-US" sz="2000" dirty="0">
              <a:solidFill>
                <a:schemeClr val="tx1"/>
              </a:solidFill>
              <a:latin typeface="EC Square Sans Pro" panose="020B0506040000020004" pitchFamily="34" charset="0"/>
            </a:endParaRPr>
          </a:p>
        </p:txBody>
      </p:sp>
      <p:pic>
        <p:nvPicPr>
          <p:cNvPr id="3" name="Picture 2" descr="https://www.laconca51.cat/wp-content/uploads/2017/06/IMG_1266-1000x66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64" y="3165925"/>
            <a:ext cx="5514539" cy="3678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Senan, energía de micropuebl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81" y="797653"/>
            <a:ext cx="5459311" cy="3070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Plaques solars a Rupià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0720" y="833317"/>
            <a:ext cx="6668263" cy="3394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26181" y="6173680"/>
            <a:ext cx="5459311" cy="611076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-17457" rIns="0" bIns="-17457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ca-ES" sz="2100" b="1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 SENAN</a:t>
            </a:r>
            <a:r>
              <a:rPr kumimoji="0" lang="en-GB" altLang="ca-ES" sz="2100" b="0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ca-ES" sz="2100" b="0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 photovoltaic </a:t>
            </a:r>
            <a:r>
              <a:rPr kumimoji="0" lang="en-GB" altLang="ca-ES" sz="2100" b="0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bucket in the village square</a:t>
            </a:r>
            <a:r>
              <a:rPr kumimoji="0" lang="en-GB" altLang="ca-E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en-GB" altLang="ca-E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6716883" y="3578366"/>
            <a:ext cx="5361925" cy="580298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-17457" rIns="0" bIns="-17457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a-ES" altLang="ca-ES" sz="2000" b="1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 RUPIÀ</a:t>
            </a:r>
            <a:r>
              <a:rPr kumimoji="0" lang="ca-ES" altLang="ca-ES" sz="2000" b="0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: </a:t>
            </a:r>
            <a:endParaRPr kumimoji="0" lang="ca-ES" altLang="ca-ES" sz="2000" b="0" i="0" u="none" strike="noStrike" cap="none" normalizeH="0" baseline="0" dirty="0" smtClean="0">
              <a:ln>
                <a:noFill/>
              </a:ln>
              <a:solidFill>
                <a:srgbClr val="202124"/>
              </a:solidFill>
              <a:effectLst/>
              <a:latin typeface="inherit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a-ES" altLang="ca-ES" sz="2000" b="0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 municipal </a:t>
            </a:r>
            <a:r>
              <a:rPr kumimoji="0" lang="ca-ES" altLang="ca-ES" sz="2000" b="0" i="0" u="none" strike="noStrike" cap="none" normalizeH="0" baseline="0" dirty="0" err="1" smtClean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photovoltaics</a:t>
            </a:r>
            <a:r>
              <a:rPr kumimoji="0" lang="ca-ES" altLang="ca-ES" sz="2000" b="0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 </a:t>
            </a:r>
            <a:r>
              <a:rPr lang="ca-ES" altLang="ca-ES" sz="2000" dirty="0" smtClean="0">
                <a:solidFill>
                  <a:srgbClr val="202124"/>
                </a:solidFill>
                <a:latin typeface="inherit"/>
              </a:rPr>
              <a:t>for</a:t>
            </a:r>
            <a:r>
              <a:rPr kumimoji="0" lang="ca-ES" altLang="ca-ES" sz="2000" b="0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 </a:t>
            </a:r>
            <a:r>
              <a:rPr kumimoji="0" lang="ca-ES" altLang="ca-ES" sz="2000" b="0" i="0" u="none" strike="noStrike" cap="none" normalizeH="0" baseline="0" dirty="0" err="1" smtClean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energy</a:t>
            </a:r>
            <a:r>
              <a:rPr kumimoji="0" lang="ca-ES" altLang="ca-ES" sz="2000" b="0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 </a:t>
            </a:r>
            <a:r>
              <a:rPr kumimoji="0" lang="ca-ES" altLang="ca-ES" sz="2000" b="0" i="0" u="none" strike="noStrike" cap="none" normalizeH="0" baseline="0" dirty="0" err="1" smtClean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community</a:t>
            </a:r>
            <a:r>
              <a:rPr kumimoji="0" lang="ca-ES" altLang="ca-E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ca-ES" altLang="ca-E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8" name="Picture 2" descr="Cuenca de Barberá - Wikipedia, la enciclopedia libre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81" y="3462633"/>
            <a:ext cx="1366525" cy="1319835"/>
          </a:xfrm>
          <a:prstGeom prst="rect">
            <a:avLst/>
          </a:prstGeom>
          <a:noFill/>
          <a:ln w="15875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Ordis Sostenible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01" t="15355" r="23081"/>
          <a:stretch/>
        </p:blipFill>
        <p:spPr bwMode="auto">
          <a:xfrm>
            <a:off x="10742285" y="4223736"/>
            <a:ext cx="1474470" cy="1846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Ordis, el poble de 400 habitants que camina cap a l'autosuficiència  energètica | NacióDigital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616"/>
          <a:stretch/>
        </p:blipFill>
        <p:spPr bwMode="auto">
          <a:xfrm>
            <a:off x="5602570" y="4550264"/>
            <a:ext cx="5099414" cy="2328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Bajo Ampurdán - Wikipedia, la enciclopedia libre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4016" y="833317"/>
            <a:ext cx="1239188" cy="1196849"/>
          </a:xfrm>
          <a:prstGeom prst="rect">
            <a:avLst/>
          </a:prstGeom>
          <a:noFill/>
          <a:ln w="15875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Web Oficial de l'Ajuntament d'Ordis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12606" y="5743897"/>
            <a:ext cx="1979393" cy="1118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CuadroTexto 12"/>
          <p:cNvSpPr txBox="1"/>
          <p:nvPr/>
        </p:nvSpPr>
        <p:spPr>
          <a:xfrm>
            <a:off x="4571532" y="3083685"/>
            <a:ext cx="2015177" cy="1569660"/>
          </a:xfrm>
          <a:prstGeom prst="rect">
            <a:avLst/>
          </a:prstGeom>
          <a:solidFill>
            <a:srgbClr val="FFFF99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" sz="9600" dirty="0" err="1" smtClean="0">
                <a:solidFill>
                  <a:srgbClr val="EAE50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sun</a:t>
            </a:r>
            <a:endParaRPr lang="ca-ES" sz="9600" dirty="0">
              <a:solidFill>
                <a:srgbClr val="EAE50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4" name="Picture 4" descr="Alto Ampurdán - Wikipedia, la enciclopedia libre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1921" y="5631181"/>
            <a:ext cx="1123379" cy="1084997"/>
          </a:xfrm>
          <a:prstGeom prst="rect">
            <a:avLst/>
          </a:prstGeom>
          <a:noFill/>
          <a:ln w="15875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4394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2">
            <a:extLst>
              <a:ext uri="{FF2B5EF4-FFF2-40B4-BE49-F238E27FC236}">
                <a16:creationId xmlns:a16="http://schemas.microsoft.com/office/drawing/2014/main" xmlns="" id="{4A6DF579-94DD-B34F-A0C5-752D8AC76F5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64564" y="2207191"/>
            <a:ext cx="11329987" cy="57973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1500" b="0" i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z="2000" dirty="0">
                <a:solidFill>
                  <a:schemeClr val="tx1"/>
                </a:solidFill>
                <a:latin typeface="EC Square Sans Pro" panose="020B0506040000020004" pitchFamily="34" charset="0"/>
              </a:rPr>
              <a:t>Click </a:t>
            </a:r>
            <a:r>
              <a:rPr lang="it-IT" sz="2000" dirty="0" err="1">
                <a:solidFill>
                  <a:schemeClr val="tx1"/>
                </a:solidFill>
                <a:latin typeface="EC Square Sans Pro" panose="020B0506040000020004" pitchFamily="34" charset="0"/>
              </a:rPr>
              <a:t>here</a:t>
            </a:r>
            <a:r>
              <a:rPr lang="it-IT" sz="2000" dirty="0">
                <a:solidFill>
                  <a:schemeClr val="tx1"/>
                </a:solidFill>
                <a:latin typeface="EC Square Sans Pro" panose="020B0506040000020004" pitchFamily="34" charset="0"/>
              </a:rPr>
              <a:t> to </a:t>
            </a:r>
            <a:r>
              <a:rPr lang="it-IT" sz="2000" dirty="0" err="1">
                <a:solidFill>
                  <a:schemeClr val="tx1"/>
                </a:solidFill>
                <a:latin typeface="EC Square Sans Pro" panose="020B0506040000020004" pitchFamily="34" charset="0"/>
              </a:rPr>
              <a:t>add</a:t>
            </a:r>
            <a:r>
              <a:rPr lang="it-IT" sz="2000" dirty="0">
                <a:solidFill>
                  <a:schemeClr val="tx1"/>
                </a:solidFill>
                <a:latin typeface="EC Square Sans Pro" panose="020B0506040000020004" pitchFamily="34" charset="0"/>
              </a:rPr>
              <a:t> body</a:t>
            </a:r>
            <a:endParaRPr lang="en-US" sz="2000" dirty="0">
              <a:solidFill>
                <a:schemeClr val="tx1"/>
              </a:solidFill>
              <a:latin typeface="EC Square Sans Pro" panose="020B0506040000020004" pitchFamily="34" charset="0"/>
            </a:endParaRPr>
          </a:p>
        </p:txBody>
      </p:sp>
      <p:sp>
        <p:nvSpPr>
          <p:cNvPr id="3" name="Rectangle 24">
            <a:extLst>
              <a:ext uri="{FF2B5EF4-FFF2-40B4-BE49-F238E27FC236}">
                <a16:creationId xmlns:a16="http://schemas.microsoft.com/office/drawing/2014/main" xmlns="" id="{F32CB20A-9BFF-6C43-B961-D983F60E2A17}"/>
              </a:ext>
            </a:extLst>
          </p:cNvPr>
          <p:cNvSpPr txBox="1">
            <a:spLocks noChangeArrowheads="1"/>
          </p:cNvSpPr>
          <p:nvPr/>
        </p:nvSpPr>
        <p:spPr>
          <a:xfrm>
            <a:off x="442913" y="1395412"/>
            <a:ext cx="6400800" cy="53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3000" dirty="0">
                <a:solidFill>
                  <a:srgbClr val="FFC000"/>
                </a:solidFill>
                <a:latin typeface="EC Square Sans Pro" panose="020B0506040000020004" pitchFamily="34" charset="0"/>
                <a:cs typeface="Circular Std Black Italic" panose="020B0A04020101010102" pitchFamily="34" charset="0"/>
              </a:rPr>
              <a:t>subtitle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xmlns="" id="{12F4DC91-7A7C-E548-B43D-7A43E7E2CACC}"/>
              </a:ext>
            </a:extLst>
          </p:cNvPr>
          <p:cNvSpPr txBox="1"/>
          <p:nvPr/>
        </p:nvSpPr>
        <p:spPr>
          <a:xfrm>
            <a:off x="596504" y="3372561"/>
            <a:ext cx="609361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00100" lvl="1" indent="-342900">
              <a:buAutoNum type="arabicPeriod"/>
            </a:pPr>
            <a:r>
              <a:rPr lang="en-GB" dirty="0">
                <a:ea typeface="ＭＳ Ｐゴシック"/>
                <a:cs typeface="Circular Std Book Italic" panose="020B0604020101020102" pitchFamily="34" charset="0"/>
              </a:rPr>
              <a:t>List</a:t>
            </a:r>
          </a:p>
          <a:p>
            <a:pPr marL="800100" lvl="1" indent="-342900">
              <a:buAutoNum type="arabicPeriod"/>
            </a:pPr>
            <a:r>
              <a:rPr lang="en-GB" dirty="0">
                <a:ea typeface="ＭＳ Ｐゴシック"/>
                <a:cs typeface="Circular Std Book Italic" panose="020B0604020101020102" pitchFamily="34" charset="0"/>
              </a:rPr>
              <a:t>List</a:t>
            </a:r>
          </a:p>
          <a:p>
            <a:pPr marL="800100" lvl="1" indent="-342900">
              <a:buAutoNum type="arabicPeriod"/>
            </a:pPr>
            <a:r>
              <a:rPr lang="en-GB" dirty="0">
                <a:ea typeface="ＭＳ Ｐゴシック"/>
                <a:cs typeface="Circular Std Book Italic" panose="020B0604020101020102" pitchFamily="34" charset="0"/>
              </a:rPr>
              <a:t>List </a:t>
            </a:r>
          </a:p>
        </p:txBody>
      </p:sp>
      <p:sp>
        <p:nvSpPr>
          <p:cNvPr id="5" name="Rectangle 23">
            <a:extLst>
              <a:ext uri="{FF2B5EF4-FFF2-40B4-BE49-F238E27FC236}">
                <a16:creationId xmlns:a16="http://schemas.microsoft.com/office/drawing/2014/main" xmlns="" id="{778AC0C3-1B91-EF4E-A92A-645ADC7D3F4A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442913" y="0"/>
            <a:ext cx="7772400" cy="1470025"/>
          </a:xfrm>
        </p:spPr>
        <p:txBody>
          <a:bodyPr>
            <a:normAutofit/>
          </a:bodyPr>
          <a:lstStyle/>
          <a:p>
            <a:pPr algn="l" eaLnBrk="1" hangingPunct="1"/>
            <a:r>
              <a:rPr lang="en-GB" sz="4500" dirty="0">
                <a:latin typeface="EC Square Sans Pro" panose="020B0506040000020004" pitchFamily="34" charset="0"/>
                <a:cs typeface="Circular Std Black Italic" panose="020B0A04020101010102" pitchFamily="34" charset="0"/>
              </a:rPr>
              <a:t>Title</a:t>
            </a:r>
          </a:p>
        </p:txBody>
      </p:sp>
      <p:pic>
        <p:nvPicPr>
          <p:cNvPr id="6" name="Picture 8" descr="ORDIS SOSTENIBLE,YA PRODUCE ENERGIA ,CON VIENTO DEL EMPORDÀ 2ªParte. |  Solar Workcat ESE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23" r="14769" b="7264"/>
          <a:stretch/>
        </p:blipFill>
        <p:spPr bwMode="auto">
          <a:xfrm>
            <a:off x="14064" y="-46109"/>
            <a:ext cx="2732592" cy="5910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Web Oficial de l'Ajuntament d'Ordi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8855" y="4268721"/>
            <a:ext cx="1979393" cy="1118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Alto Ampurdán - Wikipedia, la enciclopedia libr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0716" y="2987142"/>
            <a:ext cx="1358180" cy="1311776"/>
          </a:xfrm>
          <a:prstGeom prst="rect">
            <a:avLst/>
          </a:prstGeom>
          <a:noFill/>
          <a:ln w="15875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uenca de Barberá - Wikipedia, la enciclopedia libre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04199" y="3594592"/>
            <a:ext cx="1325845" cy="1311776"/>
          </a:xfrm>
          <a:prstGeom prst="rect">
            <a:avLst/>
          </a:prstGeom>
          <a:noFill/>
          <a:ln w="15875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Viure de l'aire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155"/>
          <a:stretch/>
        </p:blipFill>
        <p:spPr bwMode="auto">
          <a:xfrm>
            <a:off x="7348144" y="-12796"/>
            <a:ext cx="4843856" cy="3298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5293448" y="547627"/>
            <a:ext cx="3353938" cy="93424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-17457" rIns="0" bIns="-17457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a-ES" altLang="ca-ES" sz="2100" b="0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"</a:t>
            </a:r>
            <a:r>
              <a:rPr kumimoji="0" lang="ca-ES" altLang="ca-ES" sz="2100" b="0" i="1" strike="noStrike" cap="none" normalizeH="0" baseline="0" dirty="0" err="1" smtClean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live</a:t>
            </a:r>
            <a:r>
              <a:rPr kumimoji="0" lang="ca-ES" altLang="ca-ES" sz="2100" b="0" i="1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 </a:t>
            </a:r>
            <a:r>
              <a:rPr kumimoji="0" lang="ca-ES" altLang="ca-ES" sz="2100" b="0" i="1" strike="noStrike" cap="none" normalizeH="0" baseline="0" dirty="0" err="1" smtClean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from</a:t>
            </a:r>
            <a:r>
              <a:rPr kumimoji="0" lang="ca-ES" altLang="ca-ES" sz="2100" b="0" i="1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 </a:t>
            </a:r>
            <a:r>
              <a:rPr kumimoji="0" lang="ca-ES" altLang="ca-ES" sz="2100" b="0" i="1" strike="noStrike" cap="none" normalizeH="0" baseline="0" dirty="0" err="1" smtClean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the</a:t>
            </a:r>
            <a:r>
              <a:rPr kumimoji="0" lang="ca-ES" altLang="ca-ES" sz="2100" b="0" i="1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 </a:t>
            </a:r>
            <a:r>
              <a:rPr kumimoji="0" lang="ca-ES" altLang="ca-ES" sz="2100" b="0" i="1" strike="noStrike" cap="none" normalizeH="0" baseline="0" dirty="0" err="1" smtClean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air</a:t>
            </a:r>
            <a:r>
              <a:rPr kumimoji="0" lang="ca-ES" altLang="ca-ES" sz="2100" b="0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" </a:t>
            </a:r>
            <a:r>
              <a:rPr kumimoji="0" lang="ca-ES" altLang="ca-ES" sz="2100" b="0" i="0" u="none" strike="noStrike" cap="none" normalizeH="0" baseline="0" dirty="0" err="1" smtClean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installation</a:t>
            </a:r>
            <a:endParaRPr kumimoji="0" lang="ca-ES" altLang="ca-ES" sz="2100" b="0" i="0" u="none" strike="noStrike" cap="none" normalizeH="0" baseline="0" dirty="0" smtClean="0">
              <a:ln>
                <a:noFill/>
              </a:ln>
              <a:solidFill>
                <a:srgbClr val="202124"/>
              </a:solidFill>
              <a:effectLst/>
              <a:latin typeface="inherit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a-ES" altLang="ca-ES" sz="2100" b="0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 </a:t>
            </a:r>
            <a:r>
              <a:rPr kumimoji="0" lang="ca-ES" altLang="ca-ES" sz="2100" b="0" i="0" u="none" strike="noStrike" cap="none" normalizeH="0" baseline="0" dirty="0" err="1" smtClean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made</a:t>
            </a:r>
            <a:r>
              <a:rPr kumimoji="0" lang="ca-ES" altLang="ca-ES" sz="2100" b="0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 </a:t>
            </a:r>
            <a:r>
              <a:rPr kumimoji="0" lang="ca-ES" altLang="ca-ES" sz="2100" b="0" i="0" u="none" strike="noStrike" cap="none" normalizeH="0" baseline="0" dirty="0" err="1" smtClean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with</a:t>
            </a:r>
            <a:r>
              <a:rPr kumimoji="0" lang="ca-ES" altLang="ca-ES" sz="2100" b="0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 </a:t>
            </a:r>
            <a:r>
              <a:rPr kumimoji="0" lang="ca-ES" altLang="ca-ES" sz="2100" b="0" i="0" u="none" strike="noStrike" cap="none" normalizeH="0" baseline="0" dirty="0" err="1" smtClean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citizen</a:t>
            </a:r>
            <a:r>
              <a:rPr kumimoji="0" lang="ca-ES" altLang="ca-ES" sz="2100" b="0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 </a:t>
            </a:r>
            <a:r>
              <a:rPr kumimoji="0" lang="ca-ES" altLang="ca-ES" sz="2100" b="0" i="0" u="none" strike="noStrike" cap="none" normalizeH="0" baseline="0" dirty="0" err="1" smtClean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participation</a:t>
            </a:r>
            <a:r>
              <a:rPr kumimoji="0" lang="ca-ES" altLang="ca-E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ca-ES" altLang="ca-E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2" name="Picture 2" descr="Molins de vent - Regsistem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2692" y="3340203"/>
            <a:ext cx="2420255" cy="3473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CuadroTexto 12"/>
          <p:cNvSpPr txBox="1"/>
          <p:nvPr/>
        </p:nvSpPr>
        <p:spPr>
          <a:xfrm>
            <a:off x="5682917" y="54311"/>
            <a:ext cx="16652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dirty="0" err="1" smtClean="0"/>
              <a:t>Pujalt</a:t>
            </a:r>
            <a:r>
              <a:rPr lang="es-ES" sz="2000" dirty="0" smtClean="0"/>
              <a:t> (</a:t>
            </a:r>
            <a:r>
              <a:rPr lang="es-ES" sz="2000" dirty="0" err="1" smtClean="0"/>
              <a:t>Anoia</a:t>
            </a:r>
            <a:r>
              <a:rPr lang="es-ES" sz="2000" dirty="0" smtClean="0"/>
              <a:t>)</a:t>
            </a:r>
            <a:endParaRPr lang="ca-ES" sz="2000" dirty="0"/>
          </a:p>
        </p:txBody>
      </p:sp>
      <p:pic>
        <p:nvPicPr>
          <p:cNvPr id="14" name="Picture 4" descr="Noya (comarca de Cataluña) - Wikipedia, la enciclopedia libre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8144" y="1899090"/>
            <a:ext cx="1441188" cy="1391947"/>
          </a:xfrm>
          <a:prstGeom prst="rect">
            <a:avLst/>
          </a:prstGeom>
          <a:noFill/>
          <a:ln w="15875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3" descr="Mapa Eòlic de Catalunya | Windvent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9178" y="1575074"/>
            <a:ext cx="3363716" cy="4209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CuadroTexto 15"/>
          <p:cNvSpPr txBox="1"/>
          <p:nvPr/>
        </p:nvSpPr>
        <p:spPr>
          <a:xfrm>
            <a:off x="2942543" y="18123"/>
            <a:ext cx="2272550" cy="120032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" sz="7200" b="1" dirty="0" err="1" smtClean="0">
                <a:solidFill>
                  <a:schemeClr val="accent6">
                    <a:lumMod val="75000"/>
                  </a:schemeClr>
                </a:solidFill>
              </a:rPr>
              <a:t>Wind</a:t>
            </a:r>
            <a:r>
              <a:rPr lang="es-ES" sz="72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endParaRPr lang="ca-ES" sz="72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9" name="CuadroTexto 38"/>
          <p:cNvSpPr txBox="1"/>
          <p:nvPr/>
        </p:nvSpPr>
        <p:spPr>
          <a:xfrm>
            <a:off x="9667824" y="4955534"/>
            <a:ext cx="2334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dirty="0" err="1" smtClean="0"/>
              <a:t>Vilanova</a:t>
            </a:r>
            <a:r>
              <a:rPr lang="es-ES" sz="2000" dirty="0" smtClean="0"/>
              <a:t> de </a:t>
            </a:r>
            <a:r>
              <a:rPr lang="es-ES" sz="2000" dirty="0" err="1" smtClean="0"/>
              <a:t>Prades</a:t>
            </a:r>
            <a:r>
              <a:rPr lang="es-ES" sz="2000" dirty="0" smtClean="0"/>
              <a:t> (Conca de </a:t>
            </a:r>
            <a:r>
              <a:rPr lang="es-ES" sz="2000" dirty="0" err="1" smtClean="0"/>
              <a:t>Barberà</a:t>
            </a:r>
            <a:r>
              <a:rPr lang="es-ES" sz="2000" dirty="0" smtClean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907246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2">
            <a:extLst>
              <a:ext uri="{FF2B5EF4-FFF2-40B4-BE49-F238E27FC236}">
                <a16:creationId xmlns:a16="http://schemas.microsoft.com/office/drawing/2014/main" xmlns="" id="{4B67D495-D620-2441-B5B7-F1E9EEFBF65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31556" y="1314151"/>
            <a:ext cx="11329987" cy="57973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1500" b="0" i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z="2000" dirty="0">
                <a:solidFill>
                  <a:schemeClr val="tx1"/>
                </a:solidFill>
                <a:latin typeface="EC Square Sans Pro" panose="020B0506040000020004" pitchFamily="34" charset="0"/>
              </a:rPr>
              <a:t>Click </a:t>
            </a:r>
            <a:r>
              <a:rPr lang="it-IT" sz="2000" dirty="0" err="1">
                <a:solidFill>
                  <a:schemeClr val="tx1"/>
                </a:solidFill>
                <a:latin typeface="EC Square Sans Pro" panose="020B0506040000020004" pitchFamily="34" charset="0"/>
              </a:rPr>
              <a:t>here</a:t>
            </a:r>
            <a:r>
              <a:rPr lang="it-IT" sz="2000" dirty="0">
                <a:solidFill>
                  <a:schemeClr val="tx1"/>
                </a:solidFill>
                <a:latin typeface="EC Square Sans Pro" panose="020B0506040000020004" pitchFamily="34" charset="0"/>
              </a:rPr>
              <a:t> to </a:t>
            </a:r>
            <a:r>
              <a:rPr lang="it-IT" sz="2000" dirty="0" err="1">
                <a:solidFill>
                  <a:schemeClr val="tx1"/>
                </a:solidFill>
                <a:latin typeface="EC Square Sans Pro" panose="020B0506040000020004" pitchFamily="34" charset="0"/>
              </a:rPr>
              <a:t>add</a:t>
            </a:r>
            <a:r>
              <a:rPr lang="it-IT" sz="2000" dirty="0">
                <a:solidFill>
                  <a:schemeClr val="tx1"/>
                </a:solidFill>
                <a:latin typeface="EC Square Sans Pro" panose="020B0506040000020004" pitchFamily="34" charset="0"/>
              </a:rPr>
              <a:t> body</a:t>
            </a:r>
            <a:endParaRPr lang="en-US" sz="2000" dirty="0">
              <a:solidFill>
                <a:schemeClr val="tx1"/>
              </a:solidFill>
              <a:latin typeface="EC Square Sans Pro" panose="020B0506040000020004" pitchFamily="34" charset="0"/>
            </a:endParaRPr>
          </a:p>
        </p:txBody>
      </p:sp>
      <p:pic>
        <p:nvPicPr>
          <p:cNvPr id="3" name="Picture 2" descr="Canals de rec - Sant Llorenç de la Muga - Pobles de Catalunya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02" r="4145" b="9860"/>
          <a:stretch/>
        </p:blipFill>
        <p:spPr bwMode="auto">
          <a:xfrm>
            <a:off x="7109847" y="895114"/>
            <a:ext cx="1728923" cy="5949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Figura esquerra: 215 estudis d'inundabilitat municipal. Figura dreta: 2878 Km de cursos modelitzats. Agost 2017.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95"/>
          <a:stretch/>
        </p:blipFill>
        <p:spPr bwMode="auto">
          <a:xfrm>
            <a:off x="14072" y="752210"/>
            <a:ext cx="2986388" cy="2904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8" descr="L'energia hidroelèctrica a Catalunya | Centrals Hidroelèctriques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8902" y="963057"/>
            <a:ext cx="2603346" cy="3031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uadroTexto 6"/>
          <p:cNvSpPr txBox="1"/>
          <p:nvPr/>
        </p:nvSpPr>
        <p:spPr>
          <a:xfrm>
            <a:off x="4896266" y="617243"/>
            <a:ext cx="28557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7200" b="1" dirty="0" err="1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Water</a:t>
            </a:r>
            <a:endParaRPr lang="es-ES" sz="7200" b="1" dirty="0" smtClean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Picture 2" descr="La producción hidroeléctrica de Endesa en Catalunya crece en 2020 un 48,3%  de respecto al año pasado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65085"/>
            <a:ext cx="3237707" cy="2427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0" y="3763000"/>
            <a:ext cx="3297524" cy="934241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-17457" rIns="0" bIns="-17457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a-ES" altLang="ca-ES" sz="2100" b="0" i="0" u="none" strike="noStrike" cap="none" normalizeH="0" baseline="0" dirty="0" err="1" smtClean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there</a:t>
            </a:r>
            <a:r>
              <a:rPr kumimoji="0" lang="ca-ES" altLang="ca-ES" sz="2100" b="0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 </a:t>
            </a:r>
            <a:r>
              <a:rPr kumimoji="0" lang="ca-ES" altLang="ca-ES" sz="2100" b="0" i="0" u="none" strike="noStrike" cap="none" normalizeH="0" baseline="0" dirty="0" err="1" smtClean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are</a:t>
            </a:r>
            <a:r>
              <a:rPr kumimoji="0" lang="ca-ES" altLang="ca-ES" sz="2100" b="0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 </a:t>
            </a:r>
            <a:r>
              <a:rPr kumimoji="0" lang="ca-ES" altLang="ca-ES" sz="2100" b="0" i="0" u="none" strike="noStrike" cap="none" normalizeH="0" baseline="0" dirty="0" err="1" smtClean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large</a:t>
            </a:r>
            <a:r>
              <a:rPr kumimoji="0" lang="ca-ES" altLang="ca-ES" sz="2100" b="0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 </a:t>
            </a:r>
            <a:r>
              <a:rPr kumimoji="0" lang="ca-ES" altLang="ca-ES" sz="2100" b="0" i="0" u="none" strike="noStrike" cap="none" normalizeH="0" baseline="0" dirty="0" err="1" smtClean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hydraulic</a:t>
            </a:r>
            <a:r>
              <a:rPr kumimoji="0" lang="ca-ES" altLang="ca-ES" sz="2100" b="0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 </a:t>
            </a:r>
            <a:r>
              <a:rPr kumimoji="0" lang="ca-ES" altLang="ca-ES" sz="2100" b="0" i="0" u="none" strike="noStrike" cap="none" normalizeH="0" baseline="0" dirty="0" err="1" smtClean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power</a:t>
            </a:r>
            <a:r>
              <a:rPr kumimoji="0" lang="ca-ES" altLang="ca-ES" sz="2100" b="0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 </a:t>
            </a:r>
            <a:r>
              <a:rPr kumimoji="0" lang="ca-ES" altLang="ca-ES" sz="2100" b="0" i="0" u="none" strike="noStrike" cap="none" normalizeH="0" baseline="0" dirty="0" err="1" smtClean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stations</a:t>
            </a:r>
            <a:r>
              <a:rPr kumimoji="0" lang="ca-ES" altLang="ca-ES" sz="2100" b="0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 in </a:t>
            </a:r>
            <a:r>
              <a:rPr kumimoji="0" lang="ca-ES" altLang="ca-ES" sz="2100" b="0" i="0" u="none" strike="noStrike" cap="none" normalizeH="0" baseline="0" dirty="0" err="1" smtClean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marshes</a:t>
            </a:r>
            <a:r>
              <a:rPr kumimoji="0" lang="ca-ES" altLang="ca-ES" sz="2100" b="0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, </a:t>
            </a:r>
            <a:r>
              <a:rPr kumimoji="0" lang="ca-ES" altLang="ca-ES" sz="2100" b="0" i="0" u="none" strike="noStrike" cap="none" normalizeH="0" baseline="0" dirty="0" err="1" smtClean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especially</a:t>
            </a:r>
            <a:r>
              <a:rPr kumimoji="0" lang="ca-ES" altLang="ca-ES" sz="2100" b="0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 in </a:t>
            </a:r>
            <a:r>
              <a:rPr kumimoji="0" lang="ca-ES" altLang="ca-ES" sz="2100" b="0" i="0" u="none" strike="noStrike" cap="none" normalizeH="0" baseline="0" dirty="0" err="1" smtClean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the</a:t>
            </a:r>
            <a:r>
              <a:rPr kumimoji="0" lang="ca-ES" altLang="ca-ES" sz="2100" b="0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 </a:t>
            </a:r>
            <a:r>
              <a:rPr kumimoji="0" lang="ca-ES" altLang="ca-ES" sz="2100" b="0" i="0" u="none" strike="noStrike" cap="none" normalizeH="0" baseline="0" dirty="0" err="1" smtClean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Pyrenees</a:t>
            </a:r>
            <a:r>
              <a:rPr kumimoji="0" lang="ca-ES" altLang="ca-E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ca-ES" altLang="ca-E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0" name="Picture 2" descr="Bassa del molí del Perer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0843" y="4160102"/>
            <a:ext cx="3321157" cy="2683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Molí de Creixell – Terra de Molins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53"/>
          <a:stretch/>
        </p:blipFill>
        <p:spPr bwMode="auto">
          <a:xfrm>
            <a:off x="8875653" y="895114"/>
            <a:ext cx="3407334" cy="3343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Alto Ampurdán - Wikipedia, la enciclopedia libre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32147" y="2510756"/>
            <a:ext cx="978613" cy="914694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La Garrocha - Wikipedia, la enciclopedia libre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5671" y="5777664"/>
            <a:ext cx="1105317" cy="1067552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El Fluvià de dalt a baix: Central hidroelèctrica d'Arenys (1) - La força de  l'aigua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958"/>
          <a:stretch/>
        </p:blipFill>
        <p:spPr bwMode="auto">
          <a:xfrm>
            <a:off x="3255612" y="4024936"/>
            <a:ext cx="3724693" cy="28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6" descr="Pallars Sobirá - Wikipedia, la enciclopedia libre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72" y="4727253"/>
            <a:ext cx="936470" cy="904474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CuadroTexto 15"/>
          <p:cNvSpPr txBox="1"/>
          <p:nvPr/>
        </p:nvSpPr>
        <p:spPr>
          <a:xfrm>
            <a:off x="3431002" y="6052762"/>
            <a:ext cx="26544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dirty="0" err="1" smtClean="0">
                <a:solidFill>
                  <a:schemeClr val="bg1"/>
                </a:solidFill>
              </a:rPr>
              <a:t>Arenys</a:t>
            </a:r>
            <a:r>
              <a:rPr lang="es-ES" sz="2400" dirty="0" smtClean="0">
                <a:solidFill>
                  <a:schemeClr val="bg1"/>
                </a:solidFill>
              </a:rPr>
              <a:t> </a:t>
            </a:r>
            <a:r>
              <a:rPr lang="es-ES" sz="2400" dirty="0" err="1" smtClean="0">
                <a:solidFill>
                  <a:schemeClr val="bg1"/>
                </a:solidFill>
              </a:rPr>
              <a:t>d’Empordà</a:t>
            </a:r>
            <a:r>
              <a:rPr lang="es-ES" sz="2400" dirty="0" smtClean="0">
                <a:solidFill>
                  <a:schemeClr val="bg1"/>
                </a:solidFill>
              </a:rPr>
              <a:t> </a:t>
            </a:r>
          </a:p>
          <a:p>
            <a:r>
              <a:rPr lang="es-ES" sz="2400" dirty="0" smtClean="0">
                <a:solidFill>
                  <a:schemeClr val="bg1"/>
                </a:solidFill>
              </a:rPr>
              <a:t>(</a:t>
            </a:r>
            <a:r>
              <a:rPr lang="es-ES" sz="2400" dirty="0" err="1" smtClean="0">
                <a:solidFill>
                  <a:schemeClr val="bg1"/>
                </a:solidFill>
              </a:rPr>
              <a:t>Alt</a:t>
            </a:r>
            <a:r>
              <a:rPr lang="es-ES" sz="2400" dirty="0" smtClean="0">
                <a:solidFill>
                  <a:schemeClr val="bg1"/>
                </a:solidFill>
              </a:rPr>
              <a:t> </a:t>
            </a:r>
            <a:r>
              <a:rPr lang="es-ES" sz="2400" dirty="0" err="1" smtClean="0">
                <a:solidFill>
                  <a:schemeClr val="bg1"/>
                </a:solidFill>
              </a:rPr>
              <a:t>Empordà</a:t>
            </a:r>
            <a:r>
              <a:rPr lang="es-ES" sz="2400" dirty="0" smtClean="0">
                <a:solidFill>
                  <a:schemeClr val="bg1"/>
                </a:solidFill>
              </a:rPr>
              <a:t>)</a:t>
            </a:r>
          </a:p>
        </p:txBody>
      </p:sp>
      <p:sp>
        <p:nvSpPr>
          <p:cNvPr id="17" name="CuadroTexto 16"/>
          <p:cNvSpPr txBox="1"/>
          <p:nvPr/>
        </p:nvSpPr>
        <p:spPr>
          <a:xfrm>
            <a:off x="5107034" y="2534294"/>
            <a:ext cx="1924727" cy="150810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300" dirty="0" smtClean="0"/>
              <a:t>But there is also mini hydroelectric power plants</a:t>
            </a:r>
            <a:endParaRPr lang="en-GB" sz="2300" dirty="0"/>
          </a:p>
        </p:txBody>
      </p:sp>
      <p:sp>
        <p:nvSpPr>
          <p:cNvPr id="18" name="CuadroTexto 17"/>
          <p:cNvSpPr txBox="1"/>
          <p:nvPr/>
        </p:nvSpPr>
        <p:spPr>
          <a:xfrm>
            <a:off x="10019456" y="907400"/>
            <a:ext cx="23218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s-ES" sz="2400" dirty="0" smtClean="0">
                <a:solidFill>
                  <a:schemeClr val="bg1"/>
                </a:solidFill>
              </a:rPr>
              <a:t> Molí de </a:t>
            </a:r>
            <a:r>
              <a:rPr lang="es-ES" sz="2400" dirty="0" err="1" smtClean="0">
                <a:solidFill>
                  <a:schemeClr val="bg1"/>
                </a:solidFill>
              </a:rPr>
              <a:t>Creixell</a:t>
            </a:r>
            <a:endParaRPr lang="es-ES" sz="2400" dirty="0" smtClean="0">
              <a:solidFill>
                <a:schemeClr val="bg1"/>
              </a:solidFill>
            </a:endParaRPr>
          </a:p>
          <a:p>
            <a:r>
              <a:rPr lang="es-ES" sz="2400" dirty="0" smtClean="0">
                <a:solidFill>
                  <a:schemeClr val="bg1"/>
                </a:solidFill>
              </a:rPr>
              <a:t>(</a:t>
            </a:r>
            <a:r>
              <a:rPr lang="es-ES" sz="2400" dirty="0" err="1" smtClean="0">
                <a:solidFill>
                  <a:schemeClr val="bg1"/>
                </a:solidFill>
              </a:rPr>
              <a:t>Alt</a:t>
            </a:r>
            <a:r>
              <a:rPr lang="es-ES" sz="2400" dirty="0" smtClean="0">
                <a:solidFill>
                  <a:schemeClr val="bg1"/>
                </a:solidFill>
              </a:rPr>
              <a:t> </a:t>
            </a:r>
            <a:r>
              <a:rPr lang="es-ES" sz="2400" dirty="0" err="1" smtClean="0">
                <a:solidFill>
                  <a:schemeClr val="bg1"/>
                </a:solidFill>
              </a:rPr>
              <a:t>Empordà</a:t>
            </a:r>
            <a:r>
              <a:rPr lang="es-ES" sz="2400" dirty="0" smtClean="0">
                <a:solidFill>
                  <a:schemeClr val="bg1"/>
                </a:solidFill>
              </a:rPr>
              <a:t>)</a:t>
            </a:r>
          </a:p>
        </p:txBody>
      </p:sp>
      <p:sp>
        <p:nvSpPr>
          <p:cNvPr id="19" name="Rectangle 1"/>
          <p:cNvSpPr>
            <a:spLocks noChangeArrowheads="1"/>
          </p:cNvSpPr>
          <p:nvPr/>
        </p:nvSpPr>
        <p:spPr bwMode="auto">
          <a:xfrm rot="10800000" flipV="1">
            <a:off x="8441016" y="4042399"/>
            <a:ext cx="1054591" cy="457188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-17457" rIns="0" bIns="-17457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a-ES" altLang="ca-ES" sz="3200" b="0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mills</a:t>
            </a:r>
            <a:r>
              <a:rPr kumimoji="0" lang="ca-ES" altLang="ca-E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ca-ES" altLang="ca-E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0" name="CuadroTexto 19"/>
          <p:cNvSpPr txBox="1"/>
          <p:nvPr/>
        </p:nvSpPr>
        <p:spPr>
          <a:xfrm>
            <a:off x="9838719" y="5902847"/>
            <a:ext cx="22843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 smtClean="0">
                <a:solidFill>
                  <a:schemeClr val="tx2">
                    <a:lumMod val="50000"/>
                  </a:schemeClr>
                </a:solidFill>
              </a:rPr>
              <a:t>La </a:t>
            </a:r>
            <a:r>
              <a:rPr lang="es-ES" sz="2400" b="1" dirty="0" err="1" smtClean="0">
                <a:solidFill>
                  <a:schemeClr val="tx2">
                    <a:lumMod val="50000"/>
                  </a:schemeClr>
                </a:solidFill>
              </a:rPr>
              <a:t>Vall</a:t>
            </a:r>
            <a:r>
              <a:rPr lang="es-ES" sz="24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s-ES" sz="2400" b="1" dirty="0" err="1" smtClean="0">
                <a:solidFill>
                  <a:schemeClr val="tx2">
                    <a:lumMod val="50000"/>
                  </a:schemeClr>
                </a:solidFill>
              </a:rPr>
              <a:t>d’En</a:t>
            </a:r>
            <a:r>
              <a:rPr lang="es-ES" sz="2400" b="1" dirty="0" smtClean="0">
                <a:solidFill>
                  <a:schemeClr val="tx2">
                    <a:lumMod val="50000"/>
                  </a:schemeClr>
                </a:solidFill>
              </a:rPr>
              <a:t> Bas </a:t>
            </a:r>
          </a:p>
          <a:p>
            <a:r>
              <a:rPr lang="es-ES" sz="2400" b="1" dirty="0" smtClean="0">
                <a:solidFill>
                  <a:schemeClr val="tx2">
                    <a:lumMod val="50000"/>
                  </a:schemeClr>
                </a:solidFill>
              </a:rPr>
              <a:t>(la </a:t>
            </a:r>
            <a:r>
              <a:rPr lang="es-ES" sz="2400" b="1" dirty="0" err="1" smtClean="0">
                <a:solidFill>
                  <a:schemeClr val="tx2">
                    <a:lumMod val="50000"/>
                  </a:schemeClr>
                </a:solidFill>
              </a:rPr>
              <a:t>Garrotxa</a:t>
            </a:r>
            <a:r>
              <a:rPr lang="es-ES" sz="2400" b="1" dirty="0" smtClean="0">
                <a:solidFill>
                  <a:schemeClr val="tx2">
                    <a:lumMod val="50000"/>
                  </a:schemeClr>
                </a:solidFill>
              </a:rPr>
              <a:t>)</a:t>
            </a:r>
            <a:endParaRPr lang="ca-ES" sz="2400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4843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2">
            <a:extLst>
              <a:ext uri="{FF2B5EF4-FFF2-40B4-BE49-F238E27FC236}">
                <a16:creationId xmlns:a16="http://schemas.microsoft.com/office/drawing/2014/main" xmlns="" id="{8613AFDF-2715-DB48-AE67-BB460F32D11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42913" y="2285701"/>
            <a:ext cx="11329987" cy="57973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1500" b="0" i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z="2000" dirty="0">
                <a:solidFill>
                  <a:schemeClr val="tx1"/>
                </a:solidFill>
                <a:latin typeface="EC Square Sans Pro" panose="020B0506040000020004" pitchFamily="34" charset="0"/>
              </a:rPr>
              <a:t>Click </a:t>
            </a:r>
            <a:r>
              <a:rPr lang="it-IT" sz="2000" dirty="0" err="1">
                <a:solidFill>
                  <a:schemeClr val="tx1"/>
                </a:solidFill>
                <a:latin typeface="EC Square Sans Pro" panose="020B0506040000020004" pitchFamily="34" charset="0"/>
              </a:rPr>
              <a:t>here</a:t>
            </a:r>
            <a:r>
              <a:rPr lang="it-IT" sz="2000" dirty="0">
                <a:solidFill>
                  <a:schemeClr val="tx1"/>
                </a:solidFill>
                <a:latin typeface="EC Square Sans Pro" panose="020B0506040000020004" pitchFamily="34" charset="0"/>
              </a:rPr>
              <a:t> to </a:t>
            </a:r>
            <a:r>
              <a:rPr lang="it-IT" sz="2000" dirty="0" err="1">
                <a:solidFill>
                  <a:schemeClr val="tx1"/>
                </a:solidFill>
                <a:latin typeface="EC Square Sans Pro" panose="020B0506040000020004" pitchFamily="34" charset="0"/>
              </a:rPr>
              <a:t>add</a:t>
            </a:r>
            <a:r>
              <a:rPr lang="it-IT" sz="2000" dirty="0">
                <a:solidFill>
                  <a:schemeClr val="tx1"/>
                </a:solidFill>
                <a:latin typeface="EC Square Sans Pro" panose="020B0506040000020004" pitchFamily="34" charset="0"/>
              </a:rPr>
              <a:t> body</a:t>
            </a:r>
            <a:endParaRPr lang="en-US" sz="2000" dirty="0">
              <a:solidFill>
                <a:schemeClr val="tx1"/>
              </a:solidFill>
              <a:latin typeface="EC Square Sans Pro" panose="020B0506040000020004" pitchFamily="34" charset="0"/>
            </a:endParaRPr>
          </a:p>
        </p:txBody>
      </p:sp>
      <p:sp>
        <p:nvSpPr>
          <p:cNvPr id="3" name="Rectangle 24">
            <a:extLst>
              <a:ext uri="{FF2B5EF4-FFF2-40B4-BE49-F238E27FC236}">
                <a16:creationId xmlns:a16="http://schemas.microsoft.com/office/drawing/2014/main" xmlns="" id="{70A4A0BB-5C52-474C-AAB1-2C9E018D70C4}"/>
              </a:ext>
            </a:extLst>
          </p:cNvPr>
          <p:cNvSpPr txBox="1">
            <a:spLocks noChangeArrowheads="1"/>
          </p:cNvSpPr>
          <p:nvPr/>
        </p:nvSpPr>
        <p:spPr>
          <a:xfrm>
            <a:off x="442913" y="1395412"/>
            <a:ext cx="6400800" cy="53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3000" dirty="0">
                <a:solidFill>
                  <a:srgbClr val="00B050"/>
                </a:solidFill>
                <a:latin typeface="EC Square Sans Pro" panose="020B0506040000020004" pitchFamily="34" charset="0"/>
                <a:cs typeface="Circular Std Black Italic" panose="020B0A04020101010102" pitchFamily="34" charset="0"/>
              </a:rPr>
              <a:t>subtitle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xmlns="" id="{E44D1458-8FEA-9B46-98F2-765F816E5B55}"/>
              </a:ext>
            </a:extLst>
          </p:cNvPr>
          <p:cNvSpPr txBox="1"/>
          <p:nvPr/>
        </p:nvSpPr>
        <p:spPr>
          <a:xfrm>
            <a:off x="596504" y="3372561"/>
            <a:ext cx="609361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00100" lvl="1" indent="-342900">
              <a:buAutoNum type="arabicPeriod"/>
            </a:pPr>
            <a:r>
              <a:rPr lang="en-GB" dirty="0">
                <a:ea typeface="ＭＳ Ｐゴシック"/>
                <a:cs typeface="Circular Std Book Italic" panose="020B0604020101020102" pitchFamily="34" charset="0"/>
              </a:rPr>
              <a:t>List</a:t>
            </a:r>
          </a:p>
          <a:p>
            <a:pPr marL="800100" lvl="1" indent="-342900">
              <a:buAutoNum type="arabicPeriod"/>
            </a:pPr>
            <a:r>
              <a:rPr lang="en-GB" dirty="0">
                <a:ea typeface="ＭＳ Ｐゴシック"/>
                <a:cs typeface="Circular Std Book Italic" panose="020B0604020101020102" pitchFamily="34" charset="0"/>
              </a:rPr>
              <a:t>List</a:t>
            </a:r>
          </a:p>
          <a:p>
            <a:pPr marL="800100" lvl="1" indent="-342900">
              <a:buAutoNum type="arabicPeriod"/>
            </a:pPr>
            <a:r>
              <a:rPr lang="en-GB" dirty="0">
                <a:ea typeface="ＭＳ Ｐゴシック"/>
                <a:cs typeface="Circular Std Book Italic" panose="020B0604020101020102" pitchFamily="34" charset="0"/>
              </a:rPr>
              <a:t>List </a:t>
            </a:r>
          </a:p>
        </p:txBody>
      </p:sp>
      <p:sp>
        <p:nvSpPr>
          <p:cNvPr id="5" name="Rectangle 23">
            <a:extLst>
              <a:ext uri="{FF2B5EF4-FFF2-40B4-BE49-F238E27FC236}">
                <a16:creationId xmlns:a16="http://schemas.microsoft.com/office/drawing/2014/main" xmlns="" id="{C787F81A-AC51-974B-9793-2A898D1E6BF8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442913" y="0"/>
            <a:ext cx="7772400" cy="1470025"/>
          </a:xfrm>
        </p:spPr>
        <p:txBody>
          <a:bodyPr>
            <a:normAutofit/>
          </a:bodyPr>
          <a:lstStyle/>
          <a:p>
            <a:pPr algn="l" eaLnBrk="1" hangingPunct="1"/>
            <a:r>
              <a:rPr lang="en-GB" sz="4500" dirty="0">
                <a:latin typeface="EC Square Sans Pro" panose="020B0506040000020004" pitchFamily="34" charset="0"/>
                <a:cs typeface="Circular Std Black Italic" panose="020B0A04020101010102" pitchFamily="34" charset="0"/>
              </a:rPr>
              <a:t>Title</a:t>
            </a:r>
          </a:p>
        </p:txBody>
      </p:sp>
      <p:pic>
        <p:nvPicPr>
          <p:cNvPr id="6" name="Picture 8" descr="Mapa de sòls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4" t="5840" r="3085" b="2567"/>
          <a:stretch/>
        </p:blipFill>
        <p:spPr bwMode="auto">
          <a:xfrm>
            <a:off x="0" y="0"/>
            <a:ext cx="5870909" cy="5679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uadroTexto 6"/>
          <p:cNvSpPr txBox="1"/>
          <p:nvPr/>
        </p:nvSpPr>
        <p:spPr>
          <a:xfrm>
            <a:off x="8531003" y="1316446"/>
            <a:ext cx="361602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800" dirty="0" smtClean="0"/>
              <a:t>57,19% of </a:t>
            </a:r>
            <a:r>
              <a:rPr lang="es-ES" sz="4800" dirty="0" err="1" smtClean="0"/>
              <a:t>territory</a:t>
            </a:r>
            <a:r>
              <a:rPr lang="es-ES" sz="4800" dirty="0" smtClean="0"/>
              <a:t> </a:t>
            </a:r>
            <a:r>
              <a:rPr lang="es-ES" sz="4800" dirty="0" err="1" smtClean="0"/>
              <a:t>is</a:t>
            </a:r>
            <a:r>
              <a:rPr lang="es-ES" sz="4800" dirty="0" smtClean="0"/>
              <a:t> </a:t>
            </a:r>
            <a:r>
              <a:rPr lang="es-ES" sz="4800" dirty="0" err="1" smtClean="0"/>
              <a:t>wooded</a:t>
            </a:r>
            <a:r>
              <a:rPr lang="es-ES" sz="4800" dirty="0" smtClean="0"/>
              <a:t> </a:t>
            </a:r>
            <a:r>
              <a:rPr lang="es-ES" sz="4800" dirty="0" err="1" smtClean="0"/>
              <a:t>area</a:t>
            </a:r>
            <a:endParaRPr lang="ca-ES" sz="4800" dirty="0"/>
          </a:p>
        </p:txBody>
      </p:sp>
      <p:grpSp>
        <p:nvGrpSpPr>
          <p:cNvPr id="8" name="Grupo 7"/>
          <p:cNvGrpSpPr/>
          <p:nvPr/>
        </p:nvGrpSpPr>
        <p:grpSpPr>
          <a:xfrm>
            <a:off x="5960585" y="735012"/>
            <a:ext cx="2959264" cy="2794871"/>
            <a:chOff x="7093084" y="332935"/>
            <a:chExt cx="3782791" cy="3592868"/>
          </a:xfrm>
        </p:grpSpPr>
        <p:pic>
          <p:nvPicPr>
            <p:cNvPr id="9" name="Picture 10" descr="Superfícies i produccions agroalimentàries a Catalunya | OBEALIMENTÀRIA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122" t="8216" r="21089" b="7644"/>
            <a:stretch/>
          </p:blipFill>
          <p:spPr bwMode="auto">
            <a:xfrm>
              <a:off x="7093084" y="332935"/>
              <a:ext cx="3771864" cy="35928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0" name="Grupo 9"/>
            <p:cNvGrpSpPr/>
            <p:nvPr/>
          </p:nvGrpSpPr>
          <p:grpSpPr>
            <a:xfrm>
              <a:off x="7095624" y="332935"/>
              <a:ext cx="3780251" cy="3592317"/>
              <a:chOff x="7262092" y="332934"/>
              <a:chExt cx="3780251" cy="3592317"/>
            </a:xfrm>
          </p:grpSpPr>
          <p:sp>
            <p:nvSpPr>
              <p:cNvPr id="11" name="CuadroTexto 10"/>
              <p:cNvSpPr txBox="1"/>
              <p:nvPr/>
            </p:nvSpPr>
            <p:spPr>
              <a:xfrm>
                <a:off x="10581250" y="332934"/>
                <a:ext cx="450166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endParaRPr lang="ca-ES" dirty="0"/>
              </a:p>
            </p:txBody>
          </p:sp>
          <p:sp>
            <p:nvSpPr>
              <p:cNvPr id="12" name="CuadroTexto 11"/>
              <p:cNvSpPr txBox="1"/>
              <p:nvPr/>
            </p:nvSpPr>
            <p:spPr>
              <a:xfrm>
                <a:off x="7262092" y="3127787"/>
                <a:ext cx="430782" cy="30518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endParaRPr lang="ca-ES" dirty="0"/>
              </a:p>
            </p:txBody>
          </p:sp>
          <p:sp>
            <p:nvSpPr>
              <p:cNvPr id="13" name="CuadroTexto 12"/>
              <p:cNvSpPr txBox="1"/>
              <p:nvPr/>
            </p:nvSpPr>
            <p:spPr>
              <a:xfrm>
                <a:off x="10545285" y="3254377"/>
                <a:ext cx="497058" cy="670874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endParaRPr lang="ca-ES" dirty="0"/>
              </a:p>
            </p:txBody>
          </p:sp>
        </p:grpSp>
      </p:grpSp>
      <p:sp>
        <p:nvSpPr>
          <p:cNvPr id="14" name="Rectangle 11"/>
          <p:cNvSpPr>
            <a:spLocks noChangeArrowheads="1"/>
          </p:cNvSpPr>
          <p:nvPr/>
        </p:nvSpPr>
        <p:spPr bwMode="auto">
          <a:xfrm>
            <a:off x="3216778" y="3834226"/>
            <a:ext cx="7508318" cy="193451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  <a:extLst/>
        </p:spPr>
        <p:txBody>
          <a:bodyPr vert="horz" wrap="square" lIns="0" tIns="-17457" rIns="0" bIns="-17457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a-ES" altLang="ca-ES" sz="3200" b="0" i="0" u="none" strike="noStrike" cap="none" normalizeH="0" baseline="0" dirty="0" err="1" smtClean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many</a:t>
            </a:r>
            <a:r>
              <a:rPr kumimoji="0" lang="ca-ES" altLang="ca-ES" sz="3200" b="0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 forests </a:t>
            </a:r>
            <a:r>
              <a:rPr kumimoji="0" lang="ca-ES" altLang="ca-ES" sz="3200" b="0" i="0" u="none" strike="noStrike" cap="none" normalizeH="0" baseline="0" dirty="0" err="1" smtClean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have</a:t>
            </a:r>
            <a:r>
              <a:rPr kumimoji="0" lang="ca-ES" altLang="ca-ES" sz="3200" b="0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 </a:t>
            </a:r>
            <a:r>
              <a:rPr kumimoji="0" lang="ca-ES" altLang="ca-ES" sz="3200" b="0" i="0" u="none" strike="noStrike" cap="none" normalizeH="0" baseline="0" dirty="0" err="1" smtClean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sprung</a:t>
            </a:r>
            <a:r>
              <a:rPr kumimoji="0" lang="ca-ES" altLang="ca-ES" sz="3200" b="0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 </a:t>
            </a:r>
            <a:r>
              <a:rPr kumimoji="0" lang="ca-ES" altLang="ca-ES" sz="3200" b="0" i="0" u="none" strike="noStrike" cap="none" normalizeH="0" baseline="0" dirty="0" err="1" smtClean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from</a:t>
            </a:r>
            <a:r>
              <a:rPr kumimoji="0" lang="ca-ES" altLang="ca-ES" sz="3200" b="0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 abandoned </a:t>
            </a:r>
            <a:r>
              <a:rPr kumimoji="0" lang="ca-ES" altLang="ca-ES" sz="3200" b="0" i="0" u="none" strike="noStrike" cap="none" normalizeH="0" baseline="0" dirty="0" err="1" smtClean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fields</a:t>
            </a:r>
            <a:r>
              <a:rPr kumimoji="0" lang="ca-ES" altLang="ca-ES" sz="3200" b="0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 </a:t>
            </a:r>
            <a:r>
              <a:rPr kumimoji="0" lang="ca-ES" altLang="ca-ES" sz="3200" b="0" i="0" u="none" strike="noStrike" cap="none" normalizeH="0" baseline="0" dirty="0" err="1" smtClean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and</a:t>
            </a:r>
            <a:r>
              <a:rPr kumimoji="0" lang="ca-ES" altLang="ca-ES" sz="3200" b="0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 </a:t>
            </a:r>
            <a:r>
              <a:rPr kumimoji="0" lang="ca-ES" altLang="ca-ES" sz="3200" b="0" i="0" u="none" strike="noStrike" cap="none" normalizeH="0" baseline="0" dirty="0" err="1" smtClean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others</a:t>
            </a:r>
            <a:r>
              <a:rPr kumimoji="0" lang="ca-ES" altLang="ca-ES" sz="3200" b="0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 </a:t>
            </a:r>
            <a:r>
              <a:rPr kumimoji="0" lang="ca-ES" altLang="ca-ES" sz="3200" b="0" i="0" u="none" strike="noStrike" cap="none" normalizeH="0" baseline="0" dirty="0" err="1" smtClean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have</a:t>
            </a:r>
            <a:r>
              <a:rPr kumimoji="0" lang="ca-ES" altLang="ca-ES" sz="3200" b="0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 </a:t>
            </a:r>
            <a:r>
              <a:rPr kumimoji="0" lang="ca-ES" altLang="ca-ES" sz="3200" b="0" i="0" u="none" strike="noStrike" cap="none" normalizeH="0" baseline="0" dirty="0" err="1" smtClean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grown</a:t>
            </a:r>
            <a:r>
              <a:rPr kumimoji="0" lang="ca-ES" altLang="ca-ES" sz="3200" b="0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 </a:t>
            </a:r>
            <a:r>
              <a:rPr kumimoji="0" lang="ca-ES" altLang="ca-ES" sz="3200" b="0" i="0" u="none" strike="noStrike" cap="none" normalizeH="0" baseline="0" dirty="0" err="1" smtClean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disorderly</a:t>
            </a:r>
            <a:r>
              <a:rPr kumimoji="0" lang="ca-ES" altLang="ca-ES" sz="3200" b="0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 </a:t>
            </a:r>
            <a:r>
              <a:rPr kumimoji="0" lang="ca-ES" altLang="ca-ES" sz="3200" b="0" i="0" u="none" strike="noStrike" cap="none" normalizeH="0" baseline="0" dirty="0" err="1" smtClean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due</a:t>
            </a:r>
            <a:r>
              <a:rPr kumimoji="0" lang="ca-ES" altLang="ca-ES" sz="3200" b="0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 to </a:t>
            </a:r>
            <a:r>
              <a:rPr kumimoji="0" lang="ca-ES" altLang="ca-ES" sz="3200" b="0" i="0" u="none" strike="noStrike" cap="none" normalizeH="0" baseline="0" dirty="0" err="1" smtClean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lack</a:t>
            </a:r>
            <a:r>
              <a:rPr kumimoji="0" lang="ca-ES" altLang="ca-ES" sz="3200" b="0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 of management, </a:t>
            </a:r>
            <a:r>
              <a:rPr kumimoji="0" lang="ca-ES" altLang="ca-ES" sz="3200" b="0" i="0" u="none" strike="noStrike" cap="none" normalizeH="0" baseline="0" dirty="0" err="1" smtClean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which</a:t>
            </a:r>
            <a:r>
              <a:rPr kumimoji="0" lang="ca-ES" altLang="ca-ES" sz="3200" b="0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 poses a </a:t>
            </a:r>
            <a:r>
              <a:rPr kumimoji="0" lang="ca-ES" altLang="ca-ES" sz="3200" b="0" i="0" u="none" strike="noStrike" cap="none" normalizeH="0" baseline="0" dirty="0" err="1" smtClean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serious</a:t>
            </a:r>
            <a:r>
              <a:rPr kumimoji="0" lang="ca-ES" altLang="ca-ES" sz="3200" b="0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 </a:t>
            </a:r>
            <a:r>
              <a:rPr kumimoji="0" lang="ca-ES" altLang="ca-ES" sz="3200" b="0" i="0" u="none" strike="noStrike" cap="none" normalizeH="0" baseline="0" dirty="0" err="1" smtClean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risk</a:t>
            </a:r>
            <a:r>
              <a:rPr kumimoji="0" lang="ca-ES" altLang="ca-ES" sz="3200" b="0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 of fires.</a:t>
            </a:r>
            <a:r>
              <a:rPr kumimoji="0" lang="ca-ES" altLang="ca-E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ca-ES" altLang="ca-E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5" name="Rectángulo 14"/>
          <p:cNvSpPr/>
          <p:nvPr/>
        </p:nvSpPr>
        <p:spPr>
          <a:xfrm>
            <a:off x="6260891" y="-30980"/>
            <a:ext cx="2993127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ca-ES" sz="5400" b="1" dirty="0" smtClean="0">
                <a:solidFill>
                  <a:schemeClr val="accent2">
                    <a:lumMod val="50000"/>
                  </a:schemeClr>
                </a:solidFill>
                <a:latin typeface="inherit"/>
              </a:rPr>
              <a:t>biomass</a:t>
            </a:r>
            <a:endParaRPr lang="ca-ES" sz="5400" dirty="0"/>
          </a:p>
        </p:txBody>
      </p:sp>
    </p:spTree>
    <p:extLst>
      <p:ext uri="{BB962C8B-B14F-4D97-AF65-F5344CB8AC3E}">
        <p14:creationId xmlns:p14="http://schemas.microsoft.com/office/powerpoint/2010/main" val="3210321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1615</TotalTime>
  <Words>332</Words>
  <Application>Microsoft Office PowerPoint</Application>
  <PresentationFormat>Panorámica</PresentationFormat>
  <Paragraphs>70</Paragraphs>
  <Slides>13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9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13</vt:i4>
      </vt:variant>
    </vt:vector>
  </HeadingPairs>
  <TitlesOfParts>
    <vt:vector size="23" baseType="lpstr">
      <vt:lpstr>ＭＳ Ｐゴシック</vt:lpstr>
      <vt:lpstr>Arial</vt:lpstr>
      <vt:lpstr>Calibri</vt:lpstr>
      <vt:lpstr>Calibri Light</vt:lpstr>
      <vt:lpstr>Circular Std Black Italic</vt:lpstr>
      <vt:lpstr>Circular Std Book Italic</vt:lpstr>
      <vt:lpstr>EC Square Sans Pro</vt:lpstr>
      <vt:lpstr>inherit</vt:lpstr>
      <vt:lpstr>Open Sans</vt:lpstr>
      <vt:lpstr>Office Theme</vt:lpstr>
      <vt:lpstr>Presentación de PowerPoint</vt:lpstr>
      <vt:lpstr>Micro-villages of Catalonia</vt:lpstr>
      <vt:lpstr>Title</vt:lpstr>
      <vt:lpstr>Title</vt:lpstr>
      <vt:lpstr>Presentación de PowerPoint</vt:lpstr>
      <vt:lpstr>Presentación de PowerPoint</vt:lpstr>
      <vt:lpstr>Title</vt:lpstr>
      <vt:lpstr>Presentación de PowerPoint</vt:lpstr>
      <vt:lpstr>Title</vt:lpstr>
      <vt:lpstr>Title</vt:lpstr>
      <vt:lpstr>Presentación de PowerPoint</vt:lpstr>
      <vt:lpstr>Thank you</vt:lpstr>
      <vt:lpstr>Thank you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Valentina Corvi</dc:creator>
  <cp:lastModifiedBy>Cuenta Microsoft</cp:lastModifiedBy>
  <cp:revision>79</cp:revision>
  <dcterms:created xsi:type="dcterms:W3CDTF">2016-11-14T13:56:45Z</dcterms:created>
  <dcterms:modified xsi:type="dcterms:W3CDTF">2022-06-08T10:20:38Z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6bd9ddd1-4d20-43f6-abfa-fc3c07406f94_Enabled">
    <vt:lpwstr>true</vt:lpwstr>
  </property>
  <property fmtid="{D5CDD505-2E9C-101B-9397-08002B2CF9AE}" pid="3" name="MSIP_Label_6bd9ddd1-4d20-43f6-abfa-fc3c07406f94_SetDate">
    <vt:lpwstr>2022-05-23T09:23:22Z</vt:lpwstr>
  </property>
  <property fmtid="{D5CDD505-2E9C-101B-9397-08002B2CF9AE}" pid="4" name="MSIP_Label_6bd9ddd1-4d20-43f6-abfa-fc3c07406f94_Method">
    <vt:lpwstr>Standard</vt:lpwstr>
  </property>
  <property fmtid="{D5CDD505-2E9C-101B-9397-08002B2CF9AE}" pid="5" name="MSIP_Label_6bd9ddd1-4d20-43f6-abfa-fc3c07406f94_Name">
    <vt:lpwstr>Commission Use</vt:lpwstr>
  </property>
  <property fmtid="{D5CDD505-2E9C-101B-9397-08002B2CF9AE}" pid="6" name="MSIP_Label_6bd9ddd1-4d20-43f6-abfa-fc3c07406f94_SiteId">
    <vt:lpwstr>b24c8b06-522c-46fe-9080-70926f8dddb1</vt:lpwstr>
  </property>
  <property fmtid="{D5CDD505-2E9C-101B-9397-08002B2CF9AE}" pid="7" name="MSIP_Label_6bd9ddd1-4d20-43f6-abfa-fc3c07406f94_ActionId">
    <vt:lpwstr>5f658c42-586a-41c2-a139-7bca49f79f11</vt:lpwstr>
  </property>
  <property fmtid="{D5CDD505-2E9C-101B-9397-08002B2CF9AE}" pid="8" name="MSIP_Label_6bd9ddd1-4d20-43f6-abfa-fc3c07406f94_ContentBits">
    <vt:lpwstr>0</vt:lpwstr>
  </property>
</Properties>
</file>