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15" roundtripDataSignature="AMtx7mjSz6HayPQSDHBK5HI258SwxE/dF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Sportello solidale di prossimità</a:t>
            </a:r>
            <a:endParaRPr/>
          </a:p>
        </p:txBody>
      </p:sp>
      <p:sp>
        <p:nvSpPr>
          <p:cNvPr id="114" name="Google Shape;11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9"/>
          <p:cNvSpPr/>
          <p:nvPr>
            <p:ph idx="2" type="pic"/>
          </p:nvPr>
        </p:nvSpPr>
        <p:spPr>
          <a:xfrm>
            <a:off x="5183188" y="987425"/>
            <a:ext cx="6172200" cy="4873625"/>
          </a:xfrm>
          <a:prstGeom prst="rect">
            <a:avLst/>
          </a:prstGeom>
          <a:noFill/>
          <a:ln>
            <a:noFill/>
          </a:ln>
        </p:spPr>
      </p:sp>
      <p:sp>
        <p:nvSpPr>
          <p:cNvPr id="68" name="Google Shape;68;p1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s://www.aim-mutual.org/wp-content/uploads/2020/11/ContextLT-vision-rural-areas_FINAL.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mutualite-landes.fr/unite-mobile-de-soins/" TargetMode="External"/><Relationship Id="rId5"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hyperlink" Target="https://www.projet-interesant.eu/" TargetMode="External"/><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1" name="Shape 91"/>
        <p:cNvGrpSpPr/>
        <p:nvPr/>
      </p:nvGrpSpPr>
      <p:grpSpPr>
        <a:xfrm>
          <a:off x="0" y="0"/>
          <a:ext cx="0" cy="0"/>
          <a:chOff x="0" y="0"/>
          <a:chExt cx="0" cy="0"/>
        </a:xfrm>
      </p:grpSpPr>
      <p:sp>
        <p:nvSpPr>
          <p:cNvPr id="92" name="Google Shape;92;p2"/>
          <p:cNvSpPr txBox="1"/>
          <p:nvPr>
            <p:ph type="ctrTitle"/>
          </p:nvPr>
        </p:nvSpPr>
        <p:spPr>
          <a:xfrm>
            <a:off x="0" y="0"/>
            <a:ext cx="12192000" cy="147002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Arial"/>
              <a:buNone/>
            </a:pPr>
            <a:r>
              <a:rPr lang="en-GB" sz="4400">
                <a:latin typeface="Arial"/>
                <a:ea typeface="Arial"/>
                <a:cs typeface="Arial"/>
                <a:sym typeface="Arial"/>
              </a:rPr>
              <a:t>Tackling medical Deserts in rural Areas</a:t>
            </a:r>
            <a:endParaRPr/>
          </a:p>
        </p:txBody>
      </p:sp>
      <p:sp>
        <p:nvSpPr>
          <p:cNvPr id="93" name="Google Shape;93;p2"/>
          <p:cNvSpPr txBox="1"/>
          <p:nvPr>
            <p:ph idx="1" type="subTitle"/>
          </p:nvPr>
        </p:nvSpPr>
        <p:spPr>
          <a:xfrm>
            <a:off x="0" y="1671143"/>
            <a:ext cx="12192000" cy="10668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485F43"/>
              </a:buClr>
              <a:buSzPts val="2800"/>
              <a:buNone/>
            </a:pPr>
            <a:r>
              <a:rPr lang="en-GB" sz="2800">
                <a:solidFill>
                  <a:srgbClr val="485F43"/>
                </a:solidFill>
                <a:latin typeface="Arial"/>
                <a:ea typeface="Arial"/>
                <a:cs typeface="Arial"/>
                <a:sym typeface="Arial"/>
              </a:rPr>
              <a:t>Boosting Collaboration between Actors on basis of Citizens’ Needs </a:t>
            </a:r>
            <a:endParaRPr/>
          </a:p>
          <a:p>
            <a:pPr indent="0" lvl="0" marL="0" rtl="0" algn="ctr">
              <a:lnSpc>
                <a:spcPct val="90000"/>
              </a:lnSpc>
              <a:spcBef>
                <a:spcPts val="1000"/>
              </a:spcBef>
              <a:spcAft>
                <a:spcPts val="0"/>
              </a:spcAft>
              <a:buClr>
                <a:srgbClr val="485F43"/>
              </a:buClr>
              <a:buSzPts val="2800"/>
              <a:buNone/>
            </a:pPr>
            <a:r>
              <a:rPr i="1" lang="en-GB" sz="2800">
                <a:solidFill>
                  <a:srgbClr val="485F43"/>
                </a:solidFill>
                <a:latin typeface="Arial"/>
                <a:ea typeface="Arial"/>
                <a:cs typeface="Arial"/>
                <a:sym typeface="Arial"/>
              </a:rPr>
              <a:t>Some examples from mutuals</a:t>
            </a:r>
            <a:endParaRPr/>
          </a:p>
        </p:txBody>
      </p:sp>
      <p:sp>
        <p:nvSpPr>
          <p:cNvPr id="94" name="Google Shape;94;p2"/>
          <p:cNvSpPr txBox="1"/>
          <p:nvPr/>
        </p:nvSpPr>
        <p:spPr>
          <a:xfrm>
            <a:off x="1661323" y="4434292"/>
            <a:ext cx="607633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en-GB" sz="2400" u="none" cap="none" strike="noStrike">
                <a:solidFill>
                  <a:schemeClr val="dk1"/>
                </a:solidFill>
                <a:latin typeface="Calibri"/>
                <a:ea typeface="Calibri"/>
                <a:cs typeface="Calibri"/>
                <a:sym typeface="Calibri"/>
              </a:rPr>
              <a:t>Jessica Carreño Louro </a:t>
            </a:r>
            <a:endParaRPr/>
          </a:p>
          <a:p>
            <a:pPr indent="0" lvl="0" marL="0" marR="0" rtl="0" algn="l">
              <a:spcBef>
                <a:spcPts val="0"/>
              </a:spcBef>
              <a:spcAft>
                <a:spcPts val="0"/>
              </a:spcAft>
              <a:buNone/>
            </a:pPr>
            <a:r>
              <a:rPr i="1" lang="en-GB" sz="2400">
                <a:solidFill>
                  <a:schemeClr val="dk1"/>
                </a:solidFill>
                <a:latin typeface="Calibri"/>
                <a:ea typeface="Calibri"/>
                <a:cs typeface="Calibri"/>
                <a:sym typeface="Calibri"/>
              </a:rPr>
              <a:t>Project Manager</a:t>
            </a:r>
            <a:endParaRPr/>
          </a:p>
          <a:p>
            <a:pPr indent="0" lvl="0" marL="0" marR="0" rtl="0" algn="l">
              <a:spcBef>
                <a:spcPts val="0"/>
              </a:spcBef>
              <a:spcAft>
                <a:spcPts val="0"/>
              </a:spcAft>
              <a:buNone/>
            </a:pPr>
            <a:r>
              <a:rPr i="1" lang="en-GB" sz="2400">
                <a:solidFill>
                  <a:schemeClr val="dk1"/>
                </a:solidFill>
                <a:latin typeface="Calibri"/>
                <a:ea typeface="Calibri"/>
                <a:cs typeface="Calibri"/>
                <a:sym typeface="Calibri"/>
              </a:rPr>
              <a:t>Association Internationale de la Mutualité (AIM)</a:t>
            </a:r>
            <a:endParaRPr i="1" sz="24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8" name="Shape 98"/>
        <p:cNvGrpSpPr/>
        <p:nvPr/>
      </p:nvGrpSpPr>
      <p:grpSpPr>
        <a:xfrm>
          <a:off x="0" y="0"/>
          <a:ext cx="0" cy="0"/>
          <a:chOff x="0" y="0"/>
          <a:chExt cx="0" cy="0"/>
        </a:xfrm>
      </p:grpSpPr>
      <p:sp>
        <p:nvSpPr>
          <p:cNvPr id="99" name="Google Shape;99;p3"/>
          <p:cNvSpPr txBox="1"/>
          <p:nvPr>
            <p:ph idx="1" type="subTitle"/>
          </p:nvPr>
        </p:nvSpPr>
        <p:spPr>
          <a:xfrm>
            <a:off x="220717" y="2398416"/>
            <a:ext cx="11552183" cy="338802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None/>
            </a:pPr>
            <a:r>
              <a:rPr b="1" i="1" lang="en-GB" sz="2000" u="none" cap="none" strike="noStrike">
                <a:solidFill>
                  <a:schemeClr val="dk1"/>
                </a:solidFill>
                <a:latin typeface="Arial"/>
                <a:ea typeface="Arial"/>
                <a:cs typeface="Arial"/>
                <a:sym typeface="Arial"/>
              </a:rPr>
              <a:t>What’s AIM?</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54 members from 28 countries in Latin-America, Africa and Europe</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Healthcare payers: statutory health funds and ‘mutuals’ </a:t>
            </a:r>
            <a:endParaRPr/>
          </a:p>
          <a:p>
            <a:pPr indent="-215900" lvl="0" marL="342900" marR="0" rtl="0" algn="l">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rtl="0" algn="l">
              <a:lnSpc>
                <a:spcPct val="90000"/>
              </a:lnSpc>
              <a:spcBef>
                <a:spcPts val="1000"/>
              </a:spcBef>
              <a:spcAft>
                <a:spcPts val="0"/>
              </a:spcAft>
              <a:buClr>
                <a:schemeClr val="dk1"/>
              </a:buClr>
              <a:buSzPts val="2000"/>
              <a:buNone/>
            </a:pPr>
            <a:r>
              <a:rPr b="1" i="1" lang="en-GB" sz="2000" u="none" cap="none" strike="noStrike">
                <a:solidFill>
                  <a:schemeClr val="dk1"/>
                </a:solidFill>
                <a:latin typeface="Arial"/>
                <a:ea typeface="Arial"/>
                <a:cs typeface="Arial"/>
                <a:sym typeface="Arial"/>
              </a:rPr>
              <a:t>What’s a mutual?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Our specificities: not-for-profit + democratic governance + solidarity </a:t>
            </a:r>
            <a:endParaRPr b="0" i="0" sz="2000" u="none" cap="none" strike="noStrike">
              <a:solidFill>
                <a:schemeClr val="dk1"/>
              </a:solidFill>
              <a:latin typeface="Arial"/>
              <a:ea typeface="Arial"/>
              <a:cs typeface="Arial"/>
              <a:sym typeface="Arial"/>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Our objectives: guarantee universal access to healthcare and LTC but also social services, with a broad understanding of health and looking at all its determinants </a:t>
            </a:r>
            <a:endParaRPr/>
          </a:p>
          <a:p>
            <a:pPr indent="0" lvl="0" marL="0" rtl="0" algn="l">
              <a:lnSpc>
                <a:spcPct val="90000"/>
              </a:lnSpc>
              <a:spcBef>
                <a:spcPts val="1000"/>
              </a:spcBef>
              <a:spcAft>
                <a:spcPts val="0"/>
              </a:spcAft>
              <a:buClr>
                <a:schemeClr val="lt1"/>
              </a:buClr>
              <a:buSzPts val="2000"/>
              <a:buNone/>
            </a:pPr>
            <a:r>
              <a:t/>
            </a:r>
            <a:endParaRPr b="0" i="0" sz="2000" u="none" cap="none" strike="noStrike">
              <a:solidFill>
                <a:schemeClr val="dk1"/>
              </a:solidFill>
              <a:latin typeface="Arial"/>
              <a:ea typeface="Arial"/>
              <a:cs typeface="Arial"/>
              <a:sym typeface="Arial"/>
            </a:endParaRPr>
          </a:p>
        </p:txBody>
      </p:sp>
      <p:sp>
        <p:nvSpPr>
          <p:cNvPr id="100" name="Google Shape;100;p3"/>
          <p:cNvSpPr txBox="1"/>
          <p:nvPr>
            <p:ph type="ctrTitle"/>
          </p:nvPr>
        </p:nvSpPr>
        <p:spPr>
          <a:xfrm>
            <a:off x="220717" y="0"/>
            <a:ext cx="7994596" cy="147002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GB" sz="4500">
                <a:latin typeface="Arial"/>
                <a:ea typeface="Arial"/>
                <a:cs typeface="Arial"/>
                <a:sym typeface="Arial"/>
              </a:rPr>
              <a:t>What is AIM</a:t>
            </a:r>
            <a:endParaRPr/>
          </a:p>
        </p:txBody>
      </p:sp>
      <p:sp>
        <p:nvSpPr>
          <p:cNvPr id="101" name="Google Shape;101;p3"/>
          <p:cNvSpPr txBox="1"/>
          <p:nvPr/>
        </p:nvSpPr>
        <p:spPr>
          <a:xfrm>
            <a:off x="220717" y="1523999"/>
            <a:ext cx="6622996" cy="10668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485F43"/>
              </a:buClr>
              <a:buSzPts val="3000"/>
              <a:buFont typeface="Arial"/>
              <a:buNone/>
            </a:pPr>
            <a:r>
              <a:rPr lang="en-GB" sz="3000">
                <a:solidFill>
                  <a:srgbClr val="485F43"/>
                </a:solidFill>
                <a:latin typeface="Arial"/>
                <a:ea typeface="Arial"/>
                <a:cs typeface="Arial"/>
                <a:sym typeface="Arial"/>
              </a:rPr>
              <a:t>What is a mutual?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4"/>
          <p:cNvSpPr txBox="1"/>
          <p:nvPr>
            <p:ph idx="1" type="subTitle"/>
          </p:nvPr>
        </p:nvSpPr>
        <p:spPr>
          <a:xfrm>
            <a:off x="1361000" y="4955457"/>
            <a:ext cx="11552183" cy="938981"/>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Achieving more integrated and collaborative care models</a:t>
            </a:r>
            <a:endParaRPr/>
          </a:p>
          <a:p>
            <a:pPr indent="-342900" lvl="0" marL="342900" marR="0" rtl="0" algn="l">
              <a:lnSpc>
                <a:spcPct val="90000"/>
              </a:lnSpc>
              <a:spcBef>
                <a:spcPts val="100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Developing innovative solutions</a:t>
            </a:r>
            <a:endParaRPr/>
          </a:p>
          <a:p>
            <a:pPr indent="-342900" lvl="0" marL="342900" marR="0" rtl="0" algn="l">
              <a:lnSpc>
                <a:spcPct val="90000"/>
              </a:lnSpc>
              <a:spcBef>
                <a:spcPts val="100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Tackling workforce problems</a:t>
            </a:r>
            <a:endParaRPr/>
          </a:p>
          <a:p>
            <a:pPr indent="0" lvl="0" marL="0" rtl="0" algn="l">
              <a:lnSpc>
                <a:spcPct val="90000"/>
              </a:lnSpc>
              <a:spcBef>
                <a:spcPts val="1000"/>
              </a:spcBef>
              <a:spcAft>
                <a:spcPts val="0"/>
              </a:spcAft>
              <a:buClr>
                <a:schemeClr val="lt1"/>
              </a:buClr>
              <a:buSzPts val="2000"/>
              <a:buNone/>
            </a:pPr>
            <a:r>
              <a:t/>
            </a:r>
            <a:endParaRPr b="0" i="0" sz="2000" u="none" cap="none" strike="noStrike">
              <a:solidFill>
                <a:schemeClr val="dk1"/>
              </a:solidFill>
              <a:latin typeface="Arial"/>
              <a:ea typeface="Arial"/>
              <a:cs typeface="Arial"/>
              <a:sym typeface="Arial"/>
            </a:endParaRPr>
          </a:p>
        </p:txBody>
      </p:sp>
      <p:sp>
        <p:nvSpPr>
          <p:cNvPr id="107" name="Google Shape;107;p4"/>
          <p:cNvSpPr txBox="1"/>
          <p:nvPr>
            <p:ph type="ctrTitle"/>
          </p:nvPr>
        </p:nvSpPr>
        <p:spPr>
          <a:xfrm>
            <a:off x="220717" y="0"/>
            <a:ext cx="7994596" cy="147002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GB" sz="4500">
                <a:latin typeface="Arial"/>
                <a:ea typeface="Arial"/>
                <a:cs typeface="Arial"/>
                <a:sym typeface="Arial"/>
              </a:rPr>
              <a:t>Why are we here? </a:t>
            </a:r>
            <a:endParaRPr/>
          </a:p>
        </p:txBody>
      </p:sp>
      <p:sp>
        <p:nvSpPr>
          <p:cNvPr id="108" name="Google Shape;108;p4"/>
          <p:cNvSpPr txBox="1"/>
          <p:nvPr/>
        </p:nvSpPr>
        <p:spPr>
          <a:xfrm>
            <a:off x="220717" y="1523999"/>
            <a:ext cx="10555438" cy="10668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485F43"/>
              </a:buClr>
              <a:buSzPts val="3000"/>
              <a:buFont typeface="Arial"/>
              <a:buNone/>
            </a:pPr>
            <a:r>
              <a:rPr lang="en-GB" sz="3000">
                <a:solidFill>
                  <a:srgbClr val="485F43"/>
                </a:solidFill>
                <a:latin typeface="Arial"/>
                <a:ea typeface="Arial"/>
                <a:cs typeface="Arial"/>
                <a:sym typeface="Arial"/>
              </a:rPr>
              <a:t>Medical deserts, a growing issue, including for rural areas</a:t>
            </a:r>
            <a:endParaRPr/>
          </a:p>
        </p:txBody>
      </p:sp>
      <p:sp>
        <p:nvSpPr>
          <p:cNvPr id="109" name="Google Shape;109;p4"/>
          <p:cNvSpPr txBox="1"/>
          <p:nvPr/>
        </p:nvSpPr>
        <p:spPr>
          <a:xfrm>
            <a:off x="373117" y="2550816"/>
            <a:ext cx="11552183" cy="241939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b="1" i="1" lang="en-GB" sz="2000">
                <a:solidFill>
                  <a:schemeClr val="dk1"/>
                </a:solidFill>
                <a:latin typeface="Arial"/>
                <a:ea typeface="Arial"/>
                <a:cs typeface="Arial"/>
                <a:sym typeface="Arial"/>
              </a:rPr>
              <a:t>Is it really a problem?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European Commission report on Demographic change confirms it</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Rising demand for care and long-term care due to ageing </a:t>
            </a:r>
            <a:endParaRPr/>
          </a:p>
          <a:p>
            <a:pPr indent="0" lvl="0" marL="0" marR="0" rtl="0" algn="l">
              <a:lnSpc>
                <a:spcPct val="90000"/>
              </a:lnSpc>
              <a:spcBef>
                <a:spcPts val="1000"/>
              </a:spcBef>
              <a:spcAft>
                <a:spcPts val="0"/>
              </a:spcAft>
              <a:buClr>
                <a:schemeClr val="dk1"/>
              </a:buClr>
              <a:buSzPts val="2000"/>
              <a:buFont typeface="Arial"/>
              <a:buNone/>
            </a:pPr>
            <a:r>
              <a:rPr b="1" i="1" lang="en-GB" sz="2000">
                <a:solidFill>
                  <a:schemeClr val="dk1"/>
                </a:solidFill>
                <a:latin typeface="Arial"/>
                <a:ea typeface="Arial"/>
                <a:cs typeface="Arial"/>
                <a:sym typeface="Arial"/>
              </a:rPr>
              <a:t>Good news!</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Action can be taken (see also </a:t>
            </a:r>
            <a:r>
              <a:rPr b="0" i="0" lang="en-GB" sz="2000" u="sng">
                <a:solidFill>
                  <a:schemeClr val="dk1"/>
                </a:solidFill>
                <a:latin typeface="Arial"/>
                <a:ea typeface="Arial"/>
                <a:cs typeface="Arial"/>
                <a:sym typeface="Arial"/>
                <a:hlinkClick r:id="rId4">
                  <a:extLst>
                    <a:ext uri="{A12FA001-AC4F-418D-AE19-62706E023703}">
                      <ahyp:hlinkClr val="tx"/>
                    </a:ext>
                  </a:extLst>
                </a:hlinkClick>
              </a:rPr>
              <a:t>our position paper</a:t>
            </a:r>
            <a:r>
              <a:rPr b="0" i="0" lang="en-GB" sz="2000">
                <a:solidFill>
                  <a:schemeClr val="dk1"/>
                </a:solidFill>
                <a:latin typeface="Arial"/>
                <a:ea typeface="Arial"/>
                <a:cs typeface="Arial"/>
                <a:sym typeface="Arial"/>
              </a:rPr>
              <a:t>); we all have a role to play</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Some examples from our members: </a:t>
            </a:r>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p:txBody>
      </p:sp>
      <p:sp>
        <p:nvSpPr>
          <p:cNvPr id="110" name="Google Shape;110;p4"/>
          <p:cNvSpPr txBox="1"/>
          <p:nvPr/>
        </p:nvSpPr>
        <p:spPr>
          <a:xfrm>
            <a:off x="7068265" y="4926613"/>
            <a:ext cx="6474542" cy="584775"/>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600"/>
              <a:buFont typeface="Arial"/>
              <a:buChar char="•"/>
            </a:pPr>
            <a:r>
              <a:rPr lang="en-GB" sz="1600">
                <a:solidFill>
                  <a:schemeClr val="dk1"/>
                </a:solidFill>
                <a:latin typeface="Arial"/>
                <a:ea typeface="Arial"/>
                <a:cs typeface="Arial"/>
                <a:sym typeface="Arial"/>
              </a:rPr>
              <a:t>Collaborating across borders</a:t>
            </a:r>
            <a:endParaRPr/>
          </a:p>
          <a:p>
            <a:pPr indent="-342900" lvl="0" marL="342900" marR="0" rtl="0" algn="l">
              <a:spcBef>
                <a:spcPts val="0"/>
              </a:spcBef>
              <a:spcAft>
                <a:spcPts val="0"/>
              </a:spcAft>
              <a:buClr>
                <a:schemeClr val="dk1"/>
              </a:buClr>
              <a:buSzPts val="1600"/>
              <a:buFont typeface="Arial"/>
              <a:buChar char="•"/>
            </a:pPr>
            <a:r>
              <a:rPr lang="en-GB" sz="1600">
                <a:solidFill>
                  <a:schemeClr val="dk1"/>
                </a:solidFill>
                <a:latin typeface="Arial"/>
                <a:ea typeface="Arial"/>
                <a:cs typeface="Arial"/>
                <a:sym typeface="Arial"/>
              </a:rPr>
              <a:t>Supporting social economy actors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5" name="Shape 115"/>
        <p:cNvGrpSpPr/>
        <p:nvPr/>
      </p:nvGrpSpPr>
      <p:grpSpPr>
        <a:xfrm>
          <a:off x="0" y="0"/>
          <a:ext cx="0" cy="0"/>
          <a:chOff x="0" y="0"/>
          <a:chExt cx="0" cy="0"/>
        </a:xfrm>
      </p:grpSpPr>
      <p:sp>
        <p:nvSpPr>
          <p:cNvPr id="116" name="Google Shape;116;p5"/>
          <p:cNvSpPr txBox="1"/>
          <p:nvPr/>
        </p:nvSpPr>
        <p:spPr>
          <a:xfrm>
            <a:off x="231556" y="1314151"/>
            <a:ext cx="11329987" cy="57973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85F43"/>
              </a:buClr>
              <a:buSzPts val="3000"/>
              <a:buFont typeface="Arial"/>
              <a:buNone/>
            </a:pPr>
            <a:r>
              <a:rPr b="0" i="0" lang="en-GB" sz="3000">
                <a:solidFill>
                  <a:srgbClr val="485F43"/>
                </a:solidFill>
                <a:latin typeface="Arial"/>
                <a:ea typeface="Arial"/>
                <a:cs typeface="Arial"/>
                <a:sym typeface="Arial"/>
              </a:rPr>
              <a:t>Solidarity Proximity Counters – FIMIV Italy</a:t>
            </a:r>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Observation/needs: </a:t>
            </a:r>
            <a:endParaRPr/>
          </a:p>
          <a:p>
            <a:pPr indent="0" lvl="0" marL="0" marR="0" rtl="0" algn="l">
              <a:lnSpc>
                <a:spcPct val="90000"/>
              </a:lnSpc>
              <a:spcBef>
                <a:spcPts val="1000"/>
              </a:spcBef>
              <a:spcAft>
                <a:spcPts val="0"/>
              </a:spcAft>
              <a:buClr>
                <a:schemeClr val="dk1"/>
              </a:buClr>
              <a:buSzPts val="2000"/>
              <a:buFont typeface="Arial"/>
              <a:buNone/>
            </a:pPr>
            <a:r>
              <a:rPr b="0" i="0" lang="en-GB" sz="2000">
                <a:solidFill>
                  <a:schemeClr val="dk1"/>
                </a:solidFill>
                <a:latin typeface="Arial"/>
                <a:ea typeface="Arial"/>
                <a:cs typeface="Arial"/>
                <a:sym typeface="Arial"/>
              </a:rPr>
              <a:t>Profound changes in society; social protection systems incapable of responding adequately to new risks </a:t>
            </a:r>
            <a:br>
              <a:rPr b="0" i="0" lang="en-GB" sz="2000">
                <a:solidFill>
                  <a:schemeClr val="dk1"/>
                </a:solidFill>
                <a:latin typeface="Arial"/>
                <a:ea typeface="Arial"/>
                <a:cs typeface="Arial"/>
                <a:sym typeface="Arial"/>
              </a:rPr>
            </a:br>
            <a:r>
              <a:rPr b="0" i="0" lang="en-GB" sz="2000">
                <a:solidFill>
                  <a:schemeClr val="dk1"/>
                </a:solidFill>
                <a:latin typeface="Arial"/>
                <a:ea typeface="Arial"/>
                <a:cs typeface="Arial"/>
                <a:sym typeface="Arial"/>
              </a:rPr>
              <a:t>🡪 need a new proximity welfare model that is inclusive and capable of understanding difficulties and answering needs in a comprehensive and integrated manner</a:t>
            </a:r>
            <a:endParaRPr b="0" i="0" sz="2000">
              <a:solidFill>
                <a:schemeClr val="dk1"/>
              </a:solidFill>
              <a:latin typeface="Arial"/>
              <a:ea typeface="Arial"/>
              <a:cs typeface="Arial"/>
              <a:sym typeface="Arial"/>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Proposal: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create a physical, virtual and itinerant location, where community operators can orient and support the applicant to make use of the services offered by mutuals and other public and private organisations operating in the territory in various fields (social, welfare, health, work, etc.).</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facilitate the procedures for accessing them and help those in difficulty and in more fragile conditions to find solutions to their problems.</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develop services close that answer the needs of people (eg brain labs)</a:t>
            </a:r>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1" name="Shape 121"/>
        <p:cNvGrpSpPr/>
        <p:nvPr/>
      </p:nvGrpSpPr>
      <p:grpSpPr>
        <a:xfrm>
          <a:off x="0" y="0"/>
          <a:ext cx="0" cy="0"/>
          <a:chOff x="0" y="0"/>
          <a:chExt cx="0" cy="0"/>
        </a:xfrm>
      </p:grpSpPr>
      <p:sp>
        <p:nvSpPr>
          <p:cNvPr id="122" name="Google Shape;122;p6"/>
          <p:cNvSpPr txBox="1"/>
          <p:nvPr>
            <p:ph idx="1" type="subTitle"/>
          </p:nvPr>
        </p:nvSpPr>
        <p:spPr>
          <a:xfrm>
            <a:off x="231556" y="1314151"/>
            <a:ext cx="11329987" cy="57973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485F43"/>
              </a:buClr>
              <a:buSzPts val="3000"/>
              <a:buNone/>
            </a:pPr>
            <a:r>
              <a:rPr b="0" i="0" lang="en-GB" sz="3000" u="none" cap="none" strike="noStrike">
                <a:solidFill>
                  <a:srgbClr val="485F43"/>
                </a:solidFill>
                <a:latin typeface="Arial"/>
                <a:ea typeface="Arial"/>
                <a:cs typeface="Arial"/>
                <a:sym typeface="Arial"/>
              </a:rPr>
              <a:t>Tackling lack of staff – CCMSA - France</a:t>
            </a:r>
            <a:endParaRPr/>
          </a:p>
          <a:p>
            <a:pPr indent="0" lvl="0" marL="0" rtl="0" algn="l">
              <a:lnSpc>
                <a:spcPct val="90000"/>
              </a:lnSpc>
              <a:spcBef>
                <a:spcPts val="1000"/>
              </a:spcBef>
              <a:spcAft>
                <a:spcPts val="0"/>
              </a:spcAft>
              <a:buClr>
                <a:schemeClr val="dk1"/>
              </a:buClr>
              <a:buSzPts val="2000"/>
              <a:buNone/>
            </a:pPr>
            <a:r>
              <a:rPr b="1" i="0" lang="en-GB" sz="2000" u="none" cap="none" strike="noStrike">
                <a:solidFill>
                  <a:schemeClr val="dk1"/>
                </a:solidFill>
                <a:latin typeface="Arial"/>
                <a:ea typeface="Arial"/>
                <a:cs typeface="Arial"/>
                <a:sym typeface="Arial"/>
              </a:rPr>
              <a:t>Observation/needs: </a:t>
            </a:r>
            <a:endParaRPr/>
          </a:p>
          <a:p>
            <a:pPr indent="0" lvl="0" marL="0" rtl="0" algn="l">
              <a:lnSpc>
                <a:spcPct val="90000"/>
              </a:lnSpc>
              <a:spcBef>
                <a:spcPts val="1000"/>
              </a:spcBef>
              <a:spcAft>
                <a:spcPts val="0"/>
              </a:spcAft>
              <a:buClr>
                <a:schemeClr val="dk1"/>
              </a:buClr>
              <a:buSzPts val="2000"/>
              <a:buNone/>
            </a:pPr>
            <a:r>
              <a:rPr b="0" i="0" lang="en-GB" sz="2000" u="none" cap="none" strike="noStrike">
                <a:solidFill>
                  <a:schemeClr val="dk1"/>
                </a:solidFill>
                <a:latin typeface="Arial"/>
                <a:ea typeface="Arial"/>
                <a:cs typeface="Arial"/>
                <a:sym typeface="Arial"/>
              </a:rPr>
              <a:t>In 2018, 7.4 million people lived in “medical deserts” in France. </a:t>
            </a:r>
            <a:br>
              <a:rPr b="0" i="0" lang="en-GB" sz="2000" u="none" cap="none" strike="noStrike">
                <a:solidFill>
                  <a:schemeClr val="dk1"/>
                </a:solidFill>
                <a:latin typeface="Arial"/>
                <a:ea typeface="Arial"/>
                <a:cs typeface="Arial"/>
                <a:sym typeface="Arial"/>
              </a:rPr>
            </a:br>
            <a:r>
              <a:rPr b="0" i="0" lang="en-GB" sz="2000" u="none" cap="none" strike="noStrike">
                <a:solidFill>
                  <a:schemeClr val="dk1"/>
                </a:solidFill>
                <a:latin typeface="Arial"/>
                <a:ea typeface="Arial"/>
                <a:cs typeface="Arial"/>
                <a:sym typeface="Arial"/>
              </a:rPr>
              <a:t>[11,1% of the population, compared to 7,6% in 2012]</a:t>
            </a:r>
            <a:endParaRPr b="0" i="0" sz="2000" u="none" cap="none" strike="noStrike">
              <a:solidFill>
                <a:schemeClr val="dk1"/>
              </a:solidFill>
              <a:latin typeface="Arial"/>
              <a:ea typeface="Arial"/>
              <a:cs typeface="Arial"/>
              <a:sym typeface="Arial"/>
            </a:endParaRPr>
          </a:p>
          <a:p>
            <a:pPr indent="0" lvl="0" marL="0" rtl="0" algn="l">
              <a:lnSpc>
                <a:spcPct val="90000"/>
              </a:lnSpc>
              <a:spcBef>
                <a:spcPts val="1000"/>
              </a:spcBef>
              <a:spcAft>
                <a:spcPts val="0"/>
              </a:spcAft>
              <a:buClr>
                <a:schemeClr val="lt1"/>
              </a:buClr>
              <a:buSzPts val="2000"/>
              <a:buNone/>
            </a:pPr>
            <a:r>
              <a:t/>
            </a:r>
            <a:endParaRPr b="0" i="0" sz="2000" u="none" cap="none" strike="noStrike">
              <a:solidFill>
                <a:schemeClr val="dk1"/>
              </a:solidFill>
              <a:latin typeface="Arial"/>
              <a:ea typeface="Arial"/>
              <a:cs typeface="Arial"/>
              <a:sym typeface="Arial"/>
            </a:endParaRPr>
          </a:p>
          <a:p>
            <a:pPr indent="0" lvl="0" marL="0" rtl="0" algn="l">
              <a:lnSpc>
                <a:spcPct val="90000"/>
              </a:lnSpc>
              <a:spcBef>
                <a:spcPts val="1000"/>
              </a:spcBef>
              <a:spcAft>
                <a:spcPts val="0"/>
              </a:spcAft>
              <a:buClr>
                <a:schemeClr val="lt1"/>
              </a:buClr>
              <a:buSzPts val="2000"/>
              <a:buNone/>
            </a:pPr>
            <a:r>
              <a:t/>
            </a:r>
            <a:endParaRPr b="0" i="0" sz="2000" u="none" cap="none" strike="noStrike">
              <a:solidFill>
                <a:schemeClr val="dk1"/>
              </a:solidFill>
              <a:latin typeface="Arial"/>
              <a:ea typeface="Arial"/>
              <a:cs typeface="Arial"/>
              <a:sym typeface="Arial"/>
            </a:endParaRPr>
          </a:p>
          <a:p>
            <a:pPr indent="0" lvl="0" marL="0" rtl="0" algn="l">
              <a:lnSpc>
                <a:spcPct val="90000"/>
              </a:lnSpc>
              <a:spcBef>
                <a:spcPts val="1000"/>
              </a:spcBef>
              <a:spcAft>
                <a:spcPts val="0"/>
              </a:spcAft>
              <a:buClr>
                <a:schemeClr val="dk1"/>
              </a:buClr>
              <a:buSzPts val="2000"/>
              <a:buNone/>
            </a:pPr>
            <a:r>
              <a:rPr b="1" i="0" lang="en-GB" sz="2000" u="none" cap="none" strike="noStrike">
                <a:solidFill>
                  <a:schemeClr val="dk1"/>
                </a:solidFill>
                <a:latin typeface="Arial"/>
                <a:ea typeface="Arial"/>
                <a:cs typeface="Arial"/>
                <a:sym typeface="Arial"/>
              </a:rPr>
              <a:t>Proposal: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participate in the emergence of </a:t>
            </a:r>
            <a:r>
              <a:rPr b="1" i="0" lang="en-GB" sz="2000" u="none" cap="none" strike="noStrike">
                <a:solidFill>
                  <a:schemeClr val="dk1"/>
                </a:solidFill>
                <a:latin typeface="Arial"/>
                <a:ea typeface="Arial"/>
                <a:cs typeface="Arial"/>
                <a:sym typeface="Arial"/>
              </a:rPr>
              <a:t>coordinated practice structures </a:t>
            </a:r>
            <a:r>
              <a:rPr b="0" i="0" lang="en-GB" sz="2000" u="none" cap="none" strike="noStrike">
                <a:solidFill>
                  <a:schemeClr val="dk1"/>
                </a:solidFill>
                <a:latin typeface="Arial"/>
                <a:ea typeface="Arial"/>
                <a:cs typeface="Arial"/>
                <a:sym typeface="Arial"/>
              </a:rPr>
              <a:t>in conjunction with the regional health agencies (ARS) and health insurance and design prevention actions like therapeutic education programmes, dietician/psychologist packages, family health education for young people and families…</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establish of </a:t>
            </a:r>
            <a:r>
              <a:rPr b="1" i="0" lang="en-GB" sz="2000" u="none" cap="none" strike="noStrike">
                <a:solidFill>
                  <a:schemeClr val="dk1"/>
                </a:solidFill>
                <a:latin typeface="Arial"/>
                <a:ea typeface="Arial"/>
                <a:cs typeface="Arial"/>
                <a:sym typeface="Arial"/>
              </a:rPr>
              <a:t>local health contracts </a:t>
            </a:r>
            <a:r>
              <a:rPr b="0" i="0" lang="en-GB" sz="2000" u="none" cap="none" strike="noStrike">
                <a:solidFill>
                  <a:schemeClr val="dk1"/>
                </a:solidFill>
                <a:latin typeface="Arial"/>
                <a:ea typeface="Arial"/>
                <a:cs typeface="Arial"/>
                <a:sym typeface="Arial"/>
              </a:rPr>
              <a:t>to reduce territorial and social inequalities in health and to implement solutions for local health provision</a:t>
            </a:r>
            <a:endParaRPr b="0" i="0" sz="2000" u="none" cap="none" strike="noStrike">
              <a:solidFill>
                <a:schemeClr val="dk1"/>
              </a:solidFill>
              <a:latin typeface="Arial"/>
              <a:ea typeface="Arial"/>
              <a:cs typeface="Arial"/>
              <a:sym typeface="Arial"/>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Arial"/>
                <a:ea typeface="Arial"/>
                <a:cs typeface="Arial"/>
                <a:sym typeface="Arial"/>
              </a:rPr>
              <a:t>support the </a:t>
            </a:r>
            <a:r>
              <a:rPr b="1" i="0" lang="en-GB" sz="2000" u="none" cap="none" strike="noStrike">
                <a:solidFill>
                  <a:schemeClr val="dk1"/>
                </a:solidFill>
                <a:latin typeface="Arial"/>
                <a:ea typeface="Arial"/>
                <a:cs typeface="Arial"/>
                <a:sym typeface="Arial"/>
              </a:rPr>
              <a:t>installation of health professionals in rural areas </a:t>
            </a:r>
            <a:r>
              <a:rPr b="0" i="0" lang="en-GB" sz="2000" u="none" cap="none" strike="noStrike">
                <a:solidFill>
                  <a:schemeClr val="dk1"/>
                </a:solidFill>
                <a:latin typeface="Arial"/>
                <a:ea typeface="Arial"/>
                <a:cs typeface="Arial"/>
                <a:sym typeface="Arial"/>
              </a:rPr>
              <a:t>– Educ’Tour Programme</a:t>
            </a:r>
            <a:endParaRPr/>
          </a:p>
        </p:txBody>
      </p:sp>
      <p:pic>
        <p:nvPicPr>
          <p:cNvPr descr="Diagram&#10;&#10;Description automatically generated" id="123" name="Google Shape;123;p6"/>
          <p:cNvPicPr preferRelativeResize="0"/>
          <p:nvPr/>
        </p:nvPicPr>
        <p:blipFill rotWithShape="1">
          <a:blip r:embed="rId4">
            <a:alphaModFix/>
          </a:blip>
          <a:srcRect b="0" l="0" r="0" t="0"/>
          <a:stretch/>
        </p:blipFill>
        <p:spPr>
          <a:xfrm>
            <a:off x="7663718" y="1044622"/>
            <a:ext cx="4381500" cy="2667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7" name="Shape 127"/>
        <p:cNvGrpSpPr/>
        <p:nvPr/>
      </p:nvGrpSpPr>
      <p:grpSpPr>
        <a:xfrm>
          <a:off x="0" y="0"/>
          <a:ext cx="0" cy="0"/>
          <a:chOff x="0" y="0"/>
          <a:chExt cx="0" cy="0"/>
        </a:xfrm>
      </p:grpSpPr>
      <p:sp>
        <p:nvSpPr>
          <p:cNvPr id="128" name="Google Shape;128;p7"/>
          <p:cNvSpPr txBox="1"/>
          <p:nvPr/>
        </p:nvSpPr>
        <p:spPr>
          <a:xfrm>
            <a:off x="231556" y="1314151"/>
            <a:ext cx="11329987" cy="57973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85F43"/>
              </a:buClr>
              <a:buSzPts val="3000"/>
              <a:buFont typeface="Arial"/>
              <a:buNone/>
            </a:pPr>
            <a:r>
              <a:rPr b="0" i="0" lang="en-GB" sz="3000">
                <a:solidFill>
                  <a:srgbClr val="485F43"/>
                </a:solidFill>
                <a:latin typeface="Arial"/>
                <a:ea typeface="Arial"/>
                <a:cs typeface="Arial"/>
                <a:sym typeface="Arial"/>
              </a:rPr>
              <a:t>A bus for dental care– FNMF - France</a:t>
            </a:r>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Observation/needs: </a:t>
            </a:r>
            <a:endParaRPr/>
          </a:p>
          <a:p>
            <a:pPr indent="0" lvl="0" marL="0" marR="0" rtl="0" algn="l">
              <a:lnSpc>
                <a:spcPct val="90000"/>
              </a:lnSpc>
              <a:spcBef>
                <a:spcPts val="1000"/>
              </a:spcBef>
              <a:spcAft>
                <a:spcPts val="0"/>
              </a:spcAft>
              <a:buClr>
                <a:schemeClr val="dk1"/>
              </a:buClr>
              <a:buSzPts val="2000"/>
              <a:buFont typeface="Arial"/>
              <a:buNone/>
            </a:pPr>
            <a:r>
              <a:rPr b="0" i="0" lang="en-GB" sz="2000">
                <a:solidFill>
                  <a:schemeClr val="dk1"/>
                </a:solidFill>
                <a:latin typeface="Arial"/>
                <a:ea typeface="Arial"/>
                <a:cs typeface="Arial"/>
                <a:sym typeface="Arial"/>
              </a:rPr>
              <a:t>Imbalance in the distribution of dentists across the country which causes </a:t>
            </a:r>
            <a:br>
              <a:rPr b="0" i="0" lang="en-GB" sz="2000">
                <a:solidFill>
                  <a:schemeClr val="dk1"/>
                </a:solidFill>
                <a:latin typeface="Arial"/>
                <a:ea typeface="Arial"/>
                <a:cs typeface="Arial"/>
                <a:sym typeface="Arial"/>
              </a:rPr>
            </a:br>
            <a:r>
              <a:rPr b="0" i="0" lang="en-GB" sz="2000">
                <a:solidFill>
                  <a:schemeClr val="dk1"/>
                </a:solidFill>
                <a:latin typeface="Arial"/>
                <a:ea typeface="Arial"/>
                <a:cs typeface="Arial"/>
                <a:sym typeface="Arial"/>
              </a:rPr>
              <a:t>difficulties in access to dental care</a:t>
            </a:r>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Proposal: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facilitate access to oral health care for people with ageing disabilities in the north of the department of Landes, which is affected by low medical demography</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two dentists provided dental services in a specially equipped </a:t>
            </a:r>
            <a:r>
              <a:rPr b="0" i="0" lang="en-GB" sz="2000" u="sng">
                <a:solidFill>
                  <a:schemeClr val="dk1"/>
                </a:solidFill>
                <a:latin typeface="Arial"/>
                <a:ea typeface="Arial"/>
                <a:cs typeface="Arial"/>
                <a:sym typeface="Arial"/>
                <a:hlinkClick r:id="rId4">
                  <a:extLst>
                    <a:ext uri="{A12FA001-AC4F-418D-AE19-62706E023703}">
                      <ahyp:hlinkClr val="tx"/>
                    </a:ext>
                  </a:extLst>
                </a:hlinkClick>
              </a:rPr>
              <a:t>bus</a:t>
            </a:r>
            <a:r>
              <a:rPr b="0" i="0" lang="en-GB" sz="2000">
                <a:solidFill>
                  <a:schemeClr val="dk1"/>
                </a:solidFill>
                <a:latin typeface="Arial"/>
                <a:ea typeface="Arial"/>
                <a:cs typeface="Arial"/>
                <a:sym typeface="Arial"/>
              </a:rPr>
              <a:t>, five days a week, for nine nursing homes (EHPADs) and six town centres as close as possible to the people concerned</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during the health crisis, the bus was first adapted to focus on emergency care, then transformed into a mobile vaccination centre in 2021</a:t>
            </a:r>
            <a:endParaRPr/>
          </a:p>
        </p:txBody>
      </p:sp>
      <p:pic>
        <p:nvPicPr>
          <p:cNvPr descr="A white truck parked on the side of the road&#10;&#10;Description automatically generated with low confidence" id="129" name="Google Shape;129;p7"/>
          <p:cNvPicPr preferRelativeResize="0"/>
          <p:nvPr/>
        </p:nvPicPr>
        <p:blipFill rotWithShape="1">
          <a:blip r:embed="rId5">
            <a:alphaModFix/>
          </a:blip>
          <a:srcRect b="0" l="0" r="0" t="0"/>
          <a:stretch/>
        </p:blipFill>
        <p:spPr>
          <a:xfrm>
            <a:off x="8602052" y="1114319"/>
            <a:ext cx="2959512" cy="221963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3" name="Shape 133"/>
        <p:cNvGrpSpPr/>
        <p:nvPr/>
      </p:nvGrpSpPr>
      <p:grpSpPr>
        <a:xfrm>
          <a:off x="0" y="0"/>
          <a:ext cx="0" cy="0"/>
          <a:chOff x="0" y="0"/>
          <a:chExt cx="0" cy="0"/>
        </a:xfrm>
      </p:grpSpPr>
      <p:sp>
        <p:nvSpPr>
          <p:cNvPr id="134" name="Google Shape;134;p8"/>
          <p:cNvSpPr txBox="1"/>
          <p:nvPr/>
        </p:nvSpPr>
        <p:spPr>
          <a:xfrm>
            <a:off x="231556" y="1125476"/>
            <a:ext cx="11728800" cy="5796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85F43"/>
              </a:buClr>
              <a:buSzPts val="3000"/>
              <a:buFont typeface="Arial"/>
              <a:buNone/>
            </a:pPr>
            <a:r>
              <a:rPr b="0" i="0" lang="en-GB" sz="3000" u="sng">
                <a:solidFill>
                  <a:srgbClr val="485F43"/>
                </a:solidFill>
                <a:latin typeface="Arial"/>
                <a:ea typeface="Arial"/>
                <a:cs typeface="Arial"/>
                <a:sym typeface="Arial"/>
                <a:hlinkClick r:id="rId4">
                  <a:extLst>
                    <a:ext uri="{A12FA001-AC4F-418D-AE19-62706E023703}">
                      <ahyp:hlinkClr val="tx"/>
                    </a:ext>
                  </a:extLst>
                </a:hlinkClick>
              </a:rPr>
              <a:t>InTerESanT</a:t>
            </a:r>
            <a:r>
              <a:rPr b="0" i="0" lang="en-GB" sz="3000">
                <a:solidFill>
                  <a:srgbClr val="485F43"/>
                </a:solidFill>
                <a:latin typeface="Arial"/>
                <a:ea typeface="Arial"/>
                <a:cs typeface="Arial"/>
                <a:sym typeface="Arial"/>
              </a:rPr>
              <a:t> – Cross-border Care – MC - Belgium</a:t>
            </a:r>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Observation/needs: </a:t>
            </a:r>
            <a:endParaRPr/>
          </a:p>
          <a:p>
            <a:pPr indent="0" lvl="0" marL="0" marR="0" rtl="0" algn="l">
              <a:lnSpc>
                <a:spcPct val="90000"/>
              </a:lnSpc>
              <a:spcBef>
                <a:spcPts val="1000"/>
              </a:spcBef>
              <a:spcAft>
                <a:spcPts val="0"/>
              </a:spcAft>
              <a:buClr>
                <a:schemeClr val="dk1"/>
              </a:buClr>
              <a:buSzPts val="2000"/>
              <a:buFont typeface="Arial"/>
              <a:buNone/>
            </a:pPr>
            <a:r>
              <a:rPr b="0" i="0" lang="en-GB" sz="2000">
                <a:solidFill>
                  <a:schemeClr val="dk1"/>
                </a:solidFill>
                <a:latin typeface="Arial"/>
                <a:ea typeface="Arial"/>
                <a:cs typeface="Arial"/>
                <a:sym typeface="Arial"/>
              </a:rPr>
              <a:t>Need to improve health care conditions for people living on both sides of the</a:t>
            </a:r>
            <a:br>
              <a:rPr b="0" i="0" lang="en-GB" sz="2000">
                <a:solidFill>
                  <a:schemeClr val="dk1"/>
                </a:solidFill>
                <a:latin typeface="Arial"/>
                <a:ea typeface="Arial"/>
                <a:cs typeface="Arial"/>
                <a:sym typeface="Arial"/>
              </a:rPr>
            </a:br>
            <a:r>
              <a:rPr b="0" i="0" lang="en-GB" sz="2000">
                <a:solidFill>
                  <a:schemeClr val="dk1"/>
                </a:solidFill>
                <a:latin typeface="Arial"/>
                <a:ea typeface="Arial"/>
                <a:cs typeface="Arial"/>
                <a:sym typeface="Arial"/>
              </a:rPr>
              <a:t>Franco-Belgian border, who are often far from a satisfactory health care offer</a:t>
            </a:r>
            <a:br>
              <a:rPr b="0" i="0" lang="en-GB" sz="2000">
                <a:solidFill>
                  <a:schemeClr val="dk1"/>
                </a:solidFill>
                <a:latin typeface="Arial"/>
                <a:ea typeface="Arial"/>
                <a:cs typeface="Arial"/>
                <a:sym typeface="Arial"/>
              </a:rPr>
            </a:br>
            <a:r>
              <a:rPr b="0" i="0" lang="en-GB" sz="2000">
                <a:solidFill>
                  <a:schemeClr val="dk1"/>
                </a:solidFill>
                <a:latin typeface="Arial"/>
                <a:ea typeface="Arial"/>
                <a:cs typeface="Arial"/>
                <a:sym typeface="Arial"/>
              </a:rPr>
              <a:t>on their territory</a:t>
            </a:r>
            <a:endParaRPr b="0" i="0" sz="2000">
              <a:solidFill>
                <a:schemeClr val="dk1"/>
              </a:solidFill>
              <a:latin typeface="Arial"/>
              <a:ea typeface="Arial"/>
              <a:cs typeface="Arial"/>
              <a:sym typeface="Arial"/>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a:p>
            <a:pPr indent="0" lvl="0" marL="0" marR="0" rtl="0" algn="l">
              <a:lnSpc>
                <a:spcPct val="90000"/>
              </a:lnSpc>
              <a:spcBef>
                <a:spcPts val="1000"/>
              </a:spcBef>
              <a:spcAft>
                <a:spcPts val="0"/>
              </a:spcAft>
              <a:buClr>
                <a:schemeClr val="dk1"/>
              </a:buClr>
              <a:buSzPts val="2000"/>
              <a:buFont typeface="Arial"/>
              <a:buNone/>
            </a:pPr>
            <a:r>
              <a:rPr b="1" i="0" lang="en-GB" sz="2000">
                <a:solidFill>
                  <a:schemeClr val="dk1"/>
                </a:solidFill>
                <a:latin typeface="Arial"/>
                <a:ea typeface="Arial"/>
                <a:cs typeface="Arial"/>
                <a:sym typeface="Arial"/>
              </a:rPr>
              <a:t>Proposal: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study patient flows, the nature and financial volume of the care sought in the establishments at border regions and  survey the needs, existing hospital medical provision and possible medical cooperation along the border, in order to consider new cooperation.</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ensure the harmonisation of tools, practices and procedures, and deploy an online portal along the border </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provide the population and health professionals with a website containing the information they need to know, including an interactive map of the zones and establishments concerned</a:t>
            </a:r>
            <a:endParaRPr/>
          </a:p>
          <a:p>
            <a:pPr indent="-342900" lvl="0" marL="342900" marR="0" rtl="0" algn="l">
              <a:lnSpc>
                <a:spcPct val="90000"/>
              </a:lnSpc>
              <a:spcBef>
                <a:spcPts val="1000"/>
              </a:spcBef>
              <a:spcAft>
                <a:spcPts val="0"/>
              </a:spcAft>
              <a:buClr>
                <a:schemeClr val="dk1"/>
              </a:buClr>
              <a:buSzPts val="2000"/>
              <a:buFont typeface="Arial"/>
              <a:buChar char="•"/>
            </a:pPr>
            <a:r>
              <a:rPr b="0" i="0" lang="en-GB" sz="2000">
                <a:solidFill>
                  <a:schemeClr val="dk1"/>
                </a:solidFill>
                <a:latin typeface="Arial"/>
                <a:ea typeface="Arial"/>
                <a:cs typeface="Arial"/>
                <a:sym typeface="Arial"/>
              </a:rPr>
              <a:t>study possible improvements to the current system and the possible development of new projects or tools in one or more cross-border pilot territories.</a:t>
            </a:r>
            <a:endParaRPr/>
          </a:p>
          <a:p>
            <a:pPr indent="0" lvl="0" marL="0" marR="0" rtl="0" algn="l">
              <a:lnSpc>
                <a:spcPct val="90000"/>
              </a:lnSpc>
              <a:spcBef>
                <a:spcPts val="1000"/>
              </a:spcBef>
              <a:spcAft>
                <a:spcPts val="0"/>
              </a:spcAft>
              <a:buClr>
                <a:schemeClr val="lt1"/>
              </a:buClr>
              <a:buSzPts val="2000"/>
              <a:buFont typeface="Arial"/>
              <a:buNone/>
            </a:pPr>
            <a:r>
              <a:t/>
            </a:r>
            <a:endParaRPr b="0" i="0" sz="2000">
              <a:solidFill>
                <a:schemeClr val="dk1"/>
              </a:solidFill>
              <a:latin typeface="Arial"/>
              <a:ea typeface="Arial"/>
              <a:cs typeface="Arial"/>
              <a:sym typeface="Arial"/>
            </a:endParaRPr>
          </a:p>
        </p:txBody>
      </p:sp>
      <p:pic>
        <p:nvPicPr>
          <p:cNvPr descr="A picture containing text, toy, doll&#10;&#10;Description automatically generated" id="135" name="Google Shape;135;p8"/>
          <p:cNvPicPr preferRelativeResize="0"/>
          <p:nvPr/>
        </p:nvPicPr>
        <p:blipFill rotWithShape="1">
          <a:blip r:embed="rId5">
            <a:alphaModFix/>
          </a:blip>
          <a:srcRect b="0" l="0" r="0" t="0"/>
          <a:stretch/>
        </p:blipFill>
        <p:spPr>
          <a:xfrm>
            <a:off x="8574875" y="1582700"/>
            <a:ext cx="3466201" cy="19312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9" name="Shape 139"/>
        <p:cNvGrpSpPr/>
        <p:nvPr/>
      </p:nvGrpSpPr>
      <p:grpSpPr>
        <a:xfrm>
          <a:off x="0" y="0"/>
          <a:ext cx="0" cy="0"/>
          <a:chOff x="0" y="0"/>
          <a:chExt cx="0" cy="0"/>
        </a:xfrm>
      </p:grpSpPr>
      <p:sp>
        <p:nvSpPr>
          <p:cNvPr id="140" name="Google Shape;140;p9"/>
          <p:cNvSpPr txBox="1"/>
          <p:nvPr>
            <p:ph type="ctrTitle"/>
          </p:nvPr>
        </p:nvSpPr>
        <p:spPr>
          <a:xfrm>
            <a:off x="0" y="1550987"/>
            <a:ext cx="12192000" cy="1470025"/>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1"/>
              </a:buClr>
              <a:buSzPts val="15000"/>
              <a:buFont typeface="Arial"/>
              <a:buNone/>
            </a:pPr>
            <a:r>
              <a:rPr lang="en-GB" sz="15000">
                <a:solidFill>
                  <a:schemeClr val="lt1"/>
                </a:solidFill>
                <a:latin typeface="Arial"/>
                <a:ea typeface="Arial"/>
                <a:cs typeface="Arial"/>
                <a:sym typeface="Arial"/>
              </a:rPr>
              <a:t>Thank you</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2016-11-14T13:56:45Z</dcterms:created>
  <dc:creator>Valentina Corvi</dc:creator>
</cp:coreProperties>
</file>